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8"/>
  </p:notesMasterIdLst>
  <p:sldIdLst>
    <p:sldId id="256" r:id="rId2"/>
    <p:sldId id="295" r:id="rId3"/>
    <p:sldId id="259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62" r:id="rId17"/>
  </p:sldIdLst>
  <p:sldSz cx="9144000" cy="5143500" type="screen16x9"/>
  <p:notesSz cx="6858000" cy="9144000"/>
  <p:embeddedFontLst>
    <p:embeddedFont>
      <p:font typeface="Titillium Web" panose="020B0604020202020204" charset="0"/>
      <p:regular r:id="rId19"/>
      <p:bold r:id="rId20"/>
      <p:italic r:id="rId21"/>
      <p:boldItalic r:id="rId22"/>
    </p:embeddedFont>
    <p:embeddedFont>
      <p:font typeface="Titillium Web ExtraLight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9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D83"/>
    <a:srgbClr val="92D050"/>
    <a:srgbClr val="FFFF00"/>
    <a:srgbClr val="00B0F0"/>
    <a:srgbClr val="C7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96EBF2-092A-4A4A-981D-5BB7780D411B}">
  <a:tblStyle styleId="{B596EBF2-092A-4A4A-981D-5BB7780D411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10" y="96"/>
      </p:cViewPr>
      <p:guideLst>
        <p:guide orient="horz" pos="159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31729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fr-FR" dirty="0" err="1" smtClean="0"/>
              <a:t>faynanchel</a:t>
            </a:r>
            <a:endParaRPr lang="fr-F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8138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1840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err="1" smtClean="0"/>
              <a:t>faynanchel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5246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6437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4065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4644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5461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9" name="Google Shape;819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80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696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err="1" smtClean="0"/>
              <a:t>Akronim</a:t>
            </a:r>
            <a:r>
              <a:rPr lang="fr-FR" dirty="0" smtClean="0"/>
              <a:t> </a:t>
            </a:r>
            <a:r>
              <a:rPr lang="fr-FR" dirty="0" err="1" smtClean="0"/>
              <a:t>prompppt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8543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err="1" smtClean="0"/>
              <a:t>Ulp</a:t>
            </a:r>
            <a:r>
              <a:rPr lang="fr-FR" dirty="0" smtClean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err="1" smtClean="0"/>
              <a:t>Adernet</a:t>
            </a:r>
            <a:r>
              <a:rPr lang="fr-FR" dirty="0" smtClean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832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8054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err="1" smtClean="0"/>
              <a:t>Otnotification</a:t>
            </a:r>
            <a:endParaRPr lang="fr-F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6577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5117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3321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711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817291"/>
            <a:ext cx="7729200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229988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221;p4"/>
          <p:cNvSpPr txBox="1">
            <a:spLocks noGrp="1"/>
          </p:cNvSpPr>
          <p:nvPr>
            <p:ph type="sldNum" idx="12"/>
          </p:nvPr>
        </p:nvSpPr>
        <p:spPr>
          <a:xfrm>
            <a:off x="8586600" y="4595700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"/>
          <p:cNvSpPr/>
          <p:nvPr/>
        </p:nvSpPr>
        <p:spPr>
          <a:xfrm rot="10800000" flipH="1">
            <a:off x="-25" y="1079400"/>
            <a:ext cx="9144000" cy="40641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4"/>
          <p:cNvSpPr txBox="1">
            <a:spLocks noGrp="1"/>
          </p:cNvSpPr>
          <p:nvPr>
            <p:ph type="body" idx="1"/>
          </p:nvPr>
        </p:nvSpPr>
        <p:spPr>
          <a:xfrm>
            <a:off x="1669850" y="1857000"/>
            <a:ext cx="5804400" cy="274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Font typeface="Titillium Web ExtraLight"/>
              <a:buChar char="▫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●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○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■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221" name="Google Shape;221;p4"/>
          <p:cNvSpPr txBox="1">
            <a:spLocks noGrp="1"/>
          </p:cNvSpPr>
          <p:nvPr>
            <p:ph type="sldNum" idx="12"/>
          </p:nvPr>
        </p:nvSpPr>
        <p:spPr>
          <a:xfrm>
            <a:off x="8586600" y="4595700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  <p:sp>
        <p:nvSpPr>
          <p:cNvPr id="222" name="Google Shape;222;p4"/>
          <p:cNvSpPr/>
          <p:nvPr/>
        </p:nvSpPr>
        <p:spPr>
          <a:xfrm>
            <a:off x="0" y="401188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67066" y="4547858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3579000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2"/>
          <p:cNvSpPr txBox="1">
            <a:spLocks noGrp="1"/>
          </p:cNvSpPr>
          <p:nvPr>
            <p:ph type="sldNum" idx="12"/>
          </p:nvPr>
        </p:nvSpPr>
        <p:spPr>
          <a:xfrm>
            <a:off x="8586600" y="4595700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5143488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600" y="4595688"/>
            <a:ext cx="5574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8" r:id="rId4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15"/>
          <p:cNvSpPr txBox="1">
            <a:spLocks noGrp="1"/>
          </p:cNvSpPr>
          <p:nvPr>
            <p:ph type="ctrTitle"/>
          </p:nvPr>
        </p:nvSpPr>
        <p:spPr>
          <a:xfrm>
            <a:off x="707400" y="926148"/>
            <a:ext cx="7729200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800" b="1" dirty="0" smtClean="0">
                <a:solidFill>
                  <a:srgbClr val="00B0F0"/>
                </a:solidFill>
              </a:rPr>
              <a:t>S</a:t>
            </a:r>
            <a:r>
              <a:rPr lang="en" sz="13800" b="1" dirty="0" smtClean="0">
                <a:solidFill>
                  <a:srgbClr val="C71B1B"/>
                </a:solidFill>
              </a:rPr>
              <a:t>W</a:t>
            </a:r>
            <a:r>
              <a:rPr lang="en" sz="13800" b="1" dirty="0" smtClean="0">
                <a:solidFill>
                  <a:srgbClr val="FFFF00"/>
                </a:solidFill>
              </a:rPr>
              <a:t>I</a:t>
            </a:r>
            <a:r>
              <a:rPr lang="en" sz="13800" b="1" dirty="0" smtClean="0">
                <a:solidFill>
                  <a:srgbClr val="92D050"/>
                </a:solidFill>
              </a:rPr>
              <a:t>F</a:t>
            </a:r>
            <a:r>
              <a:rPr lang="en" sz="13800" b="1" dirty="0" smtClean="0">
                <a:solidFill>
                  <a:srgbClr val="C50D83"/>
                </a:solidFill>
              </a:rPr>
              <a:t>T</a:t>
            </a:r>
            <a:endParaRPr sz="13800" b="1" dirty="0">
              <a:solidFill>
                <a:srgbClr val="C50D83"/>
              </a:solidFill>
            </a:endParaRPr>
          </a:p>
        </p:txBody>
      </p:sp>
      <p:pic>
        <p:nvPicPr>
          <p:cNvPr id="1026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-605994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15786" y="3309257"/>
            <a:ext cx="691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000" b="1" dirty="0">
                <a:solidFill>
                  <a:srgbClr val="00B0F0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rPr>
              <a:t>Society</a:t>
            </a:r>
            <a:r>
              <a:rPr lang="en" sz="2000" b="1" dirty="0">
                <a:solidFill>
                  <a:srgbClr val="C71B1B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rPr>
              <a:t> for Worldwide </a:t>
            </a:r>
            <a:r>
              <a:rPr lang="en" sz="2000" b="1" dirty="0">
                <a:solidFill>
                  <a:srgbClr val="FFFF00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rPr>
              <a:t>Interbank</a:t>
            </a:r>
            <a:r>
              <a:rPr lang="en" sz="2000" b="1" dirty="0">
                <a:solidFill>
                  <a:srgbClr val="C71B1B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rPr>
              <a:t> </a:t>
            </a:r>
            <a:r>
              <a:rPr lang="en" sz="2000" b="1" dirty="0">
                <a:solidFill>
                  <a:srgbClr val="92D050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rPr>
              <a:t>Financial</a:t>
            </a:r>
            <a:r>
              <a:rPr lang="en" sz="2000" b="1" dirty="0">
                <a:solidFill>
                  <a:srgbClr val="C71B1B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rPr>
              <a:t> </a:t>
            </a:r>
            <a:r>
              <a:rPr lang="en" sz="2000" b="1" dirty="0">
                <a:solidFill>
                  <a:srgbClr val="C50D83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rPr>
              <a:t>Telecommunication</a:t>
            </a:r>
            <a:endParaRPr lang="fr-FR" sz="2000" b="1" dirty="0">
              <a:solidFill>
                <a:srgbClr val="C50D83"/>
              </a:solidFill>
              <a:latin typeface="Titillium Web ExtraLight"/>
              <a:ea typeface="Titillium Web ExtraLight"/>
              <a:cs typeface="Titillium Web ExtraLight"/>
              <a:sym typeface="Titillium Web Extra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679347" y="1676893"/>
            <a:ext cx="7785306" cy="30529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>
              <a:lnSpc>
                <a:spcPct val="150000"/>
              </a:lnSpc>
              <a:buNone/>
            </a:pPr>
            <a:r>
              <a:rPr lang="fr-FR" sz="2400" dirty="0">
                <a:solidFill>
                  <a:schemeClr val="bg1"/>
                </a:solidFill>
              </a:rPr>
              <a:t>Les </a:t>
            </a:r>
            <a:r>
              <a:rPr lang="fr-FR" sz="2400" b="1" u="sng" dirty="0">
                <a:solidFill>
                  <a:schemeClr val="bg1"/>
                </a:solidFill>
              </a:rPr>
              <a:t>données</a:t>
            </a:r>
            <a:r>
              <a:rPr lang="fr-FR" sz="2400" dirty="0">
                <a:solidFill>
                  <a:schemeClr val="bg1"/>
                </a:solidFill>
              </a:rPr>
              <a:t> classiques d'un </a:t>
            </a:r>
            <a:r>
              <a:rPr lang="fr-FR" sz="2400" b="1" u="sng" dirty="0">
                <a:solidFill>
                  <a:schemeClr val="bg1"/>
                </a:solidFill>
              </a:rPr>
              <a:t>virement bancaire</a:t>
            </a:r>
            <a:r>
              <a:rPr lang="fr-FR" sz="2400" dirty="0">
                <a:solidFill>
                  <a:schemeClr val="bg1"/>
                </a:solidFill>
              </a:rPr>
              <a:t> : coordonnées bancaires de l'émetteur et du récepteur, un libellé de motif et des zones de service (commission, type de </a:t>
            </a:r>
            <a:r>
              <a:rPr lang="fr-FR" sz="2400" dirty="0" smtClean="0">
                <a:solidFill>
                  <a:schemeClr val="bg1"/>
                </a:solidFill>
              </a:rPr>
              <a:t>message), </a:t>
            </a:r>
            <a:r>
              <a:rPr lang="fr-FR" sz="2400" dirty="0">
                <a:solidFill>
                  <a:schemeClr val="bg1"/>
                </a:solidFill>
              </a:rPr>
              <a:t>sont rigoureusement codifiées.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86600" y="4595700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743" y="-535964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06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679347" y="1676893"/>
            <a:ext cx="7785306" cy="30529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>
              <a:lnSpc>
                <a:spcPct val="150000"/>
              </a:lnSpc>
              <a:buNone/>
            </a:pPr>
            <a:r>
              <a:rPr lang="fr-FR" sz="2400" dirty="0">
                <a:solidFill>
                  <a:schemeClr val="bg1"/>
                </a:solidFill>
              </a:rPr>
              <a:t>Le </a:t>
            </a:r>
            <a:r>
              <a:rPr lang="fr-FR" sz="2400" b="1" dirty="0">
                <a:solidFill>
                  <a:schemeClr val="bg1"/>
                </a:solidFill>
              </a:rPr>
              <a:t>virement SWIFT</a:t>
            </a:r>
            <a:r>
              <a:rPr lang="fr-FR" sz="2400" dirty="0">
                <a:solidFill>
                  <a:schemeClr val="bg1"/>
                </a:solidFill>
              </a:rPr>
              <a:t> (Society For Worldwide Interbank Financial Telecommunication) est une méthode sécurisée pour transférer de l'argent à l‘international. </a:t>
            </a:r>
          </a:p>
        </p:txBody>
      </p:sp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86600" y="4595700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286" y="-649538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814;p20"/>
          <p:cNvSpPr txBox="1">
            <a:spLocks/>
          </p:cNvSpPr>
          <p:nvPr/>
        </p:nvSpPr>
        <p:spPr>
          <a:xfrm>
            <a:off x="1005129" y="656208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>
                <a:solidFill>
                  <a:schemeClr val="bg1"/>
                </a:solidFill>
              </a:rPr>
              <a:t>La procédure du virement SWIFT</a:t>
            </a:r>
            <a:endParaRPr lang="fr-F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7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372293" y="1429635"/>
            <a:ext cx="8214282" cy="35669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>
              <a:lnSpc>
                <a:spcPct val="150000"/>
              </a:lnSpc>
              <a:buNone/>
            </a:pPr>
            <a:r>
              <a:rPr lang="fr-FR" sz="2400" dirty="0">
                <a:solidFill>
                  <a:schemeClr val="bg1"/>
                </a:solidFill>
              </a:rPr>
              <a:t>SWIFT permet à ces institutions d’envoyer et de recevoir en </a:t>
            </a:r>
            <a:r>
              <a:rPr lang="fr-FR" sz="2400" dirty="0" smtClean="0">
                <a:solidFill>
                  <a:schemeClr val="bg1"/>
                </a:solidFill>
              </a:rPr>
              <a:t>toute </a:t>
            </a:r>
            <a:r>
              <a:rPr lang="fr-FR" sz="2400" dirty="0">
                <a:solidFill>
                  <a:schemeClr val="bg1"/>
                </a:solidFill>
              </a:rPr>
              <a:t>sécurité des informations sur les transactions financières de manière standardisée. </a:t>
            </a:r>
            <a:endParaRPr lang="fr-FR" sz="2400" dirty="0" smtClean="0">
              <a:solidFill>
                <a:schemeClr val="bg1"/>
              </a:solidFill>
            </a:endParaRPr>
          </a:p>
          <a:p>
            <a:pPr marL="38100" indent="0">
              <a:lnSpc>
                <a:spcPct val="150000"/>
              </a:lnSpc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Cela </a:t>
            </a:r>
            <a:r>
              <a:rPr lang="fr-FR" sz="2400" dirty="0">
                <a:solidFill>
                  <a:schemeClr val="bg1"/>
                </a:solidFill>
              </a:rPr>
              <a:t>permet donc d’envoyer de l’argent d’une banque à une autre, pratiquement partout dans le monde et dans de nombreuses devises différentes</a:t>
            </a:r>
            <a:r>
              <a:rPr lang="fr-FR" sz="2400" dirty="0" smtClean="0">
                <a:solidFill>
                  <a:schemeClr val="bg1"/>
                </a:solidFill>
              </a:rPr>
              <a:t>.</a:t>
            </a:r>
            <a:endParaRPr lang="fr-FR" sz="2400" dirty="0">
              <a:solidFill>
                <a:schemeClr val="bg1"/>
              </a:solidFill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86575" y="4544151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 dirty="0"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314" y="-605994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26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464859" y="1701778"/>
            <a:ext cx="8214282" cy="32185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>
              <a:lnSpc>
                <a:spcPct val="150000"/>
              </a:lnSpc>
              <a:buNone/>
            </a:pPr>
            <a:r>
              <a:rPr lang="fr-FR" sz="2400" dirty="0">
                <a:solidFill>
                  <a:schemeClr val="bg1"/>
                </a:solidFill>
              </a:rPr>
              <a:t>SWIFT n’envoie pas réellement d’argent, il envoie simplement des messages entre les banques. </a:t>
            </a:r>
            <a:endParaRPr lang="fr-FR" sz="2400" dirty="0" smtClean="0">
              <a:solidFill>
                <a:schemeClr val="bg1"/>
              </a:solidFill>
            </a:endParaRPr>
          </a:p>
          <a:p>
            <a:pPr marL="38100" indent="0">
              <a:lnSpc>
                <a:spcPct val="150000"/>
              </a:lnSpc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Pour </a:t>
            </a:r>
            <a:r>
              <a:rPr lang="fr-FR" sz="2400" dirty="0">
                <a:solidFill>
                  <a:schemeClr val="bg1"/>
                </a:solidFill>
              </a:rPr>
              <a:t>cette raison, d’autres systèmes nécessitant une intervention humaine accrue doivent être utilisés pour transférer les fonds, ce qui ralentit ce type de transferts. </a:t>
            </a:r>
          </a:p>
        </p:txBody>
      </p:sp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86600" y="4595700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 dirty="0"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743" y="-575900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14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71702" y="4649842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 dirty="0"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758" y="-691189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avec flèche 6"/>
          <p:cNvCxnSpPr/>
          <p:nvPr/>
        </p:nvCxnSpPr>
        <p:spPr>
          <a:xfrm flipH="1">
            <a:off x="2362200" y="1306286"/>
            <a:ext cx="4550254" cy="217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2362200" y="1752600"/>
            <a:ext cx="4509831" cy="217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7467600" y="2062355"/>
            <a:ext cx="21771" cy="14492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8294914" y="2041931"/>
            <a:ext cx="10886" cy="14697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0" idx="1"/>
            <a:endCxn id="11" idx="3"/>
          </p:cNvCxnSpPr>
          <p:nvPr/>
        </p:nvCxnSpPr>
        <p:spPr>
          <a:xfrm flipH="1">
            <a:off x="5920237" y="4012799"/>
            <a:ext cx="951794" cy="4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1" idx="1"/>
            <a:endCxn id="9" idx="3"/>
          </p:cNvCxnSpPr>
          <p:nvPr/>
        </p:nvCxnSpPr>
        <p:spPr>
          <a:xfrm flipH="1" flipV="1">
            <a:off x="2489659" y="4012799"/>
            <a:ext cx="1003076" cy="4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9" idx="0"/>
          </p:cNvCxnSpPr>
          <p:nvPr/>
        </p:nvCxnSpPr>
        <p:spPr>
          <a:xfrm flipV="1">
            <a:off x="1434320" y="2021265"/>
            <a:ext cx="0" cy="14903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53" name="Groupe 52"/>
          <p:cNvGrpSpPr/>
          <p:nvPr/>
        </p:nvGrpSpPr>
        <p:grpSpPr>
          <a:xfrm>
            <a:off x="378981" y="1079462"/>
            <a:ext cx="1983219" cy="941803"/>
            <a:chOff x="378981" y="1079462"/>
            <a:chExt cx="1983219" cy="941803"/>
          </a:xfrm>
        </p:grpSpPr>
        <p:sp>
          <p:nvSpPr>
            <p:cNvPr id="3" name="Rectangle 2"/>
            <p:cNvSpPr/>
            <p:nvPr/>
          </p:nvSpPr>
          <p:spPr>
            <a:xfrm>
              <a:off x="378981" y="1079462"/>
              <a:ext cx="1983219" cy="941803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712004" y="1240265"/>
              <a:ext cx="13171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Exportateur</a:t>
              </a:r>
            </a:p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(vendeur)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6912454" y="1058796"/>
            <a:ext cx="2070255" cy="983135"/>
            <a:chOff x="6912454" y="1058796"/>
            <a:chExt cx="2070255" cy="983135"/>
          </a:xfrm>
        </p:grpSpPr>
        <p:sp>
          <p:nvSpPr>
            <p:cNvPr id="8" name="Rectangle 7"/>
            <p:cNvSpPr/>
            <p:nvPr/>
          </p:nvSpPr>
          <p:spPr>
            <a:xfrm>
              <a:off x="6912454" y="1058796"/>
              <a:ext cx="2070255" cy="983135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288995" y="1267313"/>
              <a:ext cx="13171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Importateur</a:t>
              </a:r>
            </a:p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(Acheteur)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6872031" y="3511633"/>
            <a:ext cx="2110678" cy="1002331"/>
            <a:chOff x="6872031" y="3511633"/>
            <a:chExt cx="2110678" cy="1002331"/>
          </a:xfrm>
        </p:grpSpPr>
        <p:sp>
          <p:nvSpPr>
            <p:cNvPr id="10" name="Rectangle 9"/>
            <p:cNvSpPr/>
            <p:nvPr/>
          </p:nvSpPr>
          <p:spPr>
            <a:xfrm>
              <a:off x="6872031" y="3511633"/>
              <a:ext cx="2110678" cy="10023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288995" y="3712499"/>
              <a:ext cx="13171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2">
                      <a:lumMod val="75000"/>
                    </a:schemeClr>
                  </a:solidFill>
                </a:rPr>
                <a:t>Banque de l’importateur</a:t>
              </a:r>
              <a:endParaRPr lang="fr-FR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e 57"/>
          <p:cNvGrpSpPr/>
          <p:nvPr/>
        </p:nvGrpSpPr>
        <p:grpSpPr>
          <a:xfrm>
            <a:off x="378981" y="3511633"/>
            <a:ext cx="2110678" cy="1002331"/>
            <a:chOff x="378981" y="3511633"/>
            <a:chExt cx="2110678" cy="1002331"/>
          </a:xfrm>
        </p:grpSpPr>
        <p:sp>
          <p:nvSpPr>
            <p:cNvPr id="9" name="Rectangle 8"/>
            <p:cNvSpPr/>
            <p:nvPr/>
          </p:nvSpPr>
          <p:spPr>
            <a:xfrm>
              <a:off x="378981" y="3511633"/>
              <a:ext cx="2110678" cy="1002331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5735" y="3741290"/>
              <a:ext cx="13171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2">
                      <a:lumMod val="75000"/>
                    </a:schemeClr>
                  </a:solidFill>
                </a:rPr>
                <a:t>Banque de l’exportateur</a:t>
              </a:r>
              <a:endParaRPr lang="fr-FR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3492735" y="3715668"/>
            <a:ext cx="2427502" cy="595108"/>
            <a:chOff x="3492735" y="3715668"/>
            <a:chExt cx="2427502" cy="595108"/>
          </a:xfrm>
        </p:grpSpPr>
        <p:sp>
          <p:nvSpPr>
            <p:cNvPr id="11" name="Rectangle 10"/>
            <p:cNvSpPr/>
            <p:nvPr/>
          </p:nvSpPr>
          <p:spPr>
            <a:xfrm>
              <a:off x="3492735" y="3715668"/>
              <a:ext cx="2427502" cy="59510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794748" y="3849011"/>
              <a:ext cx="17798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2">
                      <a:lumMod val="75000"/>
                    </a:schemeClr>
                  </a:solidFill>
                </a:rPr>
                <a:t>SWIFT</a:t>
              </a:r>
              <a:endParaRPr lang="fr-FR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Groupe 53"/>
          <p:cNvGrpSpPr/>
          <p:nvPr/>
        </p:nvGrpSpPr>
        <p:grpSpPr>
          <a:xfrm>
            <a:off x="3466511" y="372714"/>
            <a:ext cx="1634502" cy="847671"/>
            <a:chOff x="3466511" y="372714"/>
            <a:chExt cx="1634502" cy="847671"/>
          </a:xfrm>
        </p:grpSpPr>
        <p:sp>
          <p:nvSpPr>
            <p:cNvPr id="33" name="Ellipse 32"/>
            <p:cNvSpPr/>
            <p:nvPr/>
          </p:nvSpPr>
          <p:spPr>
            <a:xfrm>
              <a:off x="3466511" y="864608"/>
              <a:ext cx="335638" cy="3304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485423" y="851053"/>
              <a:ext cx="221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 smtClean="0">
                  <a:solidFill>
                    <a:schemeClr val="bg1"/>
                  </a:solidFill>
                </a:rPr>
                <a:t>1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772956" y="862024"/>
              <a:ext cx="13280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 smtClean="0">
                  <a:solidFill>
                    <a:schemeClr val="bg1"/>
                  </a:solidFill>
                </a:rPr>
                <a:t>Contrat</a:t>
              </a:r>
              <a:endParaRPr lang="fr-FR" sz="1050" b="1" dirty="0">
                <a:solidFill>
                  <a:schemeClr val="bg1"/>
                </a:solidFill>
              </a:endParaRPr>
            </a:p>
          </p:txBody>
        </p:sp>
        <p:pic>
          <p:nvPicPr>
            <p:cNvPr id="3086" name="Picture 14" descr="RÃ©sultat de recherche d'images pour &quot;handshake icon png&quot;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6260" y="372714"/>
              <a:ext cx="509029" cy="50902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" name="Groupe 71"/>
          <p:cNvGrpSpPr/>
          <p:nvPr/>
        </p:nvGrpSpPr>
        <p:grpSpPr>
          <a:xfrm>
            <a:off x="2731224" y="1883207"/>
            <a:ext cx="3998285" cy="727083"/>
            <a:chOff x="2731224" y="1883207"/>
            <a:chExt cx="3998285" cy="727083"/>
          </a:xfrm>
        </p:grpSpPr>
        <p:grpSp>
          <p:nvGrpSpPr>
            <p:cNvPr id="71" name="Groupe 70"/>
            <p:cNvGrpSpPr/>
            <p:nvPr/>
          </p:nvGrpSpPr>
          <p:grpSpPr>
            <a:xfrm>
              <a:off x="2731224" y="1883207"/>
              <a:ext cx="1677464" cy="415498"/>
              <a:chOff x="2731224" y="1883207"/>
              <a:chExt cx="1677464" cy="415498"/>
            </a:xfrm>
          </p:grpSpPr>
          <p:sp>
            <p:nvSpPr>
              <p:cNvPr id="37" name="Ellipse 36"/>
              <p:cNvSpPr/>
              <p:nvPr/>
            </p:nvSpPr>
            <p:spPr>
              <a:xfrm>
                <a:off x="2731224" y="1896762"/>
                <a:ext cx="335638" cy="33047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ZoneTexte 37"/>
              <p:cNvSpPr txBox="1"/>
              <p:nvPr/>
            </p:nvSpPr>
            <p:spPr>
              <a:xfrm>
                <a:off x="2750136" y="1883207"/>
                <a:ext cx="2218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800" b="1" dirty="0" smtClean="0">
                    <a:solidFill>
                      <a:schemeClr val="bg1"/>
                    </a:solidFill>
                  </a:rPr>
                  <a:t>2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ZoneTexte 56"/>
              <p:cNvSpPr txBox="1"/>
              <p:nvPr/>
            </p:nvSpPr>
            <p:spPr>
              <a:xfrm>
                <a:off x="3080631" y="1883207"/>
                <a:ext cx="1328057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b="1" dirty="0" smtClean="0">
                    <a:solidFill>
                      <a:schemeClr val="bg1"/>
                    </a:solidFill>
                  </a:rPr>
                  <a:t>Envoie Facture et autre document</a:t>
                </a:r>
                <a:endParaRPr lang="fr-FR" sz="105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" name="Plus 51"/>
            <p:cNvSpPr/>
            <p:nvPr/>
          </p:nvSpPr>
          <p:spPr>
            <a:xfrm>
              <a:off x="4364174" y="1995765"/>
              <a:ext cx="203881" cy="179967"/>
            </a:xfrm>
            <a:prstGeom prst="mathPlus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4582745" y="1883207"/>
              <a:ext cx="214676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 smtClean="0">
                  <a:solidFill>
                    <a:schemeClr val="bg1"/>
                  </a:solidFill>
                </a:rPr>
                <a:t>Expédition de marchandises</a:t>
              </a:r>
              <a:endParaRPr lang="fr-FR" sz="1050" b="1" dirty="0">
                <a:solidFill>
                  <a:schemeClr val="bg1"/>
                </a:solidFill>
              </a:endParaRPr>
            </a:p>
          </p:txBody>
        </p:sp>
        <p:pic>
          <p:nvPicPr>
            <p:cNvPr id="3088" name="Picture 16" descr="RÃ©sultat de recherche d'images pour &quot;navire png&quot;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7941" y="1987119"/>
              <a:ext cx="1246341" cy="623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4" name="Groupe 73"/>
          <p:cNvGrpSpPr/>
          <p:nvPr/>
        </p:nvGrpSpPr>
        <p:grpSpPr>
          <a:xfrm>
            <a:off x="8325244" y="2462199"/>
            <a:ext cx="786099" cy="738365"/>
            <a:chOff x="8325244" y="2462199"/>
            <a:chExt cx="786099" cy="738365"/>
          </a:xfrm>
        </p:grpSpPr>
        <p:sp>
          <p:nvSpPr>
            <p:cNvPr id="43" name="Ellipse 42"/>
            <p:cNvSpPr/>
            <p:nvPr/>
          </p:nvSpPr>
          <p:spPr>
            <a:xfrm>
              <a:off x="8441845" y="2475754"/>
              <a:ext cx="335638" cy="3304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8460757" y="2462199"/>
              <a:ext cx="221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 smtClean="0">
                  <a:solidFill>
                    <a:schemeClr val="bg1"/>
                  </a:solidFill>
                </a:rPr>
                <a:t>5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8325244" y="2785066"/>
              <a:ext cx="78609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 smtClean="0">
                  <a:solidFill>
                    <a:schemeClr val="bg1"/>
                  </a:solidFill>
                </a:rPr>
                <a:t>Avis de </a:t>
              </a:r>
            </a:p>
            <a:p>
              <a:r>
                <a:rPr lang="fr-FR" sz="1050" b="1" dirty="0" smtClean="0">
                  <a:solidFill>
                    <a:schemeClr val="bg1"/>
                  </a:solidFill>
                </a:rPr>
                <a:t>débit</a:t>
              </a:r>
              <a:endParaRPr lang="fr-FR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oupe 72"/>
          <p:cNvGrpSpPr/>
          <p:nvPr/>
        </p:nvGrpSpPr>
        <p:grpSpPr>
          <a:xfrm>
            <a:off x="6692386" y="2413325"/>
            <a:ext cx="786099" cy="798432"/>
            <a:chOff x="6692386" y="2413325"/>
            <a:chExt cx="786099" cy="798432"/>
          </a:xfrm>
        </p:grpSpPr>
        <p:sp>
          <p:nvSpPr>
            <p:cNvPr id="39" name="Ellipse 38"/>
            <p:cNvSpPr/>
            <p:nvPr/>
          </p:nvSpPr>
          <p:spPr>
            <a:xfrm>
              <a:off x="7025866" y="2426880"/>
              <a:ext cx="335638" cy="3304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7044778" y="2413325"/>
              <a:ext cx="221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 smtClean="0">
                  <a:solidFill>
                    <a:schemeClr val="bg1"/>
                  </a:solidFill>
                </a:rPr>
                <a:t>3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6692386" y="2796259"/>
              <a:ext cx="78609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 smtClean="0">
                  <a:solidFill>
                    <a:schemeClr val="bg1"/>
                  </a:solidFill>
                </a:rPr>
                <a:t>Ordre de paiement</a:t>
              </a:r>
              <a:endParaRPr lang="fr-FR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1453233" y="2427273"/>
            <a:ext cx="1118246" cy="664154"/>
            <a:chOff x="1453233" y="2427273"/>
            <a:chExt cx="1118246" cy="664154"/>
          </a:xfrm>
        </p:grpSpPr>
        <p:sp>
          <p:nvSpPr>
            <p:cNvPr id="45" name="Ellipse 44"/>
            <p:cNvSpPr/>
            <p:nvPr/>
          </p:nvSpPr>
          <p:spPr>
            <a:xfrm>
              <a:off x="1586044" y="2701521"/>
              <a:ext cx="335638" cy="3304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604956" y="2687966"/>
              <a:ext cx="221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 smtClean="0">
                  <a:solidFill>
                    <a:schemeClr val="bg1"/>
                  </a:solidFill>
                </a:rPr>
                <a:t>6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453233" y="2427273"/>
              <a:ext cx="111824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 smtClean="0">
                  <a:solidFill>
                    <a:schemeClr val="bg1"/>
                  </a:solidFill>
                </a:rPr>
                <a:t>Avis de crédit</a:t>
              </a:r>
              <a:endParaRPr lang="fr-FR" sz="1050" b="1" dirty="0">
                <a:solidFill>
                  <a:schemeClr val="bg1"/>
                </a:solidFill>
              </a:endParaRPr>
            </a:p>
          </p:txBody>
        </p:sp>
        <p:pic>
          <p:nvPicPr>
            <p:cNvPr id="3090" name="Picture 18" descr="RÃ©sultat de recherche d'images pour &quot;money png&quot;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634" y="2655905"/>
              <a:ext cx="486427" cy="4355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6" name="Groupe 65"/>
          <p:cNvGrpSpPr/>
          <p:nvPr/>
        </p:nvGrpSpPr>
        <p:grpSpPr>
          <a:xfrm>
            <a:off x="5681776" y="4156788"/>
            <a:ext cx="1196827" cy="757769"/>
            <a:chOff x="5681776" y="4156788"/>
            <a:chExt cx="1196827" cy="757769"/>
          </a:xfrm>
        </p:grpSpPr>
        <p:sp>
          <p:nvSpPr>
            <p:cNvPr id="41" name="Ellipse 40"/>
            <p:cNvSpPr/>
            <p:nvPr/>
          </p:nvSpPr>
          <p:spPr>
            <a:xfrm>
              <a:off x="6227072" y="4170343"/>
              <a:ext cx="335638" cy="3304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6245984" y="4156788"/>
              <a:ext cx="221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 smtClean="0">
                  <a:solidFill>
                    <a:schemeClr val="bg1"/>
                  </a:solidFill>
                </a:rPr>
                <a:t>4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5681776" y="4539675"/>
              <a:ext cx="78609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 smtClean="0">
                  <a:solidFill>
                    <a:schemeClr val="bg1"/>
                  </a:solidFill>
                </a:rPr>
                <a:t>paiement</a:t>
              </a:r>
              <a:endParaRPr lang="fr-FR" sz="1050" b="1" dirty="0">
                <a:solidFill>
                  <a:schemeClr val="bg1"/>
                </a:solidFill>
              </a:endParaRPr>
            </a:p>
          </p:txBody>
        </p:sp>
        <p:pic>
          <p:nvPicPr>
            <p:cNvPr id="67" name="Picture 18" descr="RÃ©sultat de recherche d'images pour &quot;money png&quot;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176" y="4479035"/>
              <a:ext cx="486427" cy="4355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e 68"/>
          <p:cNvGrpSpPr/>
          <p:nvPr/>
        </p:nvGrpSpPr>
        <p:grpSpPr>
          <a:xfrm>
            <a:off x="2411416" y="4170343"/>
            <a:ext cx="1253046" cy="714051"/>
            <a:chOff x="2411416" y="4170343"/>
            <a:chExt cx="1253046" cy="714051"/>
          </a:xfrm>
        </p:grpSpPr>
        <p:sp>
          <p:nvSpPr>
            <p:cNvPr id="47" name="Ellipse 46"/>
            <p:cNvSpPr/>
            <p:nvPr/>
          </p:nvSpPr>
          <p:spPr>
            <a:xfrm>
              <a:off x="2804466" y="4183898"/>
              <a:ext cx="335638" cy="3304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2823378" y="4170343"/>
              <a:ext cx="221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 smtClean="0">
                  <a:solidFill>
                    <a:schemeClr val="bg1"/>
                  </a:solidFill>
                </a:rPr>
                <a:t>4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411416" y="4569838"/>
              <a:ext cx="78609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 smtClean="0">
                  <a:solidFill>
                    <a:schemeClr val="bg1"/>
                  </a:solidFill>
                </a:rPr>
                <a:t>paiement</a:t>
              </a:r>
              <a:endParaRPr lang="fr-FR" sz="1050" b="1" dirty="0">
                <a:solidFill>
                  <a:schemeClr val="bg1"/>
                </a:solidFill>
              </a:endParaRPr>
            </a:p>
          </p:txBody>
        </p:sp>
        <p:pic>
          <p:nvPicPr>
            <p:cNvPr id="68" name="Picture 18" descr="RÃ©sultat de recherche d'images pour &quot;money png&quot;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8035" y="4448872"/>
              <a:ext cx="486427" cy="4355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737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86600" y="4555036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 dirty="0"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-633935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2425" y="113143"/>
            <a:ext cx="4948385" cy="484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885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21"/>
          <p:cNvSpPr txBox="1">
            <a:spLocks noGrp="1"/>
          </p:cNvSpPr>
          <p:nvPr>
            <p:ph type="ctrTitle" idx="4294967295"/>
          </p:nvPr>
        </p:nvSpPr>
        <p:spPr>
          <a:xfrm>
            <a:off x="369312" y="3404909"/>
            <a:ext cx="517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200" dirty="0" smtClean="0"/>
              <a:t>Merci pour votre attention</a:t>
            </a:r>
            <a:endParaRPr sz="9200" dirty="0"/>
          </a:p>
        </p:txBody>
      </p:sp>
      <p:grpSp>
        <p:nvGrpSpPr>
          <p:cNvPr id="823" name="Google Shape;823;p21"/>
          <p:cNvGrpSpPr/>
          <p:nvPr/>
        </p:nvGrpSpPr>
        <p:grpSpPr>
          <a:xfrm>
            <a:off x="6386449" y="535979"/>
            <a:ext cx="2049541" cy="2049503"/>
            <a:chOff x="6643075" y="3664250"/>
            <a:chExt cx="407950" cy="407975"/>
          </a:xfrm>
        </p:grpSpPr>
        <p:sp>
          <p:nvSpPr>
            <p:cNvPr id="824" name="Google Shape;824;p21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21"/>
          <p:cNvGrpSpPr/>
          <p:nvPr/>
        </p:nvGrpSpPr>
        <p:grpSpPr>
          <a:xfrm rot="-587398">
            <a:off x="6265771" y="2852329"/>
            <a:ext cx="842620" cy="842572"/>
            <a:chOff x="576250" y="4319400"/>
            <a:chExt cx="442075" cy="442050"/>
          </a:xfrm>
        </p:grpSpPr>
        <p:sp>
          <p:nvSpPr>
            <p:cNvPr id="827" name="Google Shape;827;p21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1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1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1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1" name="Google Shape;831;p21"/>
          <p:cNvSpPr/>
          <p:nvPr/>
        </p:nvSpPr>
        <p:spPr>
          <a:xfrm>
            <a:off x="5895981" y="1009302"/>
            <a:ext cx="320368" cy="30589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21"/>
          <p:cNvSpPr/>
          <p:nvPr/>
        </p:nvSpPr>
        <p:spPr>
          <a:xfrm rot="2697547">
            <a:off x="8007055" y="2575333"/>
            <a:ext cx="486304" cy="464341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21"/>
          <p:cNvSpPr/>
          <p:nvPr/>
        </p:nvSpPr>
        <p:spPr>
          <a:xfrm>
            <a:off x="8391773" y="2310235"/>
            <a:ext cx="194803" cy="186077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21"/>
          <p:cNvSpPr/>
          <p:nvPr/>
        </p:nvSpPr>
        <p:spPr>
          <a:xfrm rot="1280241">
            <a:off x="5674028" y="1931959"/>
            <a:ext cx="194750" cy="18604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21"/>
          <p:cNvSpPr txBox="1">
            <a:spLocks noGrp="1"/>
          </p:cNvSpPr>
          <p:nvPr>
            <p:ph type="sldNum" idx="12"/>
          </p:nvPr>
        </p:nvSpPr>
        <p:spPr>
          <a:xfrm>
            <a:off x="8586600" y="4564709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20"/>
          <p:cNvSpPr txBox="1">
            <a:spLocks noGrp="1"/>
          </p:cNvSpPr>
          <p:nvPr>
            <p:ph type="title"/>
          </p:nvPr>
        </p:nvSpPr>
        <p:spPr>
          <a:xfrm>
            <a:off x="899475" y="57798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 smtClean="0"/>
              <a:t/>
            </a:r>
            <a:br>
              <a:rPr lang="en" sz="6000" b="1" dirty="0" smtClean="0"/>
            </a:br>
            <a:r>
              <a:rPr lang="en" sz="6000" b="1" dirty="0" smtClean="0"/>
              <a:t>Plan</a:t>
            </a:r>
            <a:endParaRPr sz="6000" b="1" dirty="0"/>
          </a:p>
        </p:txBody>
      </p:sp>
      <p:sp>
        <p:nvSpPr>
          <p:cNvPr id="815" name="Google Shape;815;p20"/>
          <p:cNvSpPr txBox="1">
            <a:spLocks noGrp="1"/>
          </p:cNvSpPr>
          <p:nvPr>
            <p:ph type="body" idx="1"/>
          </p:nvPr>
        </p:nvSpPr>
        <p:spPr>
          <a:xfrm>
            <a:off x="899475" y="1152528"/>
            <a:ext cx="7686000" cy="30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400"/>
              <a:buChar char="▫"/>
            </a:pPr>
            <a:r>
              <a:rPr lang="fr-FR" dirty="0" smtClean="0"/>
              <a:t>Société SWIFT</a:t>
            </a:r>
            <a:endParaRPr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</a:pPr>
            <a:r>
              <a:rPr lang="fr-FR" dirty="0" smtClean="0"/>
              <a:t>Fonctionnement du SWIFT</a:t>
            </a:r>
            <a:endParaRPr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</a:pPr>
            <a:r>
              <a:rPr lang="en" dirty="0" smtClean="0"/>
              <a:t>L’intérêt du SWIFT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</a:pPr>
            <a:r>
              <a:rPr lang="en" dirty="0" smtClean="0"/>
              <a:t>La procédude du virement SWIFT</a:t>
            </a:r>
            <a:endParaRPr dirty="0"/>
          </a:p>
        </p:txBody>
      </p:sp>
      <p:sp>
        <p:nvSpPr>
          <p:cNvPr id="816" name="Google Shape;816;p20"/>
          <p:cNvSpPr txBox="1">
            <a:spLocks noGrp="1"/>
          </p:cNvSpPr>
          <p:nvPr>
            <p:ph type="sldNum" idx="12"/>
          </p:nvPr>
        </p:nvSpPr>
        <p:spPr>
          <a:xfrm>
            <a:off x="8586600" y="4595700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 dirty="0"/>
          </a:p>
        </p:txBody>
      </p:sp>
      <p:pic>
        <p:nvPicPr>
          <p:cNvPr id="5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-605994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18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4" grpId="0"/>
      <p:bldP spid="8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992743" y="1649679"/>
            <a:ext cx="7158514" cy="30529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La</a:t>
            </a:r>
            <a:r>
              <a:rPr lang="fr-FR" dirty="0">
                <a:solidFill>
                  <a:schemeClr val="bg1"/>
                </a:solidFill>
              </a:rPr>
              <a:t> </a:t>
            </a:r>
            <a:r>
              <a:rPr lang="fr-FR" b="1" dirty="0">
                <a:solidFill>
                  <a:schemeClr val="bg1"/>
                </a:solidFill>
              </a:rPr>
              <a:t>Society for Worldwide Interbank Financial Telecommunication</a:t>
            </a:r>
            <a:r>
              <a:rPr lang="fr-FR" dirty="0">
                <a:solidFill>
                  <a:schemeClr val="bg1"/>
                </a:solidFill>
              </a:rPr>
              <a:t>, connue sous l'acronyme </a:t>
            </a:r>
            <a:r>
              <a:rPr lang="fr-FR" i="1" dirty="0">
                <a:solidFill>
                  <a:schemeClr val="bg1"/>
                </a:solidFill>
              </a:rPr>
              <a:t>SWIFT</a:t>
            </a:r>
            <a:r>
              <a:rPr lang="fr-FR" dirty="0">
                <a:solidFill>
                  <a:schemeClr val="bg1"/>
                </a:solidFill>
              </a:rPr>
              <a:t>, qui signifie « prompt », « rapide » en anglais, est une société coopérative de droit belge.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86600" y="4565921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 dirty="0"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971" y="-655707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814;p20"/>
          <p:cNvSpPr txBox="1">
            <a:spLocks/>
          </p:cNvSpPr>
          <p:nvPr/>
        </p:nvSpPr>
        <p:spPr>
          <a:xfrm>
            <a:off x="922371" y="792279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>
                <a:solidFill>
                  <a:schemeClr val="bg1"/>
                </a:solidFill>
              </a:rPr>
              <a:t>Société SWIFT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992743" y="1649679"/>
            <a:ext cx="7158514" cy="30529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Basée </a:t>
            </a:r>
            <a:r>
              <a:rPr lang="fr-FR" dirty="0">
                <a:solidFill>
                  <a:schemeClr val="bg1"/>
                </a:solidFill>
              </a:rPr>
              <a:t>à </a:t>
            </a:r>
            <a:r>
              <a:rPr lang="fr-FR" sz="3200" b="1" u="sng" dirty="0">
                <a:solidFill>
                  <a:schemeClr val="bg1"/>
                </a:solidFill>
              </a:rPr>
              <a:t>La Hulpe</a:t>
            </a:r>
            <a:r>
              <a:rPr lang="fr-FR" dirty="0">
                <a:solidFill>
                  <a:schemeClr val="bg1"/>
                </a:solidFill>
              </a:rPr>
              <a:t> près de Bruxelles, détenue et contrôlée par ses adhérents parmi lesquels se trouvent les plus </a:t>
            </a:r>
            <a:r>
              <a:rPr lang="fr-FR" dirty="0" smtClean="0">
                <a:solidFill>
                  <a:schemeClr val="bg1"/>
                </a:solidFill>
              </a:rPr>
              <a:t>grandes </a:t>
            </a:r>
            <a:r>
              <a:rPr lang="fr-FR" dirty="0">
                <a:solidFill>
                  <a:schemeClr val="bg1"/>
                </a:solidFill>
              </a:rPr>
              <a:t>banques </a:t>
            </a:r>
            <a:r>
              <a:rPr lang="fr-FR" dirty="0" smtClean="0">
                <a:solidFill>
                  <a:schemeClr val="bg1"/>
                </a:solidFill>
              </a:rPr>
              <a:t>mondiales</a:t>
            </a:r>
            <a:r>
              <a:rPr lang="fr-FR" dirty="0">
                <a:solidFill>
                  <a:schemeClr val="bg1"/>
                </a:solidFill>
              </a:rPr>
              <a:t>,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86600" y="4544150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 dirty="0"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718" y="-644821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91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20"/>
          <p:cNvSpPr txBox="1">
            <a:spLocks noGrp="1"/>
          </p:cNvSpPr>
          <p:nvPr>
            <p:ph type="title"/>
          </p:nvPr>
        </p:nvSpPr>
        <p:spPr>
          <a:xfrm>
            <a:off x="729000" y="1239649"/>
            <a:ext cx="7686000" cy="11705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>
                <a:latin typeface="Titillium Web"/>
                <a:ea typeface="Titillium Web"/>
                <a:cs typeface="Titillium Web"/>
                <a:sym typeface="Titillium Web"/>
              </a:rPr>
              <a:t>Le réseau SWIFT est un réseau interbancaire qui offre une palette de services extrêmement diversifiés : </a:t>
            </a:r>
          </a:p>
        </p:txBody>
      </p:sp>
      <p:sp>
        <p:nvSpPr>
          <p:cNvPr id="815" name="Google Shape;815;p20"/>
          <p:cNvSpPr txBox="1">
            <a:spLocks noGrp="1"/>
          </p:cNvSpPr>
          <p:nvPr>
            <p:ph type="body" idx="1"/>
          </p:nvPr>
        </p:nvSpPr>
        <p:spPr>
          <a:xfrm>
            <a:off x="729000" y="2605234"/>
            <a:ext cx="7686000" cy="22732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fr-FR" dirty="0" smtClean="0"/>
              <a:t>transferts </a:t>
            </a:r>
            <a:r>
              <a:rPr lang="fr-FR" dirty="0"/>
              <a:t>de </a:t>
            </a:r>
            <a:r>
              <a:rPr lang="fr-FR" b="1" u="sng" dirty="0"/>
              <a:t>compte à compte</a:t>
            </a:r>
            <a:endParaRPr b="1" u="sng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fr-FR" dirty="0"/>
              <a:t>opérations sur </a:t>
            </a:r>
            <a:r>
              <a:rPr lang="fr-FR" b="1" u="sng" dirty="0"/>
              <a:t>devises</a:t>
            </a:r>
            <a:r>
              <a:rPr lang="fr-FR" dirty="0"/>
              <a:t> ou sur </a:t>
            </a:r>
            <a:r>
              <a:rPr lang="fr-FR" b="1" u="sng" dirty="0"/>
              <a:t>titres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fr-FR" b="1" u="sng" dirty="0" smtClean="0"/>
              <a:t>recouvrements</a:t>
            </a:r>
            <a:endParaRPr b="1" u="sng" dirty="0"/>
          </a:p>
        </p:txBody>
      </p:sp>
      <p:sp>
        <p:nvSpPr>
          <p:cNvPr id="816" name="Google Shape;816;p20"/>
          <p:cNvSpPr txBox="1">
            <a:spLocks noGrp="1"/>
          </p:cNvSpPr>
          <p:nvPr>
            <p:ph type="sldNum" idx="12"/>
          </p:nvPr>
        </p:nvSpPr>
        <p:spPr>
          <a:xfrm>
            <a:off x="8586600" y="4578603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 dirty="0"/>
          </a:p>
        </p:txBody>
      </p:sp>
      <p:pic>
        <p:nvPicPr>
          <p:cNvPr id="5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514" y="-627765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814;p20"/>
          <p:cNvSpPr txBox="1">
            <a:spLocks/>
          </p:cNvSpPr>
          <p:nvPr/>
        </p:nvSpPr>
        <p:spPr>
          <a:xfrm>
            <a:off x="1179300" y="187233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>
                <a:solidFill>
                  <a:schemeClr val="bg1"/>
                </a:solidFill>
              </a:rPr>
              <a:t>Le réseau SWIFT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2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4" grpId="0"/>
      <p:bldP spid="815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899475" y="2090551"/>
            <a:ext cx="7291286" cy="30529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La transmission des informations est </a:t>
            </a:r>
            <a:r>
              <a:rPr lang="fr-FR" sz="2800" b="1" u="sng" dirty="0">
                <a:solidFill>
                  <a:schemeClr val="bg1"/>
                </a:solidFill>
              </a:rPr>
              <a:t>chiffrée</a:t>
            </a:r>
            <a:r>
              <a:rPr lang="fr-FR" sz="2800" dirty="0">
                <a:solidFill>
                  <a:schemeClr val="bg1"/>
                </a:solidFill>
              </a:rPr>
              <a:t> et les procédures </a:t>
            </a:r>
            <a:r>
              <a:rPr lang="fr-FR" sz="2800" b="1" u="sng" dirty="0" smtClean="0">
                <a:solidFill>
                  <a:schemeClr val="bg1"/>
                </a:solidFill>
              </a:rPr>
              <a:t>d'authentification</a:t>
            </a:r>
            <a:r>
              <a:rPr lang="fr-FR" sz="2800" dirty="0">
                <a:solidFill>
                  <a:schemeClr val="bg1"/>
                </a:solidFill>
              </a:rPr>
              <a:t> sont très strictes. La </a:t>
            </a:r>
            <a:r>
              <a:rPr lang="fr-FR" sz="2800" b="1" u="sng" dirty="0">
                <a:solidFill>
                  <a:schemeClr val="bg1"/>
                </a:solidFill>
              </a:rPr>
              <a:t>sécurité</a:t>
            </a:r>
            <a:r>
              <a:rPr lang="fr-FR" sz="2800" dirty="0">
                <a:solidFill>
                  <a:schemeClr val="bg1"/>
                </a:solidFill>
              </a:rPr>
              <a:t> est assurée par des moyens </a:t>
            </a:r>
            <a:r>
              <a:rPr lang="fr-FR" sz="2800" b="1" u="sng" dirty="0">
                <a:solidFill>
                  <a:schemeClr val="bg1"/>
                </a:solidFill>
              </a:rPr>
              <a:t>cryptologiques</a:t>
            </a:r>
            <a:r>
              <a:rPr lang="fr-FR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86600" y="4565922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 dirty="0"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88" y="-657910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50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520494" y="1513608"/>
            <a:ext cx="8047843" cy="30529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>
              <a:lnSpc>
                <a:spcPct val="150000"/>
              </a:lnSpc>
              <a:buNone/>
            </a:pPr>
            <a:r>
              <a:rPr lang="fr-FR" sz="2400" dirty="0">
                <a:solidFill>
                  <a:schemeClr val="bg1"/>
                </a:solidFill>
              </a:rPr>
              <a:t>L'intérêt du réseau SWIFT est d'assurer la </a:t>
            </a:r>
            <a:endParaRPr lang="fr-FR" sz="2400" dirty="0" smtClean="0">
              <a:solidFill>
                <a:schemeClr val="bg1"/>
              </a:solidFill>
            </a:endParaRPr>
          </a:p>
          <a:p>
            <a:pPr marL="38100" indent="0">
              <a:lnSpc>
                <a:spcPct val="150000"/>
              </a:lnSpc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non-répudiation </a:t>
            </a:r>
            <a:r>
              <a:rPr lang="fr-FR" sz="2400" b="1" dirty="0">
                <a:solidFill>
                  <a:schemeClr val="bg1"/>
                </a:solidFill>
              </a:rPr>
              <a:t>des échanges</a:t>
            </a:r>
            <a:r>
              <a:rPr lang="fr-FR" sz="2400" dirty="0">
                <a:solidFill>
                  <a:schemeClr val="bg1"/>
                </a:solidFill>
              </a:rPr>
              <a:t> : aucun tiers ne peut nier avoir effectué une transaction. </a:t>
            </a:r>
            <a:endParaRPr lang="fr-FR" sz="2400" dirty="0" smtClean="0">
              <a:solidFill>
                <a:schemeClr val="bg1"/>
              </a:solidFill>
            </a:endParaRPr>
          </a:p>
          <a:p>
            <a:pPr marL="38100" indent="0">
              <a:lnSpc>
                <a:spcPct val="150000"/>
              </a:lnSpc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SWIFT </a:t>
            </a:r>
            <a:r>
              <a:rPr lang="fr-FR" sz="2400" dirty="0">
                <a:solidFill>
                  <a:schemeClr val="bg1"/>
                </a:solidFill>
              </a:rPr>
              <a:t>réalise l'équivalent d'un acte notarial sur l'ensemble des transactions effectuées et ce, quel qu'en soit le montant. </a:t>
            </a:r>
          </a:p>
        </p:txBody>
      </p:sp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68337" y="4566557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 dirty="0"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136" y="-638650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814;p20"/>
          <p:cNvSpPr txBox="1">
            <a:spLocks/>
          </p:cNvSpPr>
          <p:nvPr/>
        </p:nvSpPr>
        <p:spPr>
          <a:xfrm>
            <a:off x="1005129" y="656208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>
                <a:solidFill>
                  <a:schemeClr val="bg1"/>
                </a:solidFill>
              </a:rPr>
              <a:t>L’intérêt du SWIFT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520494" y="1883722"/>
            <a:ext cx="8047843" cy="30529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>
              <a:lnSpc>
                <a:spcPct val="150000"/>
              </a:lnSpc>
              <a:buNone/>
            </a:pPr>
            <a:r>
              <a:rPr lang="fr-FR" sz="2400" dirty="0">
                <a:solidFill>
                  <a:schemeClr val="bg1"/>
                </a:solidFill>
              </a:rPr>
              <a:t>Les ordres SWIFT font l'objet d'une </a:t>
            </a:r>
            <a:r>
              <a:rPr lang="fr-FR" sz="2400" b="1" u="sng" dirty="0">
                <a:solidFill>
                  <a:schemeClr val="bg1"/>
                </a:solidFill>
              </a:rPr>
              <a:t>normalisation</a:t>
            </a:r>
            <a:r>
              <a:rPr lang="fr-FR" sz="2400" dirty="0">
                <a:solidFill>
                  <a:schemeClr val="bg1"/>
                </a:solidFill>
              </a:rPr>
              <a:t> poussée afin d'automatiser au maximum leur traitement, et ainsi les exécuter dans les meilleurs délais</a:t>
            </a:r>
            <a:r>
              <a:rPr lang="fr-FR" sz="2400" dirty="0" smtClean="0">
                <a:solidFill>
                  <a:schemeClr val="bg1"/>
                </a:solidFill>
              </a:rPr>
              <a:t>.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86600" y="4595700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628" y="-663352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78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8"/>
          <p:cNvSpPr txBox="1">
            <a:spLocks noGrp="1"/>
          </p:cNvSpPr>
          <p:nvPr>
            <p:ph type="sldNum" idx="12"/>
          </p:nvPr>
        </p:nvSpPr>
        <p:spPr>
          <a:xfrm>
            <a:off x="8586600" y="4565922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dirty="0"/>
          </a:p>
        </p:txBody>
      </p:sp>
      <p:pic>
        <p:nvPicPr>
          <p:cNvPr id="4" name="Picture 2" descr="RÃ©sultat de recherche d'images pour &quot;swift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3" y="102870"/>
            <a:ext cx="757962" cy="75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Ã©sultat de recherche d'images pour &quot;college lasalle p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71" y="-660422"/>
            <a:ext cx="2035629" cy="20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4640" y="262025"/>
            <a:ext cx="4374719" cy="462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5729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221</Words>
  <Application>Microsoft Office PowerPoint</Application>
  <PresentationFormat>Affichage à l'écran (16:9)</PresentationFormat>
  <Paragraphs>73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Titillium Web</vt:lpstr>
      <vt:lpstr>Titillium Web ExtraLight</vt:lpstr>
      <vt:lpstr>Arial</vt:lpstr>
      <vt:lpstr>Thaliard template</vt:lpstr>
      <vt:lpstr>SWIFT</vt:lpstr>
      <vt:lpstr> Plan</vt:lpstr>
      <vt:lpstr>Présentation PowerPoint</vt:lpstr>
      <vt:lpstr>Présentation PowerPoint</vt:lpstr>
      <vt:lpstr>Le réseau SWIFT est un réseau interbancaire qui offre une palette de services extrêmement diversifiés 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pour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SWIFT Society for Worldwide Interbank Financial Telecommunication</dc:title>
  <cp:lastModifiedBy>Asus</cp:lastModifiedBy>
  <cp:revision>39</cp:revision>
  <dcterms:modified xsi:type="dcterms:W3CDTF">2019-02-15T13:40:32Z</dcterms:modified>
</cp:coreProperties>
</file>