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Lst>
  <p:sldIdLst>
    <p:sldId id="256" r:id="rId2"/>
    <p:sldId id="257" r:id="rId3"/>
    <p:sldId id="261" r:id="rId4"/>
    <p:sldId id="259" r:id="rId5"/>
    <p:sldId id="263" r:id="rId6"/>
    <p:sldId id="271" r:id="rId7"/>
    <p:sldId id="274" r:id="rId8"/>
    <p:sldId id="276" r:id="rId9"/>
    <p:sldId id="273" r:id="rId10"/>
    <p:sldId id="258" r:id="rId11"/>
    <p:sldId id="275" r:id="rId12"/>
    <p:sldId id="277" r:id="rId13"/>
    <p:sldId id="285" r:id="rId14"/>
    <p:sldId id="280" r:id="rId15"/>
    <p:sldId id="281" r:id="rId16"/>
    <p:sldId id="282" r:id="rId17"/>
    <p:sldId id="283" r:id="rId18"/>
    <p:sldId id="284" r:id="rId19"/>
    <p:sldId id="286" r:id="rId20"/>
    <p:sldId id="293" r:id="rId21"/>
    <p:sldId id="287" r:id="rId22"/>
    <p:sldId id="288" r:id="rId23"/>
    <p:sldId id="289" r:id="rId24"/>
    <p:sldId id="290" r:id="rId25"/>
    <p:sldId id="294" r:id="rId26"/>
    <p:sldId id="291" r:id="rId27"/>
    <p:sldId id="292" r:id="rId28"/>
    <p:sldId id="295" r:id="rId29"/>
    <p:sldId id="296" r:id="rId30"/>
    <p:sldId id="297" r:id="rId31"/>
    <p:sldId id="264"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48" autoAdjust="0"/>
    <p:restoredTop sz="94660"/>
  </p:normalViewPr>
  <p:slideViewPr>
    <p:cSldViewPr snapToGrid="0" showGuides="1">
      <p:cViewPr varScale="1">
        <p:scale>
          <a:sx n="53" d="100"/>
          <a:sy n="53" d="100"/>
        </p:scale>
        <p:origin x="78" y="8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B395CC-598A-41C6-AAC6-C0FFB4CFA97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8BCCE6F2-B2A5-47BB-9537-883B6230D072}">
      <dgm:prSet phldrT="[Texto]"/>
      <dgm:spPr/>
      <dgm:t>
        <a:bodyPr/>
        <a:lstStyle/>
        <a:p>
          <a:r>
            <a:rPr lang="es-CO" dirty="0"/>
            <a:t>Reutilización de bolsas y frascos </a:t>
          </a:r>
        </a:p>
      </dgm:t>
    </dgm:pt>
    <dgm:pt modelId="{99C4F163-6624-4041-B7DB-6CCDF9444FE1}" type="parTrans" cxnId="{FA8F060A-608B-4CF6-8AB8-CD0BF70CB236}">
      <dgm:prSet/>
      <dgm:spPr/>
      <dgm:t>
        <a:bodyPr/>
        <a:lstStyle/>
        <a:p>
          <a:endParaRPr lang="es-CO"/>
        </a:p>
      </dgm:t>
    </dgm:pt>
    <dgm:pt modelId="{386C752A-822D-41A1-8AE8-D162E64FD313}" type="sibTrans" cxnId="{FA8F060A-608B-4CF6-8AB8-CD0BF70CB236}">
      <dgm:prSet/>
      <dgm:spPr/>
      <dgm:t>
        <a:bodyPr/>
        <a:lstStyle/>
        <a:p>
          <a:endParaRPr lang="es-CO"/>
        </a:p>
      </dgm:t>
    </dgm:pt>
    <dgm:pt modelId="{0BF76398-530B-443A-BFDB-F088AD00A4E0}">
      <dgm:prSet phldrT="[Texto]"/>
      <dgm:spPr/>
      <dgm:t>
        <a:bodyPr/>
        <a:lstStyle/>
        <a:p>
          <a:r>
            <a:rPr lang="es-CO" dirty="0"/>
            <a:t>Promoción de alimentos en cosecha</a:t>
          </a:r>
        </a:p>
      </dgm:t>
    </dgm:pt>
    <dgm:pt modelId="{318AB4F5-16AC-4EB7-B39D-098E4B86600C}" type="parTrans" cxnId="{F29620FE-5E17-4973-96CC-E6E584A2D35E}">
      <dgm:prSet/>
      <dgm:spPr/>
      <dgm:t>
        <a:bodyPr/>
        <a:lstStyle/>
        <a:p>
          <a:endParaRPr lang="es-CO"/>
        </a:p>
      </dgm:t>
    </dgm:pt>
    <dgm:pt modelId="{887A2BE9-BEF1-4218-A0D5-0C21D7280468}" type="sibTrans" cxnId="{F29620FE-5E17-4973-96CC-E6E584A2D35E}">
      <dgm:prSet/>
      <dgm:spPr/>
      <dgm:t>
        <a:bodyPr/>
        <a:lstStyle/>
        <a:p>
          <a:endParaRPr lang="es-CO"/>
        </a:p>
      </dgm:t>
    </dgm:pt>
    <dgm:pt modelId="{8F47003D-F36A-4167-8DE1-E6DBA8055BB6}">
      <dgm:prSet phldrT="[Texto]"/>
      <dgm:spPr/>
      <dgm:t>
        <a:bodyPr/>
        <a:lstStyle/>
        <a:p>
          <a:r>
            <a:rPr lang="es-CO" dirty="0"/>
            <a:t>Alimentación y deporte </a:t>
          </a:r>
        </a:p>
      </dgm:t>
    </dgm:pt>
    <dgm:pt modelId="{4A90BF6F-E79C-4FB6-91C8-48E163EFB576}" type="parTrans" cxnId="{57F6C9C4-8B9A-4B9E-9D44-08CAA58980ED}">
      <dgm:prSet/>
      <dgm:spPr/>
      <dgm:t>
        <a:bodyPr/>
        <a:lstStyle/>
        <a:p>
          <a:endParaRPr lang="es-CO"/>
        </a:p>
      </dgm:t>
    </dgm:pt>
    <dgm:pt modelId="{47E589AA-81B0-47C2-A89A-806F4D3E6C9D}" type="sibTrans" cxnId="{57F6C9C4-8B9A-4B9E-9D44-08CAA58980ED}">
      <dgm:prSet/>
      <dgm:spPr/>
      <dgm:t>
        <a:bodyPr/>
        <a:lstStyle/>
        <a:p>
          <a:endParaRPr lang="es-CO"/>
        </a:p>
      </dgm:t>
    </dgm:pt>
    <dgm:pt modelId="{A6698247-F57A-401A-B463-43EF4EDF942D}" type="pres">
      <dgm:prSet presAssocID="{16B395CC-598A-41C6-AAC6-C0FFB4CFA974}" presName="diagram" presStyleCnt="0">
        <dgm:presLayoutVars>
          <dgm:dir/>
          <dgm:resizeHandles val="exact"/>
        </dgm:presLayoutVars>
      </dgm:prSet>
      <dgm:spPr/>
    </dgm:pt>
    <dgm:pt modelId="{0DB7CAE9-3363-415D-8017-D15D848DA46C}" type="pres">
      <dgm:prSet presAssocID="{8BCCE6F2-B2A5-47BB-9537-883B6230D072}" presName="node" presStyleLbl="node1" presStyleIdx="0" presStyleCnt="3">
        <dgm:presLayoutVars>
          <dgm:bulletEnabled val="1"/>
        </dgm:presLayoutVars>
      </dgm:prSet>
      <dgm:spPr/>
    </dgm:pt>
    <dgm:pt modelId="{79487FBB-05EC-4335-85CC-14F80F212149}" type="pres">
      <dgm:prSet presAssocID="{386C752A-822D-41A1-8AE8-D162E64FD313}" presName="sibTrans" presStyleCnt="0"/>
      <dgm:spPr/>
    </dgm:pt>
    <dgm:pt modelId="{E79ED509-D825-4C77-8FBD-D5ECB90A3E18}" type="pres">
      <dgm:prSet presAssocID="{0BF76398-530B-443A-BFDB-F088AD00A4E0}" presName="node" presStyleLbl="node1" presStyleIdx="1" presStyleCnt="3">
        <dgm:presLayoutVars>
          <dgm:bulletEnabled val="1"/>
        </dgm:presLayoutVars>
      </dgm:prSet>
      <dgm:spPr/>
    </dgm:pt>
    <dgm:pt modelId="{03C6F549-A689-4E29-A351-2EA06487AD92}" type="pres">
      <dgm:prSet presAssocID="{887A2BE9-BEF1-4218-A0D5-0C21D7280468}" presName="sibTrans" presStyleCnt="0"/>
      <dgm:spPr/>
    </dgm:pt>
    <dgm:pt modelId="{A120F732-278B-48D0-B66C-0B4ADAD7F5D9}" type="pres">
      <dgm:prSet presAssocID="{8F47003D-F36A-4167-8DE1-E6DBA8055BB6}" presName="node" presStyleLbl="node1" presStyleIdx="2" presStyleCnt="3">
        <dgm:presLayoutVars>
          <dgm:bulletEnabled val="1"/>
        </dgm:presLayoutVars>
      </dgm:prSet>
      <dgm:spPr/>
    </dgm:pt>
  </dgm:ptLst>
  <dgm:cxnLst>
    <dgm:cxn modelId="{D51E2104-90D2-453F-BE69-BAECF0B1E959}" type="presOf" srcId="{16B395CC-598A-41C6-AAC6-C0FFB4CFA974}" destId="{A6698247-F57A-401A-B463-43EF4EDF942D}" srcOrd="0" destOrd="0" presId="urn:microsoft.com/office/officeart/2005/8/layout/default"/>
    <dgm:cxn modelId="{FA8F060A-608B-4CF6-8AB8-CD0BF70CB236}" srcId="{16B395CC-598A-41C6-AAC6-C0FFB4CFA974}" destId="{8BCCE6F2-B2A5-47BB-9537-883B6230D072}" srcOrd="0" destOrd="0" parTransId="{99C4F163-6624-4041-B7DB-6CCDF9444FE1}" sibTransId="{386C752A-822D-41A1-8AE8-D162E64FD313}"/>
    <dgm:cxn modelId="{54FFBF40-F751-4158-A0C6-90E35584D381}" type="presOf" srcId="{8BCCE6F2-B2A5-47BB-9537-883B6230D072}" destId="{0DB7CAE9-3363-415D-8017-D15D848DA46C}" srcOrd="0" destOrd="0" presId="urn:microsoft.com/office/officeart/2005/8/layout/default"/>
    <dgm:cxn modelId="{C2150FA9-3668-4137-80DD-633F4C2627A9}" type="presOf" srcId="{0BF76398-530B-443A-BFDB-F088AD00A4E0}" destId="{E79ED509-D825-4C77-8FBD-D5ECB90A3E18}" srcOrd="0" destOrd="0" presId="urn:microsoft.com/office/officeart/2005/8/layout/default"/>
    <dgm:cxn modelId="{57F6C9C4-8B9A-4B9E-9D44-08CAA58980ED}" srcId="{16B395CC-598A-41C6-AAC6-C0FFB4CFA974}" destId="{8F47003D-F36A-4167-8DE1-E6DBA8055BB6}" srcOrd="2" destOrd="0" parTransId="{4A90BF6F-E79C-4FB6-91C8-48E163EFB576}" sibTransId="{47E589AA-81B0-47C2-A89A-806F4D3E6C9D}"/>
    <dgm:cxn modelId="{B452B5D0-FE5C-41D2-980F-E9BA7022AC9D}" type="presOf" srcId="{8F47003D-F36A-4167-8DE1-E6DBA8055BB6}" destId="{A120F732-278B-48D0-B66C-0B4ADAD7F5D9}" srcOrd="0" destOrd="0" presId="urn:microsoft.com/office/officeart/2005/8/layout/default"/>
    <dgm:cxn modelId="{F29620FE-5E17-4973-96CC-E6E584A2D35E}" srcId="{16B395CC-598A-41C6-AAC6-C0FFB4CFA974}" destId="{0BF76398-530B-443A-BFDB-F088AD00A4E0}" srcOrd="1" destOrd="0" parTransId="{318AB4F5-16AC-4EB7-B39D-098E4B86600C}" sibTransId="{887A2BE9-BEF1-4218-A0D5-0C21D7280468}"/>
    <dgm:cxn modelId="{026B3907-D540-4F76-9AE4-E4EA0616B2C5}" type="presParOf" srcId="{A6698247-F57A-401A-B463-43EF4EDF942D}" destId="{0DB7CAE9-3363-415D-8017-D15D848DA46C}" srcOrd="0" destOrd="0" presId="urn:microsoft.com/office/officeart/2005/8/layout/default"/>
    <dgm:cxn modelId="{52F00D36-2186-48F9-B849-A9FC47079E78}" type="presParOf" srcId="{A6698247-F57A-401A-B463-43EF4EDF942D}" destId="{79487FBB-05EC-4335-85CC-14F80F212149}" srcOrd="1" destOrd="0" presId="urn:microsoft.com/office/officeart/2005/8/layout/default"/>
    <dgm:cxn modelId="{E2352CE3-51E4-4FE3-946D-2739AAD58D8F}" type="presParOf" srcId="{A6698247-F57A-401A-B463-43EF4EDF942D}" destId="{E79ED509-D825-4C77-8FBD-D5ECB90A3E18}" srcOrd="2" destOrd="0" presId="urn:microsoft.com/office/officeart/2005/8/layout/default"/>
    <dgm:cxn modelId="{89A32B2E-3924-45B3-8059-B34C4D843004}" type="presParOf" srcId="{A6698247-F57A-401A-B463-43EF4EDF942D}" destId="{03C6F549-A689-4E29-A351-2EA06487AD92}" srcOrd="3" destOrd="0" presId="urn:microsoft.com/office/officeart/2005/8/layout/default"/>
    <dgm:cxn modelId="{DDF7F355-4F5C-41AF-A37C-88EA8B709498}" type="presParOf" srcId="{A6698247-F57A-401A-B463-43EF4EDF942D}" destId="{A120F732-278B-48D0-B66C-0B4ADAD7F5D9}"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36C80A-6E92-40F4-934E-2BB3DCF78A7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B890A2C2-0642-402D-9738-AB57FFF59124}">
      <dgm:prSet phldrT="[Texto]"/>
      <dgm:spPr/>
      <dgm:t>
        <a:bodyPr/>
        <a:lstStyle/>
        <a:p>
          <a:r>
            <a:rPr lang="es-CO" dirty="0"/>
            <a:t>Solución </a:t>
          </a:r>
        </a:p>
      </dgm:t>
    </dgm:pt>
    <dgm:pt modelId="{D0434830-A805-4A50-A99F-B0C426E23187}" type="parTrans" cxnId="{18D8D01D-53F9-4664-8097-B06692408266}">
      <dgm:prSet/>
      <dgm:spPr/>
      <dgm:t>
        <a:bodyPr/>
        <a:lstStyle/>
        <a:p>
          <a:endParaRPr lang="es-CO"/>
        </a:p>
      </dgm:t>
    </dgm:pt>
    <dgm:pt modelId="{C2D8EF66-F3EF-4239-ACFA-658008BF4D96}" type="sibTrans" cxnId="{18D8D01D-53F9-4664-8097-B06692408266}">
      <dgm:prSet/>
      <dgm:spPr/>
      <dgm:t>
        <a:bodyPr/>
        <a:lstStyle/>
        <a:p>
          <a:endParaRPr lang="es-CO"/>
        </a:p>
      </dgm:t>
    </dgm:pt>
    <dgm:pt modelId="{3904CCEB-9C08-48E9-863F-0BDB19C32AF7}">
      <dgm:prSet phldrT="[Texto]"/>
      <dgm:spPr/>
      <dgm:t>
        <a:bodyPr/>
        <a:lstStyle/>
        <a:p>
          <a:r>
            <a:rPr lang="es-CO" dirty="0"/>
            <a:t>valor</a:t>
          </a:r>
        </a:p>
      </dgm:t>
    </dgm:pt>
    <dgm:pt modelId="{E0489EBD-6475-4E98-BAC3-85784FFFC3CD}" type="parTrans" cxnId="{BD62FCBA-EABC-4493-BB37-ACA7EF1E5540}">
      <dgm:prSet/>
      <dgm:spPr/>
      <dgm:t>
        <a:bodyPr/>
        <a:lstStyle/>
        <a:p>
          <a:endParaRPr lang="es-CO"/>
        </a:p>
      </dgm:t>
    </dgm:pt>
    <dgm:pt modelId="{37B2D348-46D5-41CC-9A54-9998A78DB4B6}" type="sibTrans" cxnId="{BD62FCBA-EABC-4493-BB37-ACA7EF1E5540}">
      <dgm:prSet/>
      <dgm:spPr/>
      <dgm:t>
        <a:bodyPr/>
        <a:lstStyle/>
        <a:p>
          <a:endParaRPr lang="es-CO"/>
        </a:p>
      </dgm:t>
    </dgm:pt>
    <dgm:pt modelId="{EDF7FA18-A543-455D-A1A5-AFDBC9013B9D}">
      <dgm:prSet phldrT="[Texto]"/>
      <dgm:spPr/>
      <dgm:t>
        <a:bodyPr/>
        <a:lstStyle/>
        <a:p>
          <a:r>
            <a:rPr lang="es-CO" dirty="0"/>
            <a:t>acceso</a:t>
          </a:r>
        </a:p>
      </dgm:t>
    </dgm:pt>
    <dgm:pt modelId="{4B9F39CA-64BC-4CCF-B516-FA4662FA2C0C}" type="parTrans" cxnId="{5D840C56-954C-4C4A-9571-492C8F97F2A7}">
      <dgm:prSet/>
      <dgm:spPr/>
      <dgm:t>
        <a:bodyPr/>
        <a:lstStyle/>
        <a:p>
          <a:endParaRPr lang="es-CO"/>
        </a:p>
      </dgm:t>
    </dgm:pt>
    <dgm:pt modelId="{3FF91E8A-49BA-4DF7-95E8-66DDEE642056}" type="sibTrans" cxnId="{5D840C56-954C-4C4A-9571-492C8F97F2A7}">
      <dgm:prSet/>
      <dgm:spPr/>
      <dgm:t>
        <a:bodyPr/>
        <a:lstStyle/>
        <a:p>
          <a:endParaRPr lang="es-CO"/>
        </a:p>
      </dgm:t>
    </dgm:pt>
    <dgm:pt modelId="{3EF7D48C-AE04-42CE-80D7-EF0EF7600AF5}">
      <dgm:prSet phldrT="[Texto]"/>
      <dgm:spPr/>
      <dgm:t>
        <a:bodyPr/>
        <a:lstStyle/>
        <a:p>
          <a:r>
            <a:rPr lang="es-CO" dirty="0"/>
            <a:t>Información </a:t>
          </a:r>
        </a:p>
      </dgm:t>
    </dgm:pt>
    <dgm:pt modelId="{473445DF-9764-4475-89D3-EA04B203B815}" type="parTrans" cxnId="{C8DF891F-E3AA-4CAA-A2FD-E2E37D8C806F}">
      <dgm:prSet/>
      <dgm:spPr/>
    </dgm:pt>
    <dgm:pt modelId="{A8769B43-FC48-4C91-9CD1-477EBC7AE821}" type="sibTrans" cxnId="{C8DF891F-E3AA-4CAA-A2FD-E2E37D8C806F}">
      <dgm:prSet/>
      <dgm:spPr/>
    </dgm:pt>
    <dgm:pt modelId="{D731EA06-F703-4197-A7AC-657AA2DDDA7A}" type="pres">
      <dgm:prSet presAssocID="{9B36C80A-6E92-40F4-934E-2BB3DCF78A75}" presName="diagram" presStyleCnt="0">
        <dgm:presLayoutVars>
          <dgm:dir/>
          <dgm:resizeHandles val="exact"/>
        </dgm:presLayoutVars>
      </dgm:prSet>
      <dgm:spPr/>
    </dgm:pt>
    <dgm:pt modelId="{66929A51-DD46-4E02-B644-31CC003D16EB}" type="pres">
      <dgm:prSet presAssocID="{B890A2C2-0642-402D-9738-AB57FFF59124}" presName="node" presStyleLbl="node1" presStyleIdx="0" presStyleCnt="4">
        <dgm:presLayoutVars>
          <dgm:bulletEnabled val="1"/>
        </dgm:presLayoutVars>
      </dgm:prSet>
      <dgm:spPr/>
    </dgm:pt>
    <dgm:pt modelId="{2C06794C-C892-46D0-82FA-4ED459901830}" type="pres">
      <dgm:prSet presAssocID="{C2D8EF66-F3EF-4239-ACFA-658008BF4D96}" presName="sibTrans" presStyleCnt="0"/>
      <dgm:spPr/>
    </dgm:pt>
    <dgm:pt modelId="{A5A36B3D-E347-43F1-AD70-FC8764DC8A64}" type="pres">
      <dgm:prSet presAssocID="{3EF7D48C-AE04-42CE-80D7-EF0EF7600AF5}" presName="node" presStyleLbl="node1" presStyleIdx="1" presStyleCnt="4">
        <dgm:presLayoutVars>
          <dgm:bulletEnabled val="1"/>
        </dgm:presLayoutVars>
      </dgm:prSet>
      <dgm:spPr/>
    </dgm:pt>
    <dgm:pt modelId="{BBA35067-DE2F-4B73-B55D-26461B1C5888}" type="pres">
      <dgm:prSet presAssocID="{A8769B43-FC48-4C91-9CD1-477EBC7AE821}" presName="sibTrans" presStyleCnt="0"/>
      <dgm:spPr/>
    </dgm:pt>
    <dgm:pt modelId="{767B334F-3E2C-4E05-B337-33630339CC4D}" type="pres">
      <dgm:prSet presAssocID="{3904CCEB-9C08-48E9-863F-0BDB19C32AF7}" presName="node" presStyleLbl="node1" presStyleIdx="2" presStyleCnt="4">
        <dgm:presLayoutVars>
          <dgm:bulletEnabled val="1"/>
        </dgm:presLayoutVars>
      </dgm:prSet>
      <dgm:spPr/>
    </dgm:pt>
    <dgm:pt modelId="{BCCCC1F4-8845-414B-AFAB-2F382B6DE7DF}" type="pres">
      <dgm:prSet presAssocID="{37B2D348-46D5-41CC-9A54-9998A78DB4B6}" presName="sibTrans" presStyleCnt="0"/>
      <dgm:spPr/>
    </dgm:pt>
    <dgm:pt modelId="{92DD5987-367C-4C7C-884E-A19E0CCAE42F}" type="pres">
      <dgm:prSet presAssocID="{EDF7FA18-A543-455D-A1A5-AFDBC9013B9D}" presName="node" presStyleLbl="node1" presStyleIdx="3" presStyleCnt="4">
        <dgm:presLayoutVars>
          <dgm:bulletEnabled val="1"/>
        </dgm:presLayoutVars>
      </dgm:prSet>
      <dgm:spPr/>
    </dgm:pt>
  </dgm:ptLst>
  <dgm:cxnLst>
    <dgm:cxn modelId="{18D8D01D-53F9-4664-8097-B06692408266}" srcId="{9B36C80A-6E92-40F4-934E-2BB3DCF78A75}" destId="{B890A2C2-0642-402D-9738-AB57FFF59124}" srcOrd="0" destOrd="0" parTransId="{D0434830-A805-4A50-A99F-B0C426E23187}" sibTransId="{C2D8EF66-F3EF-4239-ACFA-658008BF4D96}"/>
    <dgm:cxn modelId="{C8DF891F-E3AA-4CAA-A2FD-E2E37D8C806F}" srcId="{9B36C80A-6E92-40F4-934E-2BB3DCF78A75}" destId="{3EF7D48C-AE04-42CE-80D7-EF0EF7600AF5}" srcOrd="1" destOrd="0" parTransId="{473445DF-9764-4475-89D3-EA04B203B815}" sibTransId="{A8769B43-FC48-4C91-9CD1-477EBC7AE821}"/>
    <dgm:cxn modelId="{6F6D3226-80E7-437C-8D74-A5990ACA2C5A}" type="presOf" srcId="{9B36C80A-6E92-40F4-934E-2BB3DCF78A75}" destId="{D731EA06-F703-4197-A7AC-657AA2DDDA7A}" srcOrd="0" destOrd="0" presId="urn:microsoft.com/office/officeart/2005/8/layout/default"/>
    <dgm:cxn modelId="{A90D6B3B-3181-4DE6-92E1-01FDFA23E3BF}" type="presOf" srcId="{3904CCEB-9C08-48E9-863F-0BDB19C32AF7}" destId="{767B334F-3E2C-4E05-B337-33630339CC4D}" srcOrd="0" destOrd="0" presId="urn:microsoft.com/office/officeart/2005/8/layout/default"/>
    <dgm:cxn modelId="{64695B52-60DA-47AC-950C-AC2C66030332}" type="presOf" srcId="{3EF7D48C-AE04-42CE-80D7-EF0EF7600AF5}" destId="{A5A36B3D-E347-43F1-AD70-FC8764DC8A64}" srcOrd="0" destOrd="0" presId="urn:microsoft.com/office/officeart/2005/8/layout/default"/>
    <dgm:cxn modelId="{5D840C56-954C-4C4A-9571-492C8F97F2A7}" srcId="{9B36C80A-6E92-40F4-934E-2BB3DCF78A75}" destId="{EDF7FA18-A543-455D-A1A5-AFDBC9013B9D}" srcOrd="3" destOrd="0" parTransId="{4B9F39CA-64BC-4CCF-B516-FA4662FA2C0C}" sibTransId="{3FF91E8A-49BA-4DF7-95E8-66DDEE642056}"/>
    <dgm:cxn modelId="{BD62FCBA-EABC-4493-BB37-ACA7EF1E5540}" srcId="{9B36C80A-6E92-40F4-934E-2BB3DCF78A75}" destId="{3904CCEB-9C08-48E9-863F-0BDB19C32AF7}" srcOrd="2" destOrd="0" parTransId="{E0489EBD-6475-4E98-BAC3-85784FFFC3CD}" sibTransId="{37B2D348-46D5-41CC-9A54-9998A78DB4B6}"/>
    <dgm:cxn modelId="{7D5AF1BB-B93F-4CAD-8871-D4981E41A2B3}" type="presOf" srcId="{B890A2C2-0642-402D-9738-AB57FFF59124}" destId="{66929A51-DD46-4E02-B644-31CC003D16EB}" srcOrd="0" destOrd="0" presId="urn:microsoft.com/office/officeart/2005/8/layout/default"/>
    <dgm:cxn modelId="{6210C2F1-66A1-4C88-824B-73198E5569D3}" type="presOf" srcId="{EDF7FA18-A543-455D-A1A5-AFDBC9013B9D}" destId="{92DD5987-367C-4C7C-884E-A19E0CCAE42F}" srcOrd="0" destOrd="0" presId="urn:microsoft.com/office/officeart/2005/8/layout/default"/>
    <dgm:cxn modelId="{6E834C39-1A83-4442-A45E-00755636E645}" type="presParOf" srcId="{D731EA06-F703-4197-A7AC-657AA2DDDA7A}" destId="{66929A51-DD46-4E02-B644-31CC003D16EB}" srcOrd="0" destOrd="0" presId="urn:microsoft.com/office/officeart/2005/8/layout/default"/>
    <dgm:cxn modelId="{99DE34D4-62D0-4F57-9ED9-355394B209D0}" type="presParOf" srcId="{D731EA06-F703-4197-A7AC-657AA2DDDA7A}" destId="{2C06794C-C892-46D0-82FA-4ED459901830}" srcOrd="1" destOrd="0" presId="urn:microsoft.com/office/officeart/2005/8/layout/default"/>
    <dgm:cxn modelId="{0A57A24B-6B2E-478C-B394-94AB40913DE4}" type="presParOf" srcId="{D731EA06-F703-4197-A7AC-657AA2DDDA7A}" destId="{A5A36B3D-E347-43F1-AD70-FC8764DC8A64}" srcOrd="2" destOrd="0" presId="urn:microsoft.com/office/officeart/2005/8/layout/default"/>
    <dgm:cxn modelId="{30DF2C1B-7A73-4D1F-8868-8AD6DFCEA0D9}" type="presParOf" srcId="{D731EA06-F703-4197-A7AC-657AA2DDDA7A}" destId="{BBA35067-DE2F-4B73-B55D-26461B1C5888}" srcOrd="3" destOrd="0" presId="urn:microsoft.com/office/officeart/2005/8/layout/default"/>
    <dgm:cxn modelId="{F000AEE5-2BA9-4E6E-82F3-50E9DC899464}" type="presParOf" srcId="{D731EA06-F703-4197-A7AC-657AA2DDDA7A}" destId="{767B334F-3E2C-4E05-B337-33630339CC4D}" srcOrd="4" destOrd="0" presId="urn:microsoft.com/office/officeart/2005/8/layout/default"/>
    <dgm:cxn modelId="{C93F3024-CEB8-473C-9757-28B13C881340}" type="presParOf" srcId="{D731EA06-F703-4197-A7AC-657AA2DDDA7A}" destId="{BCCCC1F4-8845-414B-AFAB-2F382B6DE7DF}" srcOrd="5" destOrd="0" presId="urn:microsoft.com/office/officeart/2005/8/layout/default"/>
    <dgm:cxn modelId="{7757414D-085D-412A-B4A1-BC1648FC7E4F}" type="presParOf" srcId="{D731EA06-F703-4197-A7AC-657AA2DDDA7A}" destId="{92DD5987-367C-4C7C-884E-A19E0CCAE42F}"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7CAE9-3363-415D-8017-D15D848DA46C}">
      <dsp:nvSpPr>
        <dsp:cNvPr id="0" name=""/>
        <dsp:cNvSpPr/>
      </dsp:nvSpPr>
      <dsp:spPr>
        <a:xfrm>
          <a:off x="0" y="310300"/>
          <a:ext cx="1851577" cy="111094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t>Reutilización de bolsas y frascos </a:t>
          </a:r>
        </a:p>
      </dsp:txBody>
      <dsp:txXfrm>
        <a:off x="0" y="310300"/>
        <a:ext cx="1851577" cy="1110946"/>
      </dsp:txXfrm>
    </dsp:sp>
    <dsp:sp modelId="{E79ED509-D825-4C77-8FBD-D5ECB90A3E18}">
      <dsp:nvSpPr>
        <dsp:cNvPr id="0" name=""/>
        <dsp:cNvSpPr/>
      </dsp:nvSpPr>
      <dsp:spPr>
        <a:xfrm>
          <a:off x="2036735" y="310300"/>
          <a:ext cx="1851577" cy="111094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t>Promoción de alimentos en cosecha</a:t>
          </a:r>
        </a:p>
      </dsp:txBody>
      <dsp:txXfrm>
        <a:off x="2036735" y="310300"/>
        <a:ext cx="1851577" cy="1110946"/>
      </dsp:txXfrm>
    </dsp:sp>
    <dsp:sp modelId="{A120F732-278B-48D0-B66C-0B4ADAD7F5D9}">
      <dsp:nvSpPr>
        <dsp:cNvPr id="0" name=""/>
        <dsp:cNvSpPr/>
      </dsp:nvSpPr>
      <dsp:spPr>
        <a:xfrm>
          <a:off x="4073471" y="310300"/>
          <a:ext cx="1851577" cy="111094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t>Alimentación y deporte </a:t>
          </a:r>
        </a:p>
      </dsp:txBody>
      <dsp:txXfrm>
        <a:off x="4073471" y="310300"/>
        <a:ext cx="1851577" cy="11109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29A51-DD46-4E02-B644-31CC003D16EB}">
      <dsp:nvSpPr>
        <dsp:cNvPr id="0" name=""/>
        <dsp:cNvSpPr/>
      </dsp:nvSpPr>
      <dsp:spPr>
        <a:xfrm>
          <a:off x="1088249" y="2203"/>
          <a:ext cx="3224119" cy="193447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CO" sz="3900" kern="1200" dirty="0"/>
            <a:t>Solución </a:t>
          </a:r>
        </a:p>
      </dsp:txBody>
      <dsp:txXfrm>
        <a:off x="1088249" y="2203"/>
        <a:ext cx="3224119" cy="1934471"/>
      </dsp:txXfrm>
    </dsp:sp>
    <dsp:sp modelId="{A5A36B3D-E347-43F1-AD70-FC8764DC8A64}">
      <dsp:nvSpPr>
        <dsp:cNvPr id="0" name=""/>
        <dsp:cNvSpPr/>
      </dsp:nvSpPr>
      <dsp:spPr>
        <a:xfrm>
          <a:off x="4634780" y="2203"/>
          <a:ext cx="3224119" cy="193447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CO" sz="3900" kern="1200" dirty="0"/>
            <a:t>Información </a:t>
          </a:r>
        </a:p>
      </dsp:txBody>
      <dsp:txXfrm>
        <a:off x="4634780" y="2203"/>
        <a:ext cx="3224119" cy="1934471"/>
      </dsp:txXfrm>
    </dsp:sp>
    <dsp:sp modelId="{767B334F-3E2C-4E05-B337-33630339CC4D}">
      <dsp:nvSpPr>
        <dsp:cNvPr id="0" name=""/>
        <dsp:cNvSpPr/>
      </dsp:nvSpPr>
      <dsp:spPr>
        <a:xfrm>
          <a:off x="1088249" y="2259086"/>
          <a:ext cx="3224119" cy="193447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CO" sz="3900" kern="1200" dirty="0"/>
            <a:t>valor</a:t>
          </a:r>
        </a:p>
      </dsp:txBody>
      <dsp:txXfrm>
        <a:off x="1088249" y="2259086"/>
        <a:ext cx="3224119" cy="1934471"/>
      </dsp:txXfrm>
    </dsp:sp>
    <dsp:sp modelId="{92DD5987-367C-4C7C-884E-A19E0CCAE42F}">
      <dsp:nvSpPr>
        <dsp:cNvPr id="0" name=""/>
        <dsp:cNvSpPr/>
      </dsp:nvSpPr>
      <dsp:spPr>
        <a:xfrm>
          <a:off x="4634780" y="2259086"/>
          <a:ext cx="3224119" cy="193447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s-CO" sz="3900" kern="1200" dirty="0"/>
            <a:t>acceso</a:t>
          </a:r>
        </a:p>
      </dsp:txBody>
      <dsp:txXfrm>
        <a:off x="4634780" y="2259086"/>
        <a:ext cx="3224119" cy="19344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3323787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D38B139-917A-4637-8118-3896D5B9D2AD}" type="datetimeFigureOut">
              <a:rPr lang="es-CO" smtClean="0"/>
              <a:t>31/03/2019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124397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4"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1365655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4"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3078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256258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4"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1941345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4"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228561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3377464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4102024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225427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275551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1944072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D38B139-917A-4637-8118-3896D5B9D2AD}" type="datetimeFigureOut">
              <a:rPr lang="es-CO" smtClean="0"/>
              <a:t>31/03/2019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2141600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D38B139-917A-4637-8118-3896D5B9D2AD}" type="datetimeFigureOut">
              <a:rPr lang="es-CO" smtClean="0"/>
              <a:t>31/03/2019</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393336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3"/>
          <p:cNvSpPr>
            <a:spLocks noGrp="1"/>
          </p:cNvSpPr>
          <p:nvPr>
            <p:ph type="ftr" sz="quarter" idx="11"/>
          </p:nvPr>
        </p:nvSpPr>
        <p:spPr/>
        <p:txBody>
          <a:bodyPr/>
          <a:lstStyle/>
          <a:p>
            <a:endParaRPr lang="es-CO"/>
          </a:p>
        </p:txBody>
      </p:sp>
      <p:sp>
        <p:nvSpPr>
          <p:cNvPr id="6" name="Slide Number Placeholder 4"/>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412184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2"/>
          <p:cNvSpPr>
            <a:spLocks noGrp="1"/>
          </p:cNvSpPr>
          <p:nvPr>
            <p:ph type="ftr" sz="quarter" idx="11"/>
          </p:nvPr>
        </p:nvSpPr>
        <p:spPr/>
        <p:txBody>
          <a:bodyPr/>
          <a:lstStyle/>
          <a:p>
            <a:endParaRPr lang="es-CO"/>
          </a:p>
        </p:txBody>
      </p:sp>
      <p:sp>
        <p:nvSpPr>
          <p:cNvPr id="6" name="Slide Number Placeholder 3"/>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156916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7" name="Date Placeholder 4"/>
          <p:cNvSpPr>
            <a:spLocks noGrp="1"/>
          </p:cNvSpPr>
          <p:nvPr>
            <p:ph type="dt" sz="half" idx="10"/>
          </p:nvPr>
        </p:nvSpPr>
        <p:spPr/>
        <p:txBody>
          <a:bodyPr/>
          <a:lstStyle/>
          <a:p>
            <a:fld id="{AD38B139-917A-4637-8118-3896D5B9D2AD}" type="datetimeFigureOut">
              <a:rPr lang="es-CO" smtClean="0"/>
              <a:t>31/03/2019</a:t>
            </a:fld>
            <a:endParaRPr lang="es-CO"/>
          </a:p>
        </p:txBody>
      </p:sp>
      <p:sp>
        <p:nvSpPr>
          <p:cNvPr id="5" name="Footer Placeholder 5"/>
          <p:cNvSpPr>
            <a:spLocks noGrp="1"/>
          </p:cNvSpPr>
          <p:nvPr>
            <p:ph type="ftr" sz="quarter" idx="11"/>
          </p:nvPr>
        </p:nvSpPr>
        <p:spPr/>
        <p:txBody>
          <a:bodyPr/>
          <a:lstStyle/>
          <a:p>
            <a:endParaRPr lang="es-CO"/>
          </a:p>
        </p:txBody>
      </p:sp>
      <p:sp>
        <p:nvSpPr>
          <p:cNvPr id="6" name="Slide Number Placeholder 6"/>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648688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D38B139-917A-4637-8118-3896D5B9D2AD}" type="datetimeFigureOut">
              <a:rPr lang="es-CO" smtClean="0"/>
              <a:t>31/03/2019</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560A5D85-CCF0-4CA6-8B25-DBB2E14F3979}" type="slidenum">
              <a:rPr lang="es-CO" smtClean="0"/>
              <a:t>‹Nº›</a:t>
            </a:fld>
            <a:endParaRPr lang="es-CO"/>
          </a:p>
        </p:txBody>
      </p:sp>
    </p:spTree>
    <p:extLst>
      <p:ext uri="{BB962C8B-B14F-4D97-AF65-F5344CB8AC3E}">
        <p14:creationId xmlns:p14="http://schemas.microsoft.com/office/powerpoint/2010/main" val="158115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D38B139-917A-4637-8118-3896D5B9D2AD}" type="datetimeFigureOut">
              <a:rPr lang="es-CO" smtClean="0"/>
              <a:t>31/03/2019</a:t>
            </a:fld>
            <a:endParaRPr lang="es-CO"/>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CO"/>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60A5D85-CCF0-4CA6-8B25-DBB2E14F3979}" type="slidenum">
              <a:rPr lang="es-CO" smtClean="0"/>
              <a:t>‹Nº›</a:t>
            </a:fld>
            <a:endParaRPr lang="es-CO"/>
          </a:p>
        </p:txBody>
      </p:sp>
    </p:spTree>
    <p:extLst>
      <p:ext uri="{BB962C8B-B14F-4D97-AF65-F5344CB8AC3E}">
        <p14:creationId xmlns:p14="http://schemas.microsoft.com/office/powerpoint/2010/main" val="2389124029"/>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madriddiferente.com/restaurantes/honest-greens-el-healthy-honesto-y-sostenible-castellana/" TargetMode="External"/><Relationship Id="rId2" Type="http://schemas.openxmlformats.org/officeDocument/2006/relationships/hyperlink" Target="http://www.rawcoco.es/" TargetMode="External"/><Relationship Id="rId1" Type="http://schemas.openxmlformats.org/officeDocument/2006/relationships/slideLayout" Target="../slideLayouts/slideLayout2.xml"/><Relationship Id="rId5" Type="http://schemas.openxmlformats.org/officeDocument/2006/relationships/hyperlink" Target="https://www.wien.info/en/vienna-for/luxurious-vienna/luxury-restaurants#7" TargetMode="External"/><Relationship Id="rId4" Type="http://schemas.openxmlformats.org/officeDocument/2006/relationships/hyperlink" Target="https://www.tian-restaurant.com/wien/en/men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png"/><Relationship Id="rId7" Type="http://schemas.openxmlformats.org/officeDocument/2006/relationships/diagramQuickStyle" Target="../diagrams/quickStyle1.xml"/><Relationship Id="rId2" Type="http://schemas.openxmlformats.org/officeDocument/2006/relationships/hyperlink" Target="http://www.sunacolombia.com/" TargetMode="External"/><Relationship Id="rId1" Type="http://schemas.openxmlformats.org/officeDocument/2006/relationships/slideLayout" Target="../slideLayouts/slideLayout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9.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CD0DB1-CC46-4EEC-9DF9-6110F1780020}"/>
              </a:ext>
            </a:extLst>
          </p:cNvPr>
          <p:cNvSpPr>
            <a:spLocks noGrp="1"/>
          </p:cNvSpPr>
          <p:nvPr>
            <p:ph type="ctrTitle"/>
          </p:nvPr>
        </p:nvSpPr>
        <p:spPr/>
        <p:txBody>
          <a:bodyPr/>
          <a:lstStyle/>
          <a:p>
            <a:endParaRPr lang="es-CO" dirty="0"/>
          </a:p>
        </p:txBody>
      </p:sp>
      <p:sp>
        <p:nvSpPr>
          <p:cNvPr id="3" name="Subtítulo 2">
            <a:extLst>
              <a:ext uri="{FF2B5EF4-FFF2-40B4-BE49-F238E27FC236}">
                <a16:creationId xmlns:a16="http://schemas.microsoft.com/office/drawing/2014/main" id="{8AD2C438-A112-4ECF-8619-971C00FEDC47}"/>
              </a:ext>
            </a:extLst>
          </p:cNvPr>
          <p:cNvSpPr>
            <a:spLocks noGrp="1"/>
          </p:cNvSpPr>
          <p:nvPr>
            <p:ph type="subTitle" idx="1"/>
          </p:nvPr>
        </p:nvSpPr>
        <p:spPr/>
        <p:txBody>
          <a:bodyPr/>
          <a:lstStyle/>
          <a:p>
            <a:endParaRPr lang="es-CO" dirty="0"/>
          </a:p>
          <a:p>
            <a:endParaRPr lang="es-CO" dirty="0"/>
          </a:p>
        </p:txBody>
      </p:sp>
      <p:pic>
        <p:nvPicPr>
          <p:cNvPr id="4" name="Imagen 3">
            <a:extLst>
              <a:ext uri="{FF2B5EF4-FFF2-40B4-BE49-F238E27FC236}">
                <a16:creationId xmlns:a16="http://schemas.microsoft.com/office/drawing/2014/main" id="{56E7F8DC-43CE-4134-B77E-2C83632870FE}"/>
              </a:ext>
            </a:extLst>
          </p:cNvPr>
          <p:cNvPicPr>
            <a:picLocks noChangeAspect="1"/>
          </p:cNvPicPr>
          <p:nvPr/>
        </p:nvPicPr>
        <p:blipFill>
          <a:blip r:embed="rId2"/>
          <a:stretch>
            <a:fillRect/>
          </a:stretch>
        </p:blipFill>
        <p:spPr>
          <a:xfrm>
            <a:off x="3901143" y="1329355"/>
            <a:ext cx="3560373" cy="3566469"/>
          </a:xfrm>
          <a:prstGeom prst="rect">
            <a:avLst/>
          </a:prstGeom>
        </p:spPr>
      </p:pic>
    </p:spTree>
    <p:extLst>
      <p:ext uri="{BB962C8B-B14F-4D97-AF65-F5344CB8AC3E}">
        <p14:creationId xmlns:p14="http://schemas.microsoft.com/office/powerpoint/2010/main" val="336567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DDBCC3-E575-48D7-A2BA-917B0059C7AD}"/>
              </a:ext>
            </a:extLst>
          </p:cNvPr>
          <p:cNvSpPr>
            <a:spLocks noGrp="1"/>
          </p:cNvSpPr>
          <p:nvPr>
            <p:ph type="title"/>
          </p:nvPr>
        </p:nvSpPr>
        <p:spPr/>
        <p:txBody>
          <a:bodyPr/>
          <a:lstStyle/>
          <a:p>
            <a:r>
              <a:rPr lang="es-CO" dirty="0"/>
              <a:t>Publico objetivo </a:t>
            </a:r>
            <a:br>
              <a:rPr lang="es-CO" dirty="0"/>
            </a:br>
            <a:endParaRPr lang="es-CO" dirty="0"/>
          </a:p>
        </p:txBody>
      </p:sp>
      <p:sp>
        <p:nvSpPr>
          <p:cNvPr id="3" name="Marcador de contenido 2">
            <a:extLst>
              <a:ext uri="{FF2B5EF4-FFF2-40B4-BE49-F238E27FC236}">
                <a16:creationId xmlns:a16="http://schemas.microsoft.com/office/drawing/2014/main" id="{CBBE9183-26BC-4840-8707-6A7BFCC686E1}"/>
              </a:ext>
            </a:extLst>
          </p:cNvPr>
          <p:cNvSpPr>
            <a:spLocks noGrp="1"/>
          </p:cNvSpPr>
          <p:nvPr>
            <p:ph idx="1"/>
          </p:nvPr>
        </p:nvSpPr>
        <p:spPr>
          <a:xfrm>
            <a:off x="1103313" y="2052918"/>
            <a:ext cx="4992688" cy="4195481"/>
          </a:xfrm>
        </p:spPr>
        <p:txBody>
          <a:bodyPr/>
          <a:lstStyle/>
          <a:p>
            <a:r>
              <a:rPr lang="es-CO" dirty="0"/>
              <a:t>Personas en Bogotá en un rango de edad15 a 40 años, tanto hombres como mujeres que se preocupen por su salud, realicen deporte en una alta o baja intensidad y busquen una experiencia diferente y saludable. </a:t>
            </a:r>
          </a:p>
        </p:txBody>
      </p:sp>
      <p:pic>
        <p:nvPicPr>
          <p:cNvPr id="4" name="Imagen 3">
            <a:extLst>
              <a:ext uri="{FF2B5EF4-FFF2-40B4-BE49-F238E27FC236}">
                <a16:creationId xmlns:a16="http://schemas.microsoft.com/office/drawing/2014/main" id="{8AAFBB24-4B5E-4F3B-9AEC-2857CCC9A265}"/>
              </a:ext>
            </a:extLst>
          </p:cNvPr>
          <p:cNvPicPr>
            <a:picLocks noChangeAspect="1"/>
          </p:cNvPicPr>
          <p:nvPr/>
        </p:nvPicPr>
        <p:blipFill>
          <a:blip r:embed="rId2"/>
          <a:stretch>
            <a:fillRect/>
          </a:stretch>
        </p:blipFill>
        <p:spPr>
          <a:xfrm>
            <a:off x="6359931" y="1853248"/>
            <a:ext cx="3690903" cy="2261552"/>
          </a:xfrm>
          <a:prstGeom prst="rect">
            <a:avLst/>
          </a:prstGeom>
        </p:spPr>
      </p:pic>
      <p:pic>
        <p:nvPicPr>
          <p:cNvPr id="5" name="Imagen 4">
            <a:extLst>
              <a:ext uri="{FF2B5EF4-FFF2-40B4-BE49-F238E27FC236}">
                <a16:creationId xmlns:a16="http://schemas.microsoft.com/office/drawing/2014/main" id="{4C88DB99-5E55-41A4-810E-929F0398EF62}"/>
              </a:ext>
            </a:extLst>
          </p:cNvPr>
          <p:cNvPicPr>
            <a:picLocks noChangeAspect="1"/>
          </p:cNvPicPr>
          <p:nvPr/>
        </p:nvPicPr>
        <p:blipFill>
          <a:blip r:embed="rId3"/>
          <a:stretch>
            <a:fillRect/>
          </a:stretch>
        </p:blipFill>
        <p:spPr>
          <a:xfrm>
            <a:off x="6359931" y="4261331"/>
            <a:ext cx="3613076" cy="2596669"/>
          </a:xfrm>
          <a:prstGeom prst="rect">
            <a:avLst/>
          </a:prstGeom>
        </p:spPr>
      </p:pic>
    </p:spTree>
    <p:extLst>
      <p:ext uri="{BB962C8B-B14F-4D97-AF65-F5344CB8AC3E}">
        <p14:creationId xmlns:p14="http://schemas.microsoft.com/office/powerpoint/2010/main" val="277954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F11D04-3039-49BF-BFFD-5791AE2C437F}"/>
              </a:ext>
            </a:extLst>
          </p:cNvPr>
          <p:cNvSpPr>
            <a:spLocks noGrp="1"/>
          </p:cNvSpPr>
          <p:nvPr>
            <p:ph type="title"/>
          </p:nvPr>
        </p:nvSpPr>
        <p:spPr/>
        <p:txBody>
          <a:bodyPr/>
          <a:lstStyle/>
          <a:p>
            <a:endParaRPr lang="es-CO" dirty="0"/>
          </a:p>
        </p:txBody>
      </p:sp>
      <p:graphicFrame>
        <p:nvGraphicFramePr>
          <p:cNvPr id="4" name="Marcador de contenido 3">
            <a:extLst>
              <a:ext uri="{FF2B5EF4-FFF2-40B4-BE49-F238E27FC236}">
                <a16:creationId xmlns:a16="http://schemas.microsoft.com/office/drawing/2014/main" id="{DE0C68DA-BF0F-4E51-966C-4FD6F0FB54A6}"/>
              </a:ext>
            </a:extLst>
          </p:cNvPr>
          <p:cNvGraphicFramePr>
            <a:graphicFrameLocks noGrp="1"/>
          </p:cNvGraphicFramePr>
          <p:nvPr>
            <p:ph idx="1"/>
            <p:extLst>
              <p:ext uri="{D42A27DB-BD31-4B8C-83A1-F6EECF244321}">
                <p14:modId xmlns:p14="http://schemas.microsoft.com/office/powerpoint/2010/main" val="1569893762"/>
              </p:ext>
            </p:extLst>
          </p:nvPr>
        </p:nvGraphicFramePr>
        <p:xfrm>
          <a:off x="1103313" y="2052638"/>
          <a:ext cx="8947150" cy="419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3958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PUNTOS DEBILES Y CLAVES DEL ÉXITO </a:t>
            </a:r>
          </a:p>
        </p:txBody>
      </p:sp>
      <p:graphicFrame>
        <p:nvGraphicFramePr>
          <p:cNvPr id="4" name="Tabla 3"/>
          <p:cNvGraphicFramePr>
            <a:graphicFrameLocks noGrp="1"/>
          </p:cNvGraphicFramePr>
          <p:nvPr>
            <p:extLst>
              <p:ext uri="{D42A27DB-BD31-4B8C-83A1-F6EECF244321}">
                <p14:modId xmlns:p14="http://schemas.microsoft.com/office/powerpoint/2010/main" val="2661277863"/>
              </p:ext>
            </p:extLst>
          </p:nvPr>
        </p:nvGraphicFramePr>
        <p:xfrm>
          <a:off x="1210961" y="2052919"/>
          <a:ext cx="6635579" cy="1046913"/>
        </p:xfrm>
        <a:graphic>
          <a:graphicData uri="http://schemas.openxmlformats.org/drawingml/2006/table">
            <a:tbl>
              <a:tblPr/>
              <a:tblGrid>
                <a:gridCol w="6635579">
                  <a:extLst>
                    <a:ext uri="{9D8B030D-6E8A-4147-A177-3AD203B41FA5}">
                      <a16:colId xmlns:a16="http://schemas.microsoft.com/office/drawing/2014/main" val="20000"/>
                    </a:ext>
                  </a:extLst>
                </a:gridCol>
              </a:tblGrid>
              <a:tr h="348971">
                <a:tc>
                  <a:txBody>
                    <a:bodyPr/>
                    <a:lstStyle/>
                    <a:p>
                      <a:pPr algn="l" fontAlgn="b"/>
                      <a:r>
                        <a:rPr lang="es-ES_tradnl" sz="1800" b="0" i="0" u="none" strike="noStrike" dirty="0">
                          <a:solidFill>
                            <a:schemeClr val="tx1"/>
                          </a:solidFill>
                          <a:effectLst/>
                          <a:latin typeface="Calibri" charset="0"/>
                        </a:rPr>
                        <a:t>manejo nutricional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8971">
                <a:tc>
                  <a:txBody>
                    <a:bodyPr/>
                    <a:lstStyle/>
                    <a:p>
                      <a:pPr algn="l" fontAlgn="b"/>
                      <a:r>
                        <a:rPr lang="es-ES_tradnl" sz="1800" b="0" i="0" u="none" strike="noStrike" dirty="0">
                          <a:solidFill>
                            <a:schemeClr val="tx1"/>
                          </a:solidFill>
                          <a:effectLst/>
                          <a:latin typeface="Calibri" charset="0"/>
                        </a:rPr>
                        <a:t>manejo de residuos y reutilización de materiales.</a:t>
                      </a:r>
                      <a:r>
                        <a:rPr lang="es-ES_tradnl" sz="1800" b="0" i="0" u="none" strike="noStrike" baseline="0" dirty="0">
                          <a:solidFill>
                            <a:schemeClr val="tx1"/>
                          </a:solidFill>
                          <a:effectLst/>
                          <a:latin typeface="Calibri" charset="0"/>
                        </a:rPr>
                        <a:t> </a:t>
                      </a:r>
                      <a:endParaRPr lang="es-ES_tradnl" sz="1800" b="0" i="0" u="none" strike="noStrike" dirty="0">
                        <a:solidFill>
                          <a:schemeClr val="tx1"/>
                        </a:solidFill>
                        <a:effectLst/>
                        <a:latin typeface="Calibri" charset="0"/>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8971">
                <a:tc>
                  <a:txBody>
                    <a:bodyPr/>
                    <a:lstStyle/>
                    <a:p>
                      <a:pPr algn="l" fontAlgn="b"/>
                      <a:r>
                        <a:rPr lang="es-ES_tradnl" sz="1800" b="0" i="0" u="none" strike="noStrike" dirty="0">
                          <a:solidFill>
                            <a:schemeClr val="tx1"/>
                          </a:solidFill>
                          <a:effectLst/>
                          <a:latin typeface="Calibri" charset="0"/>
                        </a:rPr>
                        <a:t>espacios y ambiente multifacéticos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41841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C522ED-3A9D-48A1-9CD1-E7B6B2B06DCE}"/>
              </a:ext>
            </a:extLst>
          </p:cNvPr>
          <p:cNvSpPr>
            <a:spLocks noGrp="1"/>
          </p:cNvSpPr>
          <p:nvPr>
            <p:ph type="title"/>
          </p:nvPr>
        </p:nvSpPr>
        <p:spPr/>
        <p:txBody>
          <a:bodyPr/>
          <a:lstStyle/>
          <a:p>
            <a:endParaRPr lang="es-CO"/>
          </a:p>
        </p:txBody>
      </p:sp>
      <p:graphicFrame>
        <p:nvGraphicFramePr>
          <p:cNvPr id="7" name="Marcador de contenido 6">
            <a:extLst>
              <a:ext uri="{FF2B5EF4-FFF2-40B4-BE49-F238E27FC236}">
                <a16:creationId xmlns:a16="http://schemas.microsoft.com/office/drawing/2014/main" id="{76BE3F78-B354-4555-B8D7-01AEDEA8DC04}"/>
              </a:ext>
            </a:extLst>
          </p:cNvPr>
          <p:cNvGraphicFramePr>
            <a:graphicFrameLocks noGrp="1"/>
          </p:cNvGraphicFramePr>
          <p:nvPr>
            <p:ph idx="1"/>
            <p:extLst>
              <p:ext uri="{D42A27DB-BD31-4B8C-83A1-F6EECF244321}">
                <p14:modId xmlns:p14="http://schemas.microsoft.com/office/powerpoint/2010/main" val="1057836009"/>
              </p:ext>
            </p:extLst>
          </p:nvPr>
        </p:nvGraphicFramePr>
        <p:xfrm>
          <a:off x="28947" y="0"/>
          <a:ext cx="12163054" cy="6857998"/>
        </p:xfrm>
        <a:graphic>
          <a:graphicData uri="http://schemas.openxmlformats.org/drawingml/2006/table">
            <a:tbl>
              <a:tblPr/>
              <a:tblGrid>
                <a:gridCol w="273794">
                  <a:extLst>
                    <a:ext uri="{9D8B030D-6E8A-4147-A177-3AD203B41FA5}">
                      <a16:colId xmlns:a16="http://schemas.microsoft.com/office/drawing/2014/main" val="376534211"/>
                    </a:ext>
                  </a:extLst>
                </a:gridCol>
                <a:gridCol w="3078098">
                  <a:extLst>
                    <a:ext uri="{9D8B030D-6E8A-4147-A177-3AD203B41FA5}">
                      <a16:colId xmlns:a16="http://schemas.microsoft.com/office/drawing/2014/main" val="3764976512"/>
                    </a:ext>
                  </a:extLst>
                </a:gridCol>
                <a:gridCol w="340166">
                  <a:extLst>
                    <a:ext uri="{9D8B030D-6E8A-4147-A177-3AD203B41FA5}">
                      <a16:colId xmlns:a16="http://schemas.microsoft.com/office/drawing/2014/main" val="620112800"/>
                    </a:ext>
                  </a:extLst>
                </a:gridCol>
                <a:gridCol w="937533">
                  <a:extLst>
                    <a:ext uri="{9D8B030D-6E8A-4147-A177-3AD203B41FA5}">
                      <a16:colId xmlns:a16="http://schemas.microsoft.com/office/drawing/2014/main" val="3431439673"/>
                    </a:ext>
                  </a:extLst>
                </a:gridCol>
                <a:gridCol w="962424">
                  <a:extLst>
                    <a:ext uri="{9D8B030D-6E8A-4147-A177-3AD203B41FA5}">
                      <a16:colId xmlns:a16="http://schemas.microsoft.com/office/drawing/2014/main" val="2092958213"/>
                    </a:ext>
                  </a:extLst>
                </a:gridCol>
                <a:gridCol w="672039">
                  <a:extLst>
                    <a:ext uri="{9D8B030D-6E8A-4147-A177-3AD203B41FA5}">
                      <a16:colId xmlns:a16="http://schemas.microsoft.com/office/drawing/2014/main" val="1973562309"/>
                    </a:ext>
                  </a:extLst>
                </a:gridCol>
                <a:gridCol w="962424">
                  <a:extLst>
                    <a:ext uri="{9D8B030D-6E8A-4147-A177-3AD203B41FA5}">
                      <a16:colId xmlns:a16="http://schemas.microsoft.com/office/drawing/2014/main" val="2487205372"/>
                    </a:ext>
                  </a:extLst>
                </a:gridCol>
                <a:gridCol w="672039">
                  <a:extLst>
                    <a:ext uri="{9D8B030D-6E8A-4147-A177-3AD203B41FA5}">
                      <a16:colId xmlns:a16="http://schemas.microsoft.com/office/drawing/2014/main" val="3866577704"/>
                    </a:ext>
                  </a:extLst>
                </a:gridCol>
                <a:gridCol w="962424">
                  <a:extLst>
                    <a:ext uri="{9D8B030D-6E8A-4147-A177-3AD203B41FA5}">
                      <a16:colId xmlns:a16="http://schemas.microsoft.com/office/drawing/2014/main" val="1124674500"/>
                    </a:ext>
                  </a:extLst>
                </a:gridCol>
                <a:gridCol w="672039">
                  <a:extLst>
                    <a:ext uri="{9D8B030D-6E8A-4147-A177-3AD203B41FA5}">
                      <a16:colId xmlns:a16="http://schemas.microsoft.com/office/drawing/2014/main" val="2864607520"/>
                    </a:ext>
                  </a:extLst>
                </a:gridCol>
                <a:gridCol w="970721">
                  <a:extLst>
                    <a:ext uri="{9D8B030D-6E8A-4147-A177-3AD203B41FA5}">
                      <a16:colId xmlns:a16="http://schemas.microsoft.com/office/drawing/2014/main" val="540441841"/>
                    </a:ext>
                  </a:extLst>
                </a:gridCol>
                <a:gridCol w="688632">
                  <a:extLst>
                    <a:ext uri="{9D8B030D-6E8A-4147-A177-3AD203B41FA5}">
                      <a16:colId xmlns:a16="http://schemas.microsoft.com/office/drawing/2014/main" val="2358528306"/>
                    </a:ext>
                  </a:extLst>
                </a:gridCol>
                <a:gridCol w="970721">
                  <a:extLst>
                    <a:ext uri="{9D8B030D-6E8A-4147-A177-3AD203B41FA5}">
                      <a16:colId xmlns:a16="http://schemas.microsoft.com/office/drawing/2014/main" val="500065434"/>
                    </a:ext>
                  </a:extLst>
                </a:gridCol>
              </a:tblGrid>
              <a:tr h="344033">
                <a:tc gridSpan="13">
                  <a:txBody>
                    <a:bodyPr/>
                    <a:lstStyle/>
                    <a:p>
                      <a:pPr algn="ctr" fontAlgn="b"/>
                      <a:r>
                        <a:rPr lang="es-CO" sz="1800" b="1" i="0" u="none" strike="noStrike">
                          <a:solidFill>
                            <a:srgbClr val="FFFFFF"/>
                          </a:solidFill>
                          <a:effectLst/>
                          <a:latin typeface="Calibri" panose="020F0502020204030204" pitchFamily="34" charset="0"/>
                        </a:rPr>
                        <a:t>matriz de perfil competitivo</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6046866"/>
                  </a:ext>
                </a:extLst>
              </a:tr>
              <a:tr h="924131">
                <a:tc rowSpan="2" gridSpan="2">
                  <a:txBody>
                    <a:bodyPr/>
                    <a:lstStyle/>
                    <a:p>
                      <a:pPr algn="ctr" fontAlgn="ctr"/>
                      <a:r>
                        <a:rPr lang="es-CO" sz="1800" b="1" i="0" u="none" strike="noStrike">
                          <a:solidFill>
                            <a:srgbClr val="000000"/>
                          </a:solidFill>
                          <a:effectLst/>
                          <a:latin typeface="Calibri" panose="020F0502020204030204" pitchFamily="34" charset="0"/>
                        </a:rPr>
                        <a:t>factores determinantes para el éxito </a:t>
                      </a:r>
                    </a:p>
                  </a:txBody>
                  <a:tcPr marL="6095" marR="6095" marT="60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rowSpan="2" hMerge="1">
                  <a:txBody>
                    <a:bodyPr/>
                    <a:lstStyle/>
                    <a:p>
                      <a:endParaRPr lang="es-CO"/>
                    </a:p>
                  </a:txBody>
                  <a:tcPr/>
                </a:tc>
                <a:tc gridSpan="3">
                  <a:txBody>
                    <a:bodyPr/>
                    <a:lstStyle/>
                    <a:p>
                      <a:pPr algn="ctr" fontAlgn="b"/>
                      <a:r>
                        <a:rPr lang="es-CO" sz="1800" b="1" i="0" u="none" strike="noStrike">
                          <a:solidFill>
                            <a:srgbClr val="FFFFFF"/>
                          </a:solidFill>
                          <a:effectLst/>
                          <a:latin typeface="Calibri" panose="020F0502020204030204" pitchFamily="34" charset="0"/>
                        </a:rPr>
                        <a:t>PROFIT</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hMerge="1">
                  <a:txBody>
                    <a:bodyPr/>
                    <a:lstStyle/>
                    <a:p>
                      <a:endParaRPr lang="es-CO"/>
                    </a:p>
                  </a:txBody>
                  <a:tcPr/>
                </a:tc>
                <a:tc hMerge="1">
                  <a:txBody>
                    <a:bodyPr/>
                    <a:lstStyle/>
                    <a:p>
                      <a:endParaRPr lang="es-CO"/>
                    </a:p>
                  </a:txBody>
                  <a:tcPr/>
                </a:tc>
                <a:tc gridSpan="2">
                  <a:txBody>
                    <a:bodyPr/>
                    <a:lstStyle/>
                    <a:p>
                      <a:pPr algn="ctr" fontAlgn="b"/>
                      <a:r>
                        <a:rPr lang="es-CO" sz="1800" b="1" i="0" u="none" strike="noStrike">
                          <a:solidFill>
                            <a:srgbClr val="000000"/>
                          </a:solidFill>
                          <a:effectLst/>
                          <a:latin typeface="Calibri" panose="020F0502020204030204" pitchFamily="34" charset="0"/>
                        </a:rPr>
                        <a:t>SUNA</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hMerge="1">
                  <a:txBody>
                    <a:bodyPr/>
                    <a:lstStyle/>
                    <a:p>
                      <a:endParaRPr lang="es-CO"/>
                    </a:p>
                  </a:txBody>
                  <a:tcPr/>
                </a:tc>
                <a:tc gridSpan="2">
                  <a:txBody>
                    <a:bodyPr/>
                    <a:lstStyle/>
                    <a:p>
                      <a:pPr algn="ctr" fontAlgn="b"/>
                      <a:r>
                        <a:rPr lang="es-CO" sz="1800" b="0" i="0" u="none" strike="noStrike">
                          <a:solidFill>
                            <a:srgbClr val="000000"/>
                          </a:solidFill>
                          <a:effectLst/>
                          <a:latin typeface="Calibri" panose="020F0502020204030204" pitchFamily="34" charset="0"/>
                        </a:rPr>
                        <a:t>DE RAIZ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hMerge="1">
                  <a:txBody>
                    <a:bodyPr/>
                    <a:lstStyle/>
                    <a:p>
                      <a:endParaRPr lang="es-CO"/>
                    </a:p>
                  </a:txBody>
                  <a:tcPr/>
                </a:tc>
                <a:tc gridSpan="2">
                  <a:txBody>
                    <a:bodyPr/>
                    <a:lstStyle/>
                    <a:p>
                      <a:pPr algn="ctr" fontAlgn="b"/>
                      <a:r>
                        <a:rPr lang="es-CO" sz="1800" b="0" i="0" u="none" strike="noStrike">
                          <a:solidFill>
                            <a:srgbClr val="000000"/>
                          </a:solidFill>
                          <a:effectLst/>
                          <a:latin typeface="Calibri" panose="020F0502020204030204" pitchFamily="34" charset="0"/>
                        </a:rPr>
                        <a:t>ISAGENIX-FUNAT-HERBALIFE</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hMerge="1">
                  <a:txBody>
                    <a:bodyPr/>
                    <a:lstStyle/>
                    <a:p>
                      <a:endParaRPr lang="es-CO"/>
                    </a:p>
                  </a:txBody>
                  <a:tcPr/>
                </a:tc>
                <a:tc gridSpan="2">
                  <a:txBody>
                    <a:bodyPr/>
                    <a:lstStyle/>
                    <a:p>
                      <a:pPr algn="ctr" fontAlgn="b"/>
                      <a:r>
                        <a:rPr lang="es-CO" sz="1800" b="0" i="0" u="none" strike="noStrike">
                          <a:solidFill>
                            <a:srgbClr val="000000"/>
                          </a:solidFill>
                          <a:effectLst/>
                          <a:latin typeface="Calibri" panose="020F0502020204030204" pitchFamily="34" charset="0"/>
                        </a:rPr>
                        <a:t>TIAN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hMerge="1">
                  <a:txBody>
                    <a:bodyPr/>
                    <a:lstStyle/>
                    <a:p>
                      <a:endParaRPr lang="es-CO"/>
                    </a:p>
                  </a:txBody>
                  <a:tcPr/>
                </a:tc>
                <a:extLst>
                  <a:ext uri="{0D108BD9-81ED-4DB2-BD59-A6C34878D82A}">
                    <a16:rowId xmlns:a16="http://schemas.microsoft.com/office/drawing/2014/main" val="3741924402"/>
                  </a:ext>
                </a:extLst>
              </a:tr>
              <a:tr h="924131">
                <a:tc gridSpan="2" vMerge="1">
                  <a:txBody>
                    <a:bodyPr/>
                    <a:lstStyle/>
                    <a:p>
                      <a:endParaRPr lang="es-CO"/>
                    </a:p>
                  </a:txBody>
                  <a:tcPr/>
                </a:tc>
                <a:tc hMerge="1" vMerge="1">
                  <a:txBody>
                    <a:bodyPr/>
                    <a:lstStyle/>
                    <a:p>
                      <a:endParaRPr lang="es-CO"/>
                    </a:p>
                  </a:txBody>
                  <a:tcPr/>
                </a:tc>
                <a:tc>
                  <a:txBody>
                    <a:bodyPr/>
                    <a:lstStyle/>
                    <a:p>
                      <a:pPr algn="ctr" fontAlgn="b"/>
                      <a:r>
                        <a:rPr lang="es-CO" sz="1800" b="1" i="0" u="none" strike="noStrike">
                          <a:solidFill>
                            <a:srgbClr val="FFFFFF"/>
                          </a:solidFill>
                          <a:effectLst/>
                          <a:latin typeface="Calibri" panose="020F0502020204030204" pitchFamily="34" charset="0"/>
                        </a:rPr>
                        <a:t>valor</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s-CO" sz="1800" b="1" i="0" u="none" strike="noStrike">
                          <a:solidFill>
                            <a:srgbClr val="FFFFFF"/>
                          </a:solidFill>
                          <a:effectLst/>
                          <a:latin typeface="Calibri" panose="020F0502020204030204" pitchFamily="34" charset="0"/>
                        </a:rPr>
                        <a:t>calificacion</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s-CO" sz="1800" b="1" i="0" u="none" strike="noStrike">
                          <a:solidFill>
                            <a:srgbClr val="FFFFFF"/>
                          </a:solidFill>
                          <a:effectLst/>
                          <a:latin typeface="Calibri" panose="020F0502020204030204" pitchFamily="34" charset="0"/>
                        </a:rPr>
                        <a:t>valor ponderado</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s-CO" sz="1800" b="1" i="0" u="none" strike="noStrike">
                          <a:solidFill>
                            <a:srgbClr val="000000"/>
                          </a:solidFill>
                          <a:effectLst/>
                          <a:latin typeface="Calibri" panose="020F0502020204030204" pitchFamily="34" charset="0"/>
                        </a:rPr>
                        <a:t>calificacion</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s-CO" sz="1800" b="1" i="0" u="none" strike="noStrike">
                          <a:solidFill>
                            <a:srgbClr val="000000"/>
                          </a:solidFill>
                          <a:effectLst/>
                          <a:latin typeface="Calibri" panose="020F0502020204030204" pitchFamily="34" charset="0"/>
                        </a:rPr>
                        <a:t>valor ponderado</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s-CO" sz="1800" b="0" i="0" u="none" strike="noStrike">
                          <a:solidFill>
                            <a:srgbClr val="000000"/>
                          </a:solidFill>
                          <a:effectLst/>
                          <a:latin typeface="Calibri" panose="020F0502020204030204" pitchFamily="34" charset="0"/>
                        </a:rPr>
                        <a:t>calificacion</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s-CO" sz="1800" b="0" i="0" u="none" strike="noStrike">
                          <a:solidFill>
                            <a:srgbClr val="000000"/>
                          </a:solidFill>
                          <a:effectLst/>
                          <a:latin typeface="Calibri" panose="020F0502020204030204" pitchFamily="34" charset="0"/>
                        </a:rPr>
                        <a:t>valor ponderado</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s-CO" sz="1800" b="0" i="0" u="none" strike="noStrike">
                          <a:solidFill>
                            <a:srgbClr val="000000"/>
                          </a:solidFill>
                          <a:effectLst/>
                          <a:latin typeface="Calibri" panose="020F0502020204030204" pitchFamily="34" charset="0"/>
                        </a:rPr>
                        <a:t>calificacion</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s-CO" sz="1800" b="0" i="0" u="none" strike="noStrike">
                          <a:solidFill>
                            <a:srgbClr val="000000"/>
                          </a:solidFill>
                          <a:effectLst/>
                          <a:latin typeface="Calibri" panose="020F0502020204030204" pitchFamily="34" charset="0"/>
                        </a:rPr>
                        <a:t>valor ponderado</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48235"/>
                    </a:solidFill>
                  </a:tcPr>
                </a:tc>
                <a:tc>
                  <a:txBody>
                    <a:bodyPr/>
                    <a:lstStyle/>
                    <a:p>
                      <a:pPr algn="ctr" fontAlgn="b"/>
                      <a:r>
                        <a:rPr lang="es-CO" sz="1800" b="0" i="0" u="none" strike="noStrike">
                          <a:solidFill>
                            <a:srgbClr val="000000"/>
                          </a:solidFill>
                          <a:effectLst/>
                          <a:latin typeface="Calibri" panose="020F0502020204030204" pitchFamily="34" charset="0"/>
                        </a:rPr>
                        <a:t>calificacion</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tc>
                  <a:txBody>
                    <a:bodyPr/>
                    <a:lstStyle/>
                    <a:p>
                      <a:pPr algn="ctr" fontAlgn="b"/>
                      <a:r>
                        <a:rPr lang="es-CO" sz="1800" b="0" i="0" u="none" strike="noStrike">
                          <a:solidFill>
                            <a:srgbClr val="000000"/>
                          </a:solidFill>
                          <a:effectLst/>
                          <a:latin typeface="Calibri" panose="020F0502020204030204" pitchFamily="34" charset="0"/>
                        </a:rPr>
                        <a:t>valor ponderado</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5911"/>
                    </a:solidFill>
                  </a:tcPr>
                </a:tc>
                <a:extLst>
                  <a:ext uri="{0D108BD9-81ED-4DB2-BD59-A6C34878D82A}">
                    <a16:rowId xmlns:a16="http://schemas.microsoft.com/office/drawing/2014/main" val="1582934111"/>
                  </a:ext>
                </a:extLst>
              </a:tr>
              <a:tr h="924131">
                <a:tc>
                  <a:txBody>
                    <a:bodyPr/>
                    <a:lstStyle/>
                    <a:p>
                      <a:pPr algn="r" fontAlgn="b"/>
                      <a:r>
                        <a:rPr lang="es-CO" sz="1800" b="0" i="0" u="none" strike="noStrike">
                          <a:solidFill>
                            <a:srgbClr val="000000"/>
                          </a:solidFill>
                          <a:effectLst/>
                          <a:latin typeface="Calibri" panose="020F0502020204030204" pitchFamily="34" charset="0"/>
                        </a:rPr>
                        <a:t>1</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armonia y buena comunicación en el equipo de trabajo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0,1</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dirty="0">
                          <a:solidFill>
                            <a:srgbClr val="000000"/>
                          </a:solidFill>
                          <a:effectLst/>
                          <a:latin typeface="Calibri" panose="020F0502020204030204" pitchFamily="34" charset="0"/>
                        </a:rPr>
                        <a:t>0,4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262104"/>
                  </a:ext>
                </a:extLst>
              </a:tr>
              <a:tr h="924131">
                <a:tc>
                  <a:txBody>
                    <a:bodyPr/>
                    <a:lstStyle/>
                    <a:p>
                      <a:pPr algn="r" fontAlgn="b"/>
                      <a:r>
                        <a:rPr lang="es-CO" sz="1800" b="0" i="0" u="none" strike="noStrike">
                          <a:solidFill>
                            <a:srgbClr val="000000"/>
                          </a:solidFill>
                          <a:effectLst/>
                          <a:latin typeface="Calibri" panose="020F0502020204030204" pitchFamily="34" charset="0"/>
                        </a:rPr>
                        <a:t>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calidad de productos caracterizados por ser organicos</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0,1</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6464871"/>
                  </a:ext>
                </a:extLst>
              </a:tr>
              <a:tr h="618352">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manejo nutricional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0,6</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0,6</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1</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1</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0,6</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61676"/>
                  </a:ext>
                </a:extLst>
              </a:tr>
              <a:tr h="618352">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manejo de residuos y reutilizacion de materiales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0,8</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0,6</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0,6</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1</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460951"/>
                  </a:ext>
                </a:extLst>
              </a:tr>
              <a:tr h="618352">
                <a:tc>
                  <a:txBody>
                    <a:bodyPr/>
                    <a:lstStyle/>
                    <a:p>
                      <a:pPr algn="r" fontAlgn="b"/>
                      <a:r>
                        <a:rPr lang="es-CO" sz="1800" b="0" i="0" u="none" strike="noStrike">
                          <a:solidFill>
                            <a:srgbClr val="000000"/>
                          </a:solidFill>
                          <a:effectLst/>
                          <a:latin typeface="Calibri" panose="020F0502020204030204" pitchFamily="34" charset="0"/>
                        </a:rPr>
                        <a:t>5</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emplatado y experiencia multisensorial</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0,1</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3553899"/>
                  </a:ext>
                </a:extLst>
              </a:tr>
              <a:tr h="618352">
                <a:tc>
                  <a:txBody>
                    <a:bodyPr/>
                    <a:lstStyle/>
                    <a:p>
                      <a:pPr algn="r" fontAlgn="b"/>
                      <a:r>
                        <a:rPr lang="es-CO" sz="1800" b="0" i="0" u="none" strike="noStrike">
                          <a:solidFill>
                            <a:srgbClr val="000000"/>
                          </a:solidFill>
                          <a:effectLst/>
                          <a:latin typeface="Calibri" panose="020F0502020204030204" pitchFamily="34" charset="0"/>
                        </a:rPr>
                        <a:t>6</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espacios y ambiente multifaceticos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0,8</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4</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0,8</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0,6</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0,6</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6364424"/>
                  </a:ext>
                </a:extLst>
              </a:tr>
              <a:tr h="344033">
                <a:tc gridSpan="2">
                  <a:txBody>
                    <a:bodyPr/>
                    <a:lstStyle/>
                    <a:p>
                      <a:pPr algn="ctr" fontAlgn="b"/>
                      <a:r>
                        <a:rPr lang="es-CO" sz="1800" b="0" i="0" u="none" strike="noStrike">
                          <a:solidFill>
                            <a:srgbClr val="000000"/>
                          </a:solidFill>
                          <a:effectLst/>
                          <a:latin typeface="Calibri" panose="020F0502020204030204" pitchFamily="34" charset="0"/>
                        </a:rPr>
                        <a:t>TOTALES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a:txBody>
                    <a:bodyPr/>
                    <a:lstStyle/>
                    <a:p>
                      <a:pPr algn="r" fontAlgn="b"/>
                      <a:r>
                        <a:rPr lang="es-CO" sz="1800" b="0" i="0" u="none" strike="noStrike">
                          <a:solidFill>
                            <a:srgbClr val="000000"/>
                          </a:solidFill>
                          <a:effectLst/>
                          <a:latin typeface="Calibri" panose="020F0502020204030204" pitchFamily="34" charset="0"/>
                        </a:rPr>
                        <a:t>1</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3,2</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3</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2,5</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a:solidFill>
                            <a:srgbClr val="000000"/>
                          </a:solidFill>
                          <a:effectLst/>
                          <a:latin typeface="Calibri" panose="020F0502020204030204" pitchFamily="34" charset="0"/>
                        </a:rPr>
                        <a:t>0,9</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800" b="0" i="0" u="none" strike="noStrike">
                          <a:solidFill>
                            <a:srgbClr val="000000"/>
                          </a:solidFill>
                          <a:effectLst/>
                          <a:latin typeface="Calibri" panose="020F0502020204030204" pitchFamily="34" charset="0"/>
                        </a:rPr>
                        <a:t> </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800" b="0" i="0" u="none" strike="noStrike" dirty="0">
                          <a:solidFill>
                            <a:srgbClr val="000000"/>
                          </a:solidFill>
                          <a:effectLst/>
                          <a:latin typeface="Calibri" panose="020F0502020204030204" pitchFamily="34" charset="0"/>
                        </a:rPr>
                        <a:t>2,8</a:t>
                      </a:r>
                    </a:p>
                  </a:txBody>
                  <a:tcPr marL="6095" marR="6095" marT="6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4586707"/>
                  </a:ext>
                </a:extLst>
              </a:tr>
            </a:tbl>
          </a:graphicData>
        </a:graphic>
      </p:graphicFrame>
    </p:spTree>
    <p:extLst>
      <p:ext uri="{BB962C8B-B14F-4D97-AF65-F5344CB8AC3E}">
        <p14:creationId xmlns:p14="http://schemas.microsoft.com/office/powerpoint/2010/main" val="296412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OBJETIVO GENERAL</a:t>
            </a:r>
            <a:br>
              <a:rPr lang="es-ES_tradnl" dirty="0"/>
            </a:br>
            <a:endParaRPr lang="es-ES_tradnl" dirty="0"/>
          </a:p>
        </p:txBody>
      </p:sp>
      <p:sp>
        <p:nvSpPr>
          <p:cNvPr id="3" name="Marcador de contenido 2"/>
          <p:cNvSpPr>
            <a:spLocks noGrp="1"/>
          </p:cNvSpPr>
          <p:nvPr>
            <p:ph idx="1"/>
          </p:nvPr>
        </p:nvSpPr>
        <p:spPr>
          <a:xfrm>
            <a:off x="1104293" y="2209801"/>
            <a:ext cx="8946541" cy="4195481"/>
          </a:xfrm>
        </p:spPr>
        <p:txBody>
          <a:bodyPr/>
          <a:lstStyle/>
          <a:p>
            <a:r>
              <a:rPr lang="es-ES_tradnl" dirty="0"/>
              <a:t>Detectar los buenos estándares, eficiencia, y calidad que se puedan observar de los competidores tanto directos como indirectos</a:t>
            </a:r>
          </a:p>
          <a:p>
            <a:endParaRPr lang="es-ES_tradnl" dirty="0"/>
          </a:p>
        </p:txBody>
      </p:sp>
    </p:spTree>
    <p:extLst>
      <p:ext uri="{BB962C8B-B14F-4D97-AF65-F5344CB8AC3E}">
        <p14:creationId xmlns:p14="http://schemas.microsoft.com/office/powerpoint/2010/main" val="167116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Manejo nutricional</a:t>
            </a:r>
          </a:p>
        </p:txBody>
      </p:sp>
      <p:sp>
        <p:nvSpPr>
          <p:cNvPr id="3" name="Marcador de contenido 2"/>
          <p:cNvSpPr>
            <a:spLocks noGrp="1"/>
          </p:cNvSpPr>
          <p:nvPr>
            <p:ph idx="1"/>
          </p:nvPr>
        </p:nvSpPr>
        <p:spPr>
          <a:xfrm>
            <a:off x="708024" y="2662519"/>
            <a:ext cx="6226176" cy="4195481"/>
          </a:xfrm>
        </p:spPr>
        <p:txBody>
          <a:bodyPr/>
          <a:lstStyle/>
          <a:p>
            <a:pPr marL="0" indent="0">
              <a:buNone/>
            </a:pPr>
            <a:r>
              <a:rPr lang="es-ES_tradnl" dirty="0"/>
              <a:t>Determinar los puntos clave para realizar una buen manejo nutricional, teniendo como referencia los hospitales. </a:t>
            </a:r>
          </a:p>
        </p:txBody>
      </p:sp>
      <p:pic>
        <p:nvPicPr>
          <p:cNvPr id="4" name="Imagen 3">
            <a:extLst>
              <a:ext uri="{FF2B5EF4-FFF2-40B4-BE49-F238E27FC236}">
                <a16:creationId xmlns:a16="http://schemas.microsoft.com/office/drawing/2014/main" id="{A55BBA30-ED7F-42FB-852E-48A1A571FAFD}"/>
              </a:ext>
            </a:extLst>
          </p:cNvPr>
          <p:cNvPicPr>
            <a:picLocks noChangeAspect="1"/>
          </p:cNvPicPr>
          <p:nvPr/>
        </p:nvPicPr>
        <p:blipFill>
          <a:blip r:embed="rId2"/>
          <a:stretch>
            <a:fillRect/>
          </a:stretch>
        </p:blipFill>
        <p:spPr>
          <a:xfrm>
            <a:off x="7300912" y="2662519"/>
            <a:ext cx="3176588" cy="2379375"/>
          </a:xfrm>
          <a:prstGeom prst="rect">
            <a:avLst/>
          </a:prstGeom>
        </p:spPr>
      </p:pic>
    </p:spTree>
    <p:extLst>
      <p:ext uri="{BB962C8B-B14F-4D97-AF65-F5344CB8AC3E}">
        <p14:creationId xmlns:p14="http://schemas.microsoft.com/office/powerpoint/2010/main" val="820857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Manejo de residuos y materiales </a:t>
            </a:r>
          </a:p>
        </p:txBody>
      </p:sp>
      <p:sp>
        <p:nvSpPr>
          <p:cNvPr id="3" name="Marcador de contenido 2"/>
          <p:cNvSpPr>
            <a:spLocks noGrp="1"/>
          </p:cNvSpPr>
          <p:nvPr>
            <p:ph idx="1"/>
          </p:nvPr>
        </p:nvSpPr>
        <p:spPr>
          <a:xfrm>
            <a:off x="931863" y="3100668"/>
            <a:ext cx="5907088" cy="4195481"/>
          </a:xfrm>
        </p:spPr>
        <p:txBody>
          <a:bodyPr/>
          <a:lstStyle/>
          <a:p>
            <a:pPr marL="0" indent="0">
              <a:buNone/>
            </a:pPr>
            <a:r>
              <a:rPr lang="es-ES_tradnl" dirty="0"/>
              <a:t>Detectar los establecimientos que mejor hagan la labor de optimización de residuos y materiales.</a:t>
            </a:r>
          </a:p>
          <a:p>
            <a:endParaRPr lang="es-ES_tradnl" dirty="0"/>
          </a:p>
        </p:txBody>
      </p:sp>
      <p:pic>
        <p:nvPicPr>
          <p:cNvPr id="4" name="Imagen 3">
            <a:extLst>
              <a:ext uri="{FF2B5EF4-FFF2-40B4-BE49-F238E27FC236}">
                <a16:creationId xmlns:a16="http://schemas.microsoft.com/office/drawing/2014/main" id="{E4A17FC9-9BD7-41B8-883D-05E163CC3295}"/>
              </a:ext>
            </a:extLst>
          </p:cNvPr>
          <p:cNvPicPr>
            <a:picLocks noChangeAspect="1"/>
          </p:cNvPicPr>
          <p:nvPr/>
        </p:nvPicPr>
        <p:blipFill>
          <a:blip r:embed="rId2"/>
          <a:stretch>
            <a:fillRect/>
          </a:stretch>
        </p:blipFill>
        <p:spPr>
          <a:xfrm>
            <a:off x="7634569" y="1853248"/>
            <a:ext cx="4195481" cy="4195481"/>
          </a:xfrm>
          <a:prstGeom prst="rect">
            <a:avLst/>
          </a:prstGeom>
        </p:spPr>
      </p:pic>
    </p:spTree>
    <p:extLst>
      <p:ext uri="{BB962C8B-B14F-4D97-AF65-F5344CB8AC3E}">
        <p14:creationId xmlns:p14="http://schemas.microsoft.com/office/powerpoint/2010/main" val="714802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C3B34-AE89-46FF-89DD-7698BCFCF1D9}"/>
              </a:ext>
            </a:extLst>
          </p:cNvPr>
          <p:cNvSpPr>
            <a:spLocks noGrp="1"/>
          </p:cNvSpPr>
          <p:nvPr>
            <p:ph type="title"/>
          </p:nvPr>
        </p:nvSpPr>
        <p:spPr/>
        <p:txBody>
          <a:bodyPr/>
          <a:lstStyle/>
          <a:p>
            <a:r>
              <a:rPr lang="es-ES_tradnl" dirty="0"/>
              <a:t>Ambientes y espacios multifacéticos. </a:t>
            </a:r>
          </a:p>
        </p:txBody>
      </p:sp>
      <p:sp>
        <p:nvSpPr>
          <p:cNvPr id="3" name="Marcador de contenido 2">
            <a:extLst>
              <a:ext uri="{FF2B5EF4-FFF2-40B4-BE49-F238E27FC236}">
                <a16:creationId xmlns:a16="http://schemas.microsoft.com/office/drawing/2014/main" id="{769CD83F-7799-4D99-9F43-C1DAADD4C7AD}"/>
              </a:ext>
            </a:extLst>
          </p:cNvPr>
          <p:cNvSpPr>
            <a:spLocks noGrp="1"/>
          </p:cNvSpPr>
          <p:nvPr>
            <p:ph idx="1"/>
          </p:nvPr>
        </p:nvSpPr>
        <p:spPr/>
        <p:txBody>
          <a:bodyPr/>
          <a:lstStyle/>
          <a:p>
            <a:pPr marL="0" indent="0">
              <a:buNone/>
            </a:pPr>
            <a:r>
              <a:rPr lang="es-ES_tradnl" dirty="0"/>
              <a:t>Analizar el manejo de espacios teniendo como referencia al restaurante  SUNA. </a:t>
            </a:r>
          </a:p>
          <a:p>
            <a:endParaRPr lang="es-CO" dirty="0"/>
          </a:p>
        </p:txBody>
      </p:sp>
      <p:pic>
        <p:nvPicPr>
          <p:cNvPr id="4" name="Imagen 3">
            <a:extLst>
              <a:ext uri="{FF2B5EF4-FFF2-40B4-BE49-F238E27FC236}">
                <a16:creationId xmlns:a16="http://schemas.microsoft.com/office/drawing/2014/main" id="{F1B38E91-6D0D-4E65-8858-D0F4E47C2569}"/>
              </a:ext>
            </a:extLst>
          </p:cNvPr>
          <p:cNvPicPr>
            <a:picLocks noChangeAspect="1"/>
          </p:cNvPicPr>
          <p:nvPr/>
        </p:nvPicPr>
        <p:blipFill>
          <a:blip r:embed="rId2"/>
          <a:stretch>
            <a:fillRect/>
          </a:stretch>
        </p:blipFill>
        <p:spPr>
          <a:xfrm>
            <a:off x="6243823" y="3480753"/>
            <a:ext cx="4044048" cy="2767646"/>
          </a:xfrm>
          <a:prstGeom prst="rect">
            <a:avLst/>
          </a:prstGeom>
        </p:spPr>
      </p:pic>
      <p:pic>
        <p:nvPicPr>
          <p:cNvPr id="5" name="Imagen 4">
            <a:extLst>
              <a:ext uri="{FF2B5EF4-FFF2-40B4-BE49-F238E27FC236}">
                <a16:creationId xmlns:a16="http://schemas.microsoft.com/office/drawing/2014/main" id="{9F563986-84F8-4039-8A7E-3A681D6AD139}"/>
              </a:ext>
            </a:extLst>
          </p:cNvPr>
          <p:cNvPicPr>
            <a:picLocks noChangeAspect="1"/>
          </p:cNvPicPr>
          <p:nvPr/>
        </p:nvPicPr>
        <p:blipFill>
          <a:blip r:embed="rId3"/>
          <a:stretch>
            <a:fillRect/>
          </a:stretch>
        </p:blipFill>
        <p:spPr>
          <a:xfrm>
            <a:off x="1587076" y="3504285"/>
            <a:ext cx="4656747" cy="2767646"/>
          </a:xfrm>
          <a:prstGeom prst="rect">
            <a:avLst/>
          </a:prstGeom>
        </p:spPr>
      </p:pic>
    </p:spTree>
    <p:extLst>
      <p:ext uri="{BB962C8B-B14F-4D97-AF65-F5344CB8AC3E}">
        <p14:creationId xmlns:p14="http://schemas.microsoft.com/office/powerpoint/2010/main" val="1596998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412228-1183-48FD-8F63-1243C4D5566A}"/>
              </a:ext>
            </a:extLst>
          </p:cNvPr>
          <p:cNvSpPr>
            <a:spLocks noGrp="1"/>
          </p:cNvSpPr>
          <p:nvPr>
            <p:ph type="title"/>
          </p:nvPr>
        </p:nvSpPr>
        <p:spPr>
          <a:xfrm>
            <a:off x="629782" y="565982"/>
            <a:ext cx="9404723" cy="1400530"/>
          </a:xfrm>
        </p:spPr>
        <p:txBody>
          <a:bodyPr/>
          <a:lstStyle/>
          <a:p>
            <a:r>
              <a:rPr lang="es-CO" dirty="0"/>
              <a:t>Metodología manejo nutricional  </a:t>
            </a:r>
          </a:p>
        </p:txBody>
      </p:sp>
      <p:graphicFrame>
        <p:nvGraphicFramePr>
          <p:cNvPr id="5" name="Marcador de contenido 4">
            <a:extLst>
              <a:ext uri="{FF2B5EF4-FFF2-40B4-BE49-F238E27FC236}">
                <a16:creationId xmlns:a16="http://schemas.microsoft.com/office/drawing/2014/main" id="{1CD85419-FE5B-4FC1-A92C-425C6E43BC4D}"/>
              </a:ext>
            </a:extLst>
          </p:cNvPr>
          <p:cNvGraphicFramePr>
            <a:graphicFrameLocks noGrp="1"/>
          </p:cNvGraphicFramePr>
          <p:nvPr>
            <p:ph idx="1"/>
            <p:extLst>
              <p:ext uri="{D42A27DB-BD31-4B8C-83A1-F6EECF244321}">
                <p14:modId xmlns:p14="http://schemas.microsoft.com/office/powerpoint/2010/main" val="1272527561"/>
              </p:ext>
            </p:extLst>
          </p:nvPr>
        </p:nvGraphicFramePr>
        <p:xfrm>
          <a:off x="280876" y="2052637"/>
          <a:ext cx="10512310" cy="3972605"/>
        </p:xfrm>
        <a:graphic>
          <a:graphicData uri="http://schemas.openxmlformats.org/drawingml/2006/table">
            <a:tbl>
              <a:tblPr firstRow="1" bandRow="1">
                <a:tableStyleId>{5C22544A-7EE6-4342-B048-85BDC9FD1C3A}</a:tableStyleId>
              </a:tblPr>
              <a:tblGrid>
                <a:gridCol w="2934197">
                  <a:extLst>
                    <a:ext uri="{9D8B030D-6E8A-4147-A177-3AD203B41FA5}">
                      <a16:colId xmlns:a16="http://schemas.microsoft.com/office/drawing/2014/main" val="574682071"/>
                    </a:ext>
                  </a:extLst>
                </a:gridCol>
                <a:gridCol w="2007341">
                  <a:extLst>
                    <a:ext uri="{9D8B030D-6E8A-4147-A177-3AD203B41FA5}">
                      <a16:colId xmlns:a16="http://schemas.microsoft.com/office/drawing/2014/main" val="1294931587"/>
                    </a:ext>
                  </a:extLst>
                </a:gridCol>
                <a:gridCol w="3460284">
                  <a:extLst>
                    <a:ext uri="{9D8B030D-6E8A-4147-A177-3AD203B41FA5}">
                      <a16:colId xmlns:a16="http://schemas.microsoft.com/office/drawing/2014/main" val="3385186170"/>
                    </a:ext>
                  </a:extLst>
                </a:gridCol>
                <a:gridCol w="2110488">
                  <a:extLst>
                    <a:ext uri="{9D8B030D-6E8A-4147-A177-3AD203B41FA5}">
                      <a16:colId xmlns:a16="http://schemas.microsoft.com/office/drawing/2014/main" val="3329890767"/>
                    </a:ext>
                  </a:extLst>
                </a:gridCol>
              </a:tblGrid>
              <a:tr h="380105">
                <a:tc gridSpan="4">
                  <a:txBody>
                    <a:bodyPr/>
                    <a:lstStyle/>
                    <a:p>
                      <a:pPr algn="ctr"/>
                      <a:r>
                        <a:rPr lang="es-CO" dirty="0"/>
                        <a:t>Manejo nutricional </a:t>
                      </a:r>
                    </a:p>
                  </a:txBody>
                  <a:tcPr/>
                </a:tc>
                <a:tc hMerge="1">
                  <a:txBody>
                    <a:bodyPr/>
                    <a:lstStyle/>
                    <a:p>
                      <a:pPr algn="ctr"/>
                      <a:endParaRPr lang="es-CO" dirty="0"/>
                    </a:p>
                  </a:txBody>
                  <a:tcPr/>
                </a:tc>
                <a:tc hMerge="1">
                  <a:txBody>
                    <a:bodyPr/>
                    <a:lstStyle/>
                    <a:p>
                      <a:pPr algn="ctr"/>
                      <a:endParaRPr lang="es-CO" dirty="0"/>
                    </a:p>
                  </a:txBody>
                  <a:tcPr/>
                </a:tc>
                <a:tc hMerge="1">
                  <a:txBody>
                    <a:bodyPr/>
                    <a:lstStyle/>
                    <a:p>
                      <a:pPr algn="ctr"/>
                      <a:endParaRPr lang="es-CO" dirty="0"/>
                    </a:p>
                  </a:txBody>
                  <a:tcPr/>
                </a:tc>
                <a:extLst>
                  <a:ext uri="{0D108BD9-81ED-4DB2-BD59-A6C34878D82A}">
                    <a16:rowId xmlns:a16="http://schemas.microsoft.com/office/drawing/2014/main" val="555700354"/>
                  </a:ext>
                </a:extLst>
              </a:tr>
              <a:tr h="950263">
                <a:tc>
                  <a:txBody>
                    <a:bodyPr/>
                    <a:lstStyle/>
                    <a:p>
                      <a:r>
                        <a:rPr lang="es-CO" b="1" dirty="0"/>
                        <a:t>Objetivo especifico </a:t>
                      </a:r>
                    </a:p>
                  </a:txBody>
                  <a:tcPr/>
                </a:tc>
                <a:tc>
                  <a:txBody>
                    <a:bodyPr/>
                    <a:lstStyle/>
                    <a:p>
                      <a:r>
                        <a:rPr lang="es-CO" dirty="0"/>
                        <a:t>Metodología – técnica  </a:t>
                      </a:r>
                    </a:p>
                    <a:p>
                      <a:endParaRPr lang="es-CO"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t>Justificación </a:t>
                      </a:r>
                    </a:p>
                    <a:p>
                      <a:endParaRPr lang="es-CO" dirty="0"/>
                    </a:p>
                  </a:txBody>
                  <a:tcPr/>
                </a:tc>
                <a:tc>
                  <a:txBody>
                    <a:bodyPr/>
                    <a:lstStyle/>
                    <a:p>
                      <a:r>
                        <a:rPr lang="es-CO" dirty="0"/>
                        <a:t>Persona entrevistada </a:t>
                      </a:r>
                    </a:p>
                  </a:txBody>
                  <a:tcPr/>
                </a:tc>
                <a:extLst>
                  <a:ext uri="{0D108BD9-81ED-4DB2-BD59-A6C34878D82A}">
                    <a16:rowId xmlns:a16="http://schemas.microsoft.com/office/drawing/2014/main" val="4093540618"/>
                  </a:ext>
                </a:extLst>
              </a:tr>
              <a:tr h="264223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_tradnl" dirty="0"/>
                        <a:t>Determinar los puntos clave para realizar una buen manejo nutricional, teniendo como referencia los hospitales. </a:t>
                      </a:r>
                    </a:p>
                    <a:p>
                      <a:endParaRPr lang="es-CO"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O" dirty="0"/>
                        <a:t>cualitativa - Entrevista a profundidad</a:t>
                      </a:r>
                    </a:p>
                    <a:p>
                      <a:pPr algn="ctr"/>
                      <a:endParaRPr lang="es-CO"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t>Se entrevistara a una persona especialista en nutrición hospitalaria, ya que es el  espacio donde mejor se desempeña el manejo nutricional. </a:t>
                      </a:r>
                    </a:p>
                    <a:p>
                      <a:endParaRPr lang="es-CO" dirty="0"/>
                    </a:p>
                  </a:txBody>
                  <a:tcPr/>
                </a:tc>
                <a:tc>
                  <a:txBody>
                    <a:bodyPr/>
                    <a:lstStyle/>
                    <a:p>
                      <a:r>
                        <a:rPr lang="es-CO" dirty="0"/>
                        <a:t>Sonia Adriana Pardo Beltrán </a:t>
                      </a:r>
                    </a:p>
                  </a:txBody>
                  <a:tcPr/>
                </a:tc>
                <a:extLst>
                  <a:ext uri="{0D108BD9-81ED-4DB2-BD59-A6C34878D82A}">
                    <a16:rowId xmlns:a16="http://schemas.microsoft.com/office/drawing/2014/main" val="4075832951"/>
                  </a:ext>
                </a:extLst>
              </a:tr>
            </a:tbl>
          </a:graphicData>
        </a:graphic>
      </p:graphicFrame>
    </p:spTree>
    <p:extLst>
      <p:ext uri="{BB962C8B-B14F-4D97-AF65-F5344CB8AC3E}">
        <p14:creationId xmlns:p14="http://schemas.microsoft.com/office/powerpoint/2010/main" val="1663271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B78B8-B37C-42E3-91A2-8280278D6DDA}"/>
              </a:ext>
            </a:extLst>
          </p:cNvPr>
          <p:cNvSpPr>
            <a:spLocks noGrp="1"/>
          </p:cNvSpPr>
          <p:nvPr>
            <p:ph type="title"/>
          </p:nvPr>
        </p:nvSpPr>
        <p:spPr/>
        <p:txBody>
          <a:bodyPr/>
          <a:lstStyle/>
          <a:p>
            <a:r>
              <a:rPr lang="es-CO" dirty="0"/>
              <a:t>Datos obtenidos y puntos clave </a:t>
            </a:r>
          </a:p>
        </p:txBody>
      </p:sp>
      <p:sp>
        <p:nvSpPr>
          <p:cNvPr id="3" name="Marcador de contenido 2">
            <a:extLst>
              <a:ext uri="{FF2B5EF4-FFF2-40B4-BE49-F238E27FC236}">
                <a16:creationId xmlns:a16="http://schemas.microsoft.com/office/drawing/2014/main" id="{597DEA7D-7118-41D2-BF70-F347C9D2CF57}"/>
              </a:ext>
            </a:extLst>
          </p:cNvPr>
          <p:cNvSpPr>
            <a:spLocks noGrp="1"/>
          </p:cNvSpPr>
          <p:nvPr>
            <p:ph idx="1"/>
          </p:nvPr>
        </p:nvSpPr>
        <p:spPr/>
        <p:txBody>
          <a:bodyPr/>
          <a:lstStyle/>
          <a:p>
            <a:pPr marL="457200" indent="-457200">
              <a:buFont typeface="+mj-lt"/>
              <a:buAutoNum type="arabicPeriod"/>
            </a:pPr>
            <a:r>
              <a:rPr lang="es-CO" dirty="0"/>
              <a:t>Leyes de la nutrición: C.E.S.A. </a:t>
            </a:r>
          </a:p>
          <a:p>
            <a:pPr marL="457200" indent="-457200">
              <a:buFont typeface="+mj-lt"/>
              <a:buAutoNum type="arabicPeriod"/>
            </a:pPr>
            <a:r>
              <a:rPr lang="es-CO" dirty="0"/>
              <a:t>Que cada producto sea de calidad: inocuo, fresco, manipulación y características organolépticas. </a:t>
            </a:r>
          </a:p>
          <a:p>
            <a:pPr marL="457200" indent="-457200">
              <a:buFont typeface="+mj-lt"/>
              <a:buAutoNum type="arabicPeriod"/>
            </a:pPr>
            <a:r>
              <a:rPr lang="es-CO" dirty="0"/>
              <a:t>Promedio de distribución nutricional al día: TIEMPOS DE COMIDA. CHO, GRASAS, PROTEINAS. </a:t>
            </a:r>
          </a:p>
          <a:p>
            <a:pPr marL="457200" indent="-457200">
              <a:buFont typeface="+mj-lt"/>
              <a:buAutoNum type="arabicPeriod"/>
            </a:pPr>
            <a:r>
              <a:rPr lang="es-CO" dirty="0"/>
              <a:t>Factores determinantes estado nutricional: </a:t>
            </a:r>
          </a:p>
          <a:p>
            <a:r>
              <a:rPr lang="es-CO" dirty="0"/>
              <a:t>Individuo: edad, genero, enfermedad</a:t>
            </a:r>
          </a:p>
          <a:p>
            <a:r>
              <a:rPr lang="es-CO" dirty="0"/>
              <a:t>Ubicación geográfica </a:t>
            </a:r>
          </a:p>
          <a:p>
            <a:r>
              <a:rPr lang="es-CO" dirty="0"/>
              <a:t>Entorno: cultural, económico, social y religioso. </a:t>
            </a:r>
          </a:p>
        </p:txBody>
      </p:sp>
    </p:spTree>
    <p:extLst>
      <p:ext uri="{BB962C8B-B14F-4D97-AF65-F5344CB8AC3E}">
        <p14:creationId xmlns:p14="http://schemas.microsoft.com/office/powerpoint/2010/main" val="2228073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61853-58CC-4BE8-93F4-5E81B465549B}"/>
              </a:ext>
            </a:extLst>
          </p:cNvPr>
          <p:cNvSpPr>
            <a:spLocks noGrp="1"/>
          </p:cNvSpPr>
          <p:nvPr>
            <p:ph type="title"/>
          </p:nvPr>
        </p:nvSpPr>
        <p:spPr/>
        <p:txBody>
          <a:bodyPr/>
          <a:lstStyle/>
          <a:p>
            <a:r>
              <a:rPr lang="es-CO" dirty="0"/>
              <a:t>PROFIT </a:t>
            </a:r>
          </a:p>
        </p:txBody>
      </p:sp>
      <p:sp>
        <p:nvSpPr>
          <p:cNvPr id="3" name="Marcador de contenido 2">
            <a:extLst>
              <a:ext uri="{FF2B5EF4-FFF2-40B4-BE49-F238E27FC236}">
                <a16:creationId xmlns:a16="http://schemas.microsoft.com/office/drawing/2014/main" id="{8EECA6C9-2C66-4413-944D-0DCEAF472C2F}"/>
              </a:ext>
            </a:extLst>
          </p:cNvPr>
          <p:cNvSpPr>
            <a:spLocks noGrp="1"/>
          </p:cNvSpPr>
          <p:nvPr>
            <p:ph idx="1"/>
          </p:nvPr>
        </p:nvSpPr>
        <p:spPr>
          <a:xfrm>
            <a:off x="1103312" y="2052918"/>
            <a:ext cx="4319293" cy="4195481"/>
          </a:xfrm>
        </p:spPr>
        <p:txBody>
          <a:bodyPr/>
          <a:lstStyle/>
          <a:p>
            <a:r>
              <a:rPr lang="es-CO" dirty="0">
                <a:solidFill>
                  <a:srgbClr val="FFFFFF"/>
                </a:solidFill>
              </a:rPr>
              <a:t>Es un establecimiento en Bogotá donde puedes disfrutar de preparaciones saludables entre las cuales encuentras, bebidas, postres, (dulce y sal) y una gran variedad de productos proteicos y energéticos para llevar. </a:t>
            </a:r>
          </a:p>
          <a:p>
            <a:endParaRPr lang="es-CO" dirty="0"/>
          </a:p>
        </p:txBody>
      </p:sp>
      <p:pic>
        <p:nvPicPr>
          <p:cNvPr id="4" name="Imagen 3">
            <a:extLst>
              <a:ext uri="{FF2B5EF4-FFF2-40B4-BE49-F238E27FC236}">
                <a16:creationId xmlns:a16="http://schemas.microsoft.com/office/drawing/2014/main" id="{FA0A2A29-C5C0-4E60-AB7F-0598F4816FCD}"/>
              </a:ext>
            </a:extLst>
          </p:cNvPr>
          <p:cNvPicPr>
            <a:picLocks noChangeAspect="1"/>
          </p:cNvPicPr>
          <p:nvPr/>
        </p:nvPicPr>
        <p:blipFill>
          <a:blip r:embed="rId2"/>
          <a:stretch>
            <a:fillRect/>
          </a:stretch>
        </p:blipFill>
        <p:spPr>
          <a:xfrm>
            <a:off x="6096000" y="2052918"/>
            <a:ext cx="3706689" cy="2085013"/>
          </a:xfrm>
          <a:prstGeom prst="rect">
            <a:avLst/>
          </a:prstGeom>
        </p:spPr>
      </p:pic>
      <p:pic>
        <p:nvPicPr>
          <p:cNvPr id="5" name="Imagen 4">
            <a:extLst>
              <a:ext uri="{FF2B5EF4-FFF2-40B4-BE49-F238E27FC236}">
                <a16:creationId xmlns:a16="http://schemas.microsoft.com/office/drawing/2014/main" id="{298331F8-48B8-4BA0-87AE-A3A3D37B24F3}"/>
              </a:ext>
            </a:extLst>
          </p:cNvPr>
          <p:cNvPicPr>
            <a:picLocks noChangeAspect="1"/>
          </p:cNvPicPr>
          <p:nvPr/>
        </p:nvPicPr>
        <p:blipFill>
          <a:blip r:embed="rId3"/>
          <a:stretch>
            <a:fillRect/>
          </a:stretch>
        </p:blipFill>
        <p:spPr>
          <a:xfrm>
            <a:off x="6096000" y="4137931"/>
            <a:ext cx="3706689" cy="2440724"/>
          </a:xfrm>
          <a:prstGeom prst="rect">
            <a:avLst/>
          </a:prstGeom>
        </p:spPr>
      </p:pic>
    </p:spTree>
    <p:extLst>
      <p:ext uri="{BB962C8B-B14F-4D97-AF65-F5344CB8AC3E}">
        <p14:creationId xmlns:p14="http://schemas.microsoft.com/office/powerpoint/2010/main" val="1683318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D759D9-A5CB-4AA0-A997-765DB01A6305}"/>
              </a:ext>
            </a:extLst>
          </p:cNvPr>
          <p:cNvSpPr>
            <a:spLocks noGrp="1"/>
          </p:cNvSpPr>
          <p:nvPr>
            <p:ph type="title"/>
          </p:nvPr>
        </p:nvSpPr>
        <p:spPr>
          <a:xfrm>
            <a:off x="645130" y="542546"/>
            <a:ext cx="9404723" cy="1400530"/>
          </a:xfrm>
        </p:spPr>
        <p:txBody>
          <a:bodyPr/>
          <a:lstStyle/>
          <a:p>
            <a:r>
              <a:rPr lang="es-CO" dirty="0"/>
              <a:t>Cambios por realizar</a:t>
            </a:r>
          </a:p>
        </p:txBody>
      </p:sp>
      <p:sp>
        <p:nvSpPr>
          <p:cNvPr id="3" name="Marcador de contenido 2">
            <a:extLst>
              <a:ext uri="{FF2B5EF4-FFF2-40B4-BE49-F238E27FC236}">
                <a16:creationId xmlns:a16="http://schemas.microsoft.com/office/drawing/2014/main" id="{B8E510AF-9110-46EB-94D3-D10B41EB8EBB}"/>
              </a:ext>
            </a:extLst>
          </p:cNvPr>
          <p:cNvSpPr>
            <a:spLocks noGrp="1"/>
          </p:cNvSpPr>
          <p:nvPr>
            <p:ph idx="1"/>
          </p:nvPr>
        </p:nvSpPr>
        <p:spPr/>
        <p:txBody>
          <a:bodyPr/>
          <a:lstStyle/>
          <a:p>
            <a:r>
              <a:rPr lang="es-CO" dirty="0"/>
              <a:t>Realizar un menú acorde a las leyes de nutrición. Y que todos los platos se basen en un promedio de calorías, con muy pocas variaciones calóricas por cada sección.</a:t>
            </a:r>
          </a:p>
          <a:p>
            <a:r>
              <a:rPr lang="es-CO" dirty="0"/>
              <a:t> incluir suplementos en las preparaciones mas de todo en postres, usando preferiblemente proteína. </a:t>
            </a:r>
          </a:p>
          <a:p>
            <a:r>
              <a:rPr lang="es-CO" dirty="0"/>
              <a:t>Mostrar la información nutricional del alimento. </a:t>
            </a:r>
          </a:p>
          <a:p>
            <a:endParaRPr lang="es-CO" dirty="0"/>
          </a:p>
        </p:txBody>
      </p:sp>
    </p:spTree>
    <p:extLst>
      <p:ext uri="{BB962C8B-B14F-4D97-AF65-F5344CB8AC3E}">
        <p14:creationId xmlns:p14="http://schemas.microsoft.com/office/powerpoint/2010/main" val="1077486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E58B15-6CDD-470A-860E-CBD2FD064045}"/>
              </a:ext>
            </a:extLst>
          </p:cNvPr>
          <p:cNvSpPr>
            <a:spLocks noGrp="1"/>
          </p:cNvSpPr>
          <p:nvPr>
            <p:ph type="title"/>
          </p:nvPr>
        </p:nvSpPr>
        <p:spPr/>
        <p:txBody>
          <a:bodyPr/>
          <a:lstStyle/>
          <a:p>
            <a:r>
              <a:rPr lang="es-CO" dirty="0"/>
              <a:t>Manejo de residuos y materiales</a:t>
            </a:r>
          </a:p>
        </p:txBody>
      </p:sp>
      <p:graphicFrame>
        <p:nvGraphicFramePr>
          <p:cNvPr id="4" name="Marcador de contenido 3">
            <a:extLst>
              <a:ext uri="{FF2B5EF4-FFF2-40B4-BE49-F238E27FC236}">
                <a16:creationId xmlns:a16="http://schemas.microsoft.com/office/drawing/2014/main" id="{CFE9112C-A1C0-4E64-AFD0-86A8E4054171}"/>
              </a:ext>
            </a:extLst>
          </p:cNvPr>
          <p:cNvGraphicFramePr>
            <a:graphicFrameLocks noGrp="1"/>
          </p:cNvGraphicFramePr>
          <p:nvPr>
            <p:ph idx="1"/>
            <p:extLst>
              <p:ext uri="{D42A27DB-BD31-4B8C-83A1-F6EECF244321}">
                <p14:modId xmlns:p14="http://schemas.microsoft.com/office/powerpoint/2010/main" val="3179525463"/>
              </p:ext>
            </p:extLst>
          </p:nvPr>
        </p:nvGraphicFramePr>
        <p:xfrm>
          <a:off x="1103313" y="2052638"/>
          <a:ext cx="8947152" cy="4394200"/>
        </p:xfrm>
        <a:graphic>
          <a:graphicData uri="http://schemas.openxmlformats.org/drawingml/2006/table">
            <a:tbl>
              <a:tblPr firstRow="1" bandRow="1">
                <a:tableStyleId>{5C22544A-7EE6-4342-B048-85BDC9FD1C3A}</a:tableStyleId>
              </a:tblPr>
              <a:tblGrid>
                <a:gridCol w="2236788">
                  <a:extLst>
                    <a:ext uri="{9D8B030D-6E8A-4147-A177-3AD203B41FA5}">
                      <a16:colId xmlns:a16="http://schemas.microsoft.com/office/drawing/2014/main" val="3800273187"/>
                    </a:ext>
                  </a:extLst>
                </a:gridCol>
                <a:gridCol w="2236788">
                  <a:extLst>
                    <a:ext uri="{9D8B030D-6E8A-4147-A177-3AD203B41FA5}">
                      <a16:colId xmlns:a16="http://schemas.microsoft.com/office/drawing/2014/main" val="284037265"/>
                    </a:ext>
                  </a:extLst>
                </a:gridCol>
                <a:gridCol w="2236788">
                  <a:extLst>
                    <a:ext uri="{9D8B030D-6E8A-4147-A177-3AD203B41FA5}">
                      <a16:colId xmlns:a16="http://schemas.microsoft.com/office/drawing/2014/main" val="1624252288"/>
                    </a:ext>
                  </a:extLst>
                </a:gridCol>
                <a:gridCol w="2236788">
                  <a:extLst>
                    <a:ext uri="{9D8B030D-6E8A-4147-A177-3AD203B41FA5}">
                      <a16:colId xmlns:a16="http://schemas.microsoft.com/office/drawing/2014/main" val="2858373088"/>
                    </a:ext>
                  </a:extLst>
                </a:gridCol>
              </a:tblGrid>
              <a:tr h="370840">
                <a:tc gridSpan="4">
                  <a:txBody>
                    <a:bodyPr/>
                    <a:lstStyle/>
                    <a:p>
                      <a:pPr algn="ctr"/>
                      <a:r>
                        <a:rPr lang="es-CO" dirty="0"/>
                        <a:t>Manejo de residuos y materiales</a:t>
                      </a:r>
                    </a:p>
                  </a:txBody>
                  <a:tcPr/>
                </a:tc>
                <a:tc hMerge="1">
                  <a:txBody>
                    <a:bodyPr/>
                    <a:lstStyle/>
                    <a:p>
                      <a:pPr algn="ctr"/>
                      <a:endParaRPr lang="es-CO" dirty="0"/>
                    </a:p>
                  </a:txBody>
                  <a:tcPr/>
                </a:tc>
                <a:tc hMerge="1">
                  <a:txBody>
                    <a:bodyPr/>
                    <a:lstStyle/>
                    <a:p>
                      <a:pPr algn="ctr"/>
                      <a:endParaRPr lang="es-CO" dirty="0"/>
                    </a:p>
                  </a:txBody>
                  <a:tcPr/>
                </a:tc>
                <a:tc hMerge="1">
                  <a:txBody>
                    <a:bodyPr/>
                    <a:lstStyle/>
                    <a:p>
                      <a:pPr algn="ctr"/>
                      <a:endParaRPr lang="es-CO" dirty="0"/>
                    </a:p>
                  </a:txBody>
                  <a:tcPr/>
                </a:tc>
                <a:extLst>
                  <a:ext uri="{0D108BD9-81ED-4DB2-BD59-A6C34878D82A}">
                    <a16:rowId xmlns:a16="http://schemas.microsoft.com/office/drawing/2014/main" val="522947274"/>
                  </a:ext>
                </a:extLst>
              </a:tr>
              <a:tr h="370840">
                <a:tc>
                  <a:txBody>
                    <a:bodyPr/>
                    <a:lstStyle/>
                    <a:p>
                      <a:r>
                        <a:rPr lang="es-CO" b="1" dirty="0"/>
                        <a:t>Objetivo especifico </a:t>
                      </a:r>
                    </a:p>
                  </a:txBody>
                  <a:tcPr/>
                </a:tc>
                <a:tc>
                  <a:txBody>
                    <a:bodyPr/>
                    <a:lstStyle/>
                    <a:p>
                      <a:r>
                        <a:rPr lang="es-CO" dirty="0"/>
                        <a:t>Metodología – técnica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t>Justificación </a:t>
                      </a:r>
                    </a:p>
                  </a:txBody>
                  <a:tcPr/>
                </a:tc>
                <a:tc>
                  <a:txBody>
                    <a:bodyPr/>
                    <a:lstStyle/>
                    <a:p>
                      <a:r>
                        <a:rPr lang="es-CO" dirty="0"/>
                        <a:t>Lugar de observación </a:t>
                      </a:r>
                    </a:p>
                  </a:txBody>
                  <a:tcPr/>
                </a:tc>
                <a:extLst>
                  <a:ext uri="{0D108BD9-81ED-4DB2-BD59-A6C34878D82A}">
                    <a16:rowId xmlns:a16="http://schemas.microsoft.com/office/drawing/2014/main" val="67840168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_tradnl" dirty="0"/>
                        <a:t>Detectar los establecimientos que mejor hagan el labor de optimización de residuos y materiales, como se encuentra en miss </a:t>
                      </a:r>
                      <a:r>
                        <a:rPr lang="es-ES_tradnl" dirty="0" err="1"/>
                        <a:t>chá</a:t>
                      </a:r>
                      <a:r>
                        <a:rPr lang="es-ES_tradnl" dirty="0"/>
                        <a:t>, SUNA y el restaurante de Raíz.</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_tradnl"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O" dirty="0"/>
                        <a:t>cualitativa – observación directa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t>Se tendrá como referencia a miss </a:t>
                      </a:r>
                      <a:r>
                        <a:rPr lang="es-CO" dirty="0" err="1"/>
                        <a:t>chá</a:t>
                      </a:r>
                      <a:r>
                        <a:rPr lang="es-CO" dirty="0"/>
                        <a:t>, SUNA, y el restaurante De Raíz, ya que son los establecimientos mas amigables con el medio ambiente. </a:t>
                      </a:r>
                    </a:p>
                  </a:txBody>
                  <a:tcPr/>
                </a:tc>
                <a:tc>
                  <a:txBody>
                    <a:bodyPr/>
                    <a:lstStyle/>
                    <a:p>
                      <a:r>
                        <a:rPr lang="es-CO" dirty="0"/>
                        <a:t>Miss </a:t>
                      </a:r>
                      <a:r>
                        <a:rPr lang="es-CO" dirty="0" err="1"/>
                        <a:t>Chá</a:t>
                      </a:r>
                      <a:r>
                        <a:rPr lang="es-CO" dirty="0"/>
                        <a:t>: Cl. 81 #13 – 68.</a:t>
                      </a:r>
                    </a:p>
                    <a:p>
                      <a:endParaRPr lang="es-CO" dirty="0"/>
                    </a:p>
                    <a:p>
                      <a:r>
                        <a:rPr lang="es-CO" dirty="0"/>
                        <a:t>SUNA: Cl. 72 Bis #5-09. </a:t>
                      </a:r>
                    </a:p>
                    <a:p>
                      <a:endParaRPr lang="es-CO" dirty="0"/>
                    </a:p>
                    <a:p>
                      <a:r>
                        <a:rPr lang="es-CO" dirty="0"/>
                        <a:t>De Raíz: Cl. 65 #5-70. </a:t>
                      </a:r>
                    </a:p>
                  </a:txBody>
                  <a:tcPr/>
                </a:tc>
                <a:extLst>
                  <a:ext uri="{0D108BD9-81ED-4DB2-BD59-A6C34878D82A}">
                    <a16:rowId xmlns:a16="http://schemas.microsoft.com/office/drawing/2014/main" val="2107501466"/>
                  </a:ext>
                </a:extLst>
              </a:tr>
            </a:tbl>
          </a:graphicData>
        </a:graphic>
      </p:graphicFrame>
    </p:spTree>
    <p:extLst>
      <p:ext uri="{BB962C8B-B14F-4D97-AF65-F5344CB8AC3E}">
        <p14:creationId xmlns:p14="http://schemas.microsoft.com/office/powerpoint/2010/main" val="3511146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A22612-1C29-48C1-BDB1-B6883A2A1751}"/>
              </a:ext>
            </a:extLst>
          </p:cNvPr>
          <p:cNvSpPr>
            <a:spLocks noGrp="1"/>
          </p:cNvSpPr>
          <p:nvPr>
            <p:ph type="title"/>
          </p:nvPr>
        </p:nvSpPr>
        <p:spPr/>
        <p:txBody>
          <a:bodyPr/>
          <a:lstStyle/>
          <a:p>
            <a:r>
              <a:rPr lang="es-CO" dirty="0"/>
              <a:t>Miss </a:t>
            </a:r>
            <a:r>
              <a:rPr lang="es-CO" dirty="0" err="1"/>
              <a:t>chá</a:t>
            </a:r>
            <a:r>
              <a:rPr lang="es-CO" dirty="0"/>
              <a:t> </a:t>
            </a:r>
          </a:p>
        </p:txBody>
      </p:sp>
      <p:sp>
        <p:nvSpPr>
          <p:cNvPr id="3" name="Marcador de contenido 2">
            <a:extLst>
              <a:ext uri="{FF2B5EF4-FFF2-40B4-BE49-F238E27FC236}">
                <a16:creationId xmlns:a16="http://schemas.microsoft.com/office/drawing/2014/main" id="{B521EB7B-2962-4D91-BE9C-9649E7E2DA80}"/>
              </a:ext>
            </a:extLst>
          </p:cNvPr>
          <p:cNvSpPr>
            <a:spLocks noGrp="1"/>
          </p:cNvSpPr>
          <p:nvPr>
            <p:ph idx="1"/>
          </p:nvPr>
        </p:nvSpPr>
        <p:spPr>
          <a:xfrm>
            <a:off x="270555" y="1987604"/>
            <a:ext cx="6195559" cy="4195481"/>
          </a:xfrm>
        </p:spPr>
        <p:txBody>
          <a:bodyPr/>
          <a:lstStyle/>
          <a:p>
            <a:r>
              <a:rPr lang="es-CO" dirty="0"/>
              <a:t>Señorita </a:t>
            </a:r>
            <a:r>
              <a:rPr lang="es-CO" dirty="0" err="1"/>
              <a:t>Chá</a:t>
            </a:r>
            <a:r>
              <a:rPr lang="es-CO" dirty="0"/>
              <a:t>, lugar para tardear y entender el mundo de Miss </a:t>
            </a:r>
            <a:r>
              <a:rPr lang="es-CO" dirty="0" err="1"/>
              <a:t>Chá</a:t>
            </a:r>
            <a:r>
              <a:rPr lang="es-CO" dirty="0"/>
              <a:t> , por medio de su estructura, esencia, teniendo marcado la parte saludable por medio de los endulzantes los cuales son de fructosa, miel de agave o miel de abejas. </a:t>
            </a:r>
          </a:p>
          <a:p>
            <a:r>
              <a:rPr lang="es-CO" dirty="0"/>
              <a:t>Espacio donde buscan hacer un mundo mejor, por medio de pitillos biodegradables, y vasos reutilizables, para </a:t>
            </a:r>
            <a:r>
              <a:rPr lang="es-CO" dirty="0" err="1"/>
              <a:t>refill</a:t>
            </a:r>
            <a:r>
              <a:rPr lang="es-CO" dirty="0"/>
              <a:t>. </a:t>
            </a:r>
          </a:p>
        </p:txBody>
      </p:sp>
      <p:pic>
        <p:nvPicPr>
          <p:cNvPr id="4" name="Imagen 3">
            <a:extLst>
              <a:ext uri="{FF2B5EF4-FFF2-40B4-BE49-F238E27FC236}">
                <a16:creationId xmlns:a16="http://schemas.microsoft.com/office/drawing/2014/main" id="{8E204D4D-83B8-4F00-8067-047DB400BD93}"/>
              </a:ext>
            </a:extLst>
          </p:cNvPr>
          <p:cNvPicPr>
            <a:picLocks noChangeAspect="1"/>
          </p:cNvPicPr>
          <p:nvPr/>
        </p:nvPicPr>
        <p:blipFill>
          <a:blip r:embed="rId2"/>
          <a:stretch>
            <a:fillRect/>
          </a:stretch>
        </p:blipFill>
        <p:spPr>
          <a:xfrm>
            <a:off x="7197416" y="1853248"/>
            <a:ext cx="3318184" cy="1972666"/>
          </a:xfrm>
          <a:prstGeom prst="rect">
            <a:avLst/>
          </a:prstGeom>
        </p:spPr>
      </p:pic>
      <p:pic>
        <p:nvPicPr>
          <p:cNvPr id="8" name="Imagen 7">
            <a:extLst>
              <a:ext uri="{FF2B5EF4-FFF2-40B4-BE49-F238E27FC236}">
                <a16:creationId xmlns:a16="http://schemas.microsoft.com/office/drawing/2014/main" id="{885AEBD1-8D0A-4063-AE0C-9F44E3E6D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7416" y="3825914"/>
            <a:ext cx="3318184" cy="2433637"/>
          </a:xfrm>
          <a:prstGeom prst="rect">
            <a:avLst/>
          </a:prstGeom>
        </p:spPr>
      </p:pic>
    </p:spTree>
    <p:extLst>
      <p:ext uri="{BB962C8B-B14F-4D97-AF65-F5344CB8AC3E}">
        <p14:creationId xmlns:p14="http://schemas.microsoft.com/office/powerpoint/2010/main" val="1623877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87B4A2-9625-4377-A8D5-32A177D70F3E}"/>
              </a:ext>
            </a:extLst>
          </p:cNvPr>
          <p:cNvSpPr>
            <a:spLocks noGrp="1"/>
          </p:cNvSpPr>
          <p:nvPr>
            <p:ph type="title"/>
          </p:nvPr>
        </p:nvSpPr>
        <p:spPr/>
        <p:txBody>
          <a:bodyPr/>
          <a:lstStyle/>
          <a:p>
            <a:r>
              <a:rPr lang="es-CO" dirty="0"/>
              <a:t>SUNA</a:t>
            </a:r>
          </a:p>
        </p:txBody>
      </p:sp>
      <p:sp>
        <p:nvSpPr>
          <p:cNvPr id="3" name="Marcador de contenido 2">
            <a:extLst>
              <a:ext uri="{FF2B5EF4-FFF2-40B4-BE49-F238E27FC236}">
                <a16:creationId xmlns:a16="http://schemas.microsoft.com/office/drawing/2014/main" id="{E8906617-6FDB-411A-9EF8-D437395135BB}"/>
              </a:ext>
            </a:extLst>
          </p:cNvPr>
          <p:cNvSpPr>
            <a:spLocks noGrp="1"/>
          </p:cNvSpPr>
          <p:nvPr>
            <p:ph idx="1"/>
          </p:nvPr>
        </p:nvSpPr>
        <p:spPr>
          <a:xfrm>
            <a:off x="466498" y="1853248"/>
            <a:ext cx="5428117" cy="4195481"/>
          </a:xfrm>
        </p:spPr>
        <p:txBody>
          <a:bodyPr/>
          <a:lstStyle/>
          <a:p>
            <a:endParaRPr lang="es-CO" dirty="0"/>
          </a:p>
          <a:p>
            <a:r>
              <a:rPr lang="es-CO" dirty="0"/>
              <a:t>Espacio donde tienes una oferta saludable de principio a fin y donde esta acompañada de una relación más amable y respetuosa con el medio ambiente; cuenta con campañas para promover la reutilización de bolsas de tela, la rellenada de frascos de vidrio a la hora de hacer compras y de promover los ingredientes y alimentos que están en cosecha.</a:t>
            </a:r>
          </a:p>
        </p:txBody>
      </p:sp>
      <p:pic>
        <p:nvPicPr>
          <p:cNvPr id="5" name="Imagen 4">
            <a:extLst>
              <a:ext uri="{FF2B5EF4-FFF2-40B4-BE49-F238E27FC236}">
                <a16:creationId xmlns:a16="http://schemas.microsoft.com/office/drawing/2014/main" id="{EC9BB457-87D3-4989-A4DA-8A7DC52EB700}"/>
              </a:ext>
            </a:extLst>
          </p:cNvPr>
          <p:cNvPicPr>
            <a:picLocks noChangeAspect="1"/>
          </p:cNvPicPr>
          <p:nvPr/>
        </p:nvPicPr>
        <p:blipFill>
          <a:blip r:embed="rId2"/>
          <a:stretch>
            <a:fillRect/>
          </a:stretch>
        </p:blipFill>
        <p:spPr>
          <a:xfrm>
            <a:off x="5894615" y="2523865"/>
            <a:ext cx="4980332" cy="2480888"/>
          </a:xfrm>
          <a:prstGeom prst="rect">
            <a:avLst/>
          </a:prstGeom>
        </p:spPr>
      </p:pic>
    </p:spTree>
    <p:extLst>
      <p:ext uri="{BB962C8B-B14F-4D97-AF65-F5344CB8AC3E}">
        <p14:creationId xmlns:p14="http://schemas.microsoft.com/office/powerpoint/2010/main" val="1341316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75E1EB-2269-47CE-A27B-DE61AF946821}"/>
              </a:ext>
            </a:extLst>
          </p:cNvPr>
          <p:cNvSpPr>
            <a:spLocks noGrp="1"/>
          </p:cNvSpPr>
          <p:nvPr>
            <p:ph type="title"/>
          </p:nvPr>
        </p:nvSpPr>
        <p:spPr/>
        <p:txBody>
          <a:bodyPr/>
          <a:lstStyle/>
          <a:p>
            <a:r>
              <a:rPr lang="es-CO" dirty="0"/>
              <a:t>De Raíz </a:t>
            </a:r>
          </a:p>
        </p:txBody>
      </p:sp>
      <p:sp>
        <p:nvSpPr>
          <p:cNvPr id="3" name="Marcador de contenido 2">
            <a:extLst>
              <a:ext uri="{FF2B5EF4-FFF2-40B4-BE49-F238E27FC236}">
                <a16:creationId xmlns:a16="http://schemas.microsoft.com/office/drawing/2014/main" id="{ADC115F9-2156-4A53-9CF3-9B0B7D18A639}"/>
              </a:ext>
            </a:extLst>
          </p:cNvPr>
          <p:cNvSpPr>
            <a:spLocks noGrp="1"/>
          </p:cNvSpPr>
          <p:nvPr>
            <p:ph idx="1"/>
          </p:nvPr>
        </p:nvSpPr>
        <p:spPr>
          <a:xfrm>
            <a:off x="646112" y="2139043"/>
            <a:ext cx="5426530" cy="4109356"/>
          </a:xfrm>
        </p:spPr>
        <p:txBody>
          <a:bodyPr/>
          <a:lstStyle/>
          <a:p>
            <a:r>
              <a:rPr lang="es-CO" dirty="0"/>
              <a:t>“Estamos comprometidos con la utilización y apoyo de productos locales de empresas que comparten nuestra filosofía. Para nuestros domicilios, utilizamos empaques 100% </a:t>
            </a:r>
            <a:r>
              <a:rPr lang="es-CO" dirty="0" err="1"/>
              <a:t>compostables</a:t>
            </a:r>
            <a:r>
              <a:rPr lang="es-CO" dirty="0"/>
              <a:t> y nos transportamos en bicicleta. Queremos compartir con el mayor número de personas posible nuestro estilo de vida” </a:t>
            </a:r>
          </a:p>
        </p:txBody>
      </p:sp>
      <p:pic>
        <p:nvPicPr>
          <p:cNvPr id="5" name="Imagen 4">
            <a:extLst>
              <a:ext uri="{FF2B5EF4-FFF2-40B4-BE49-F238E27FC236}">
                <a16:creationId xmlns:a16="http://schemas.microsoft.com/office/drawing/2014/main" id="{9E8289DF-DAEC-461D-92E2-1002362B2369}"/>
              </a:ext>
            </a:extLst>
          </p:cNvPr>
          <p:cNvPicPr>
            <a:picLocks noChangeAspect="1"/>
          </p:cNvPicPr>
          <p:nvPr/>
        </p:nvPicPr>
        <p:blipFill>
          <a:blip r:embed="rId2"/>
          <a:stretch>
            <a:fillRect/>
          </a:stretch>
        </p:blipFill>
        <p:spPr>
          <a:xfrm>
            <a:off x="6654494" y="1853248"/>
            <a:ext cx="4891394" cy="2751409"/>
          </a:xfrm>
          <a:prstGeom prst="rect">
            <a:avLst/>
          </a:prstGeom>
        </p:spPr>
      </p:pic>
    </p:spTree>
    <p:extLst>
      <p:ext uri="{BB962C8B-B14F-4D97-AF65-F5344CB8AC3E}">
        <p14:creationId xmlns:p14="http://schemas.microsoft.com/office/powerpoint/2010/main" val="304031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089B03-1F04-4603-BDD4-92F281FB2F67}"/>
              </a:ext>
            </a:extLst>
          </p:cNvPr>
          <p:cNvSpPr>
            <a:spLocks noGrp="1"/>
          </p:cNvSpPr>
          <p:nvPr>
            <p:ph type="title"/>
          </p:nvPr>
        </p:nvSpPr>
        <p:spPr/>
        <p:txBody>
          <a:bodyPr/>
          <a:lstStyle/>
          <a:p>
            <a:r>
              <a:rPr lang="es-CO" dirty="0"/>
              <a:t>Cambios por implementar</a:t>
            </a:r>
          </a:p>
        </p:txBody>
      </p:sp>
      <p:sp>
        <p:nvSpPr>
          <p:cNvPr id="3" name="Marcador de contenido 2">
            <a:extLst>
              <a:ext uri="{FF2B5EF4-FFF2-40B4-BE49-F238E27FC236}">
                <a16:creationId xmlns:a16="http://schemas.microsoft.com/office/drawing/2014/main" id="{6B9B51F2-67AB-4C88-A116-1AA061E471A3}"/>
              </a:ext>
            </a:extLst>
          </p:cNvPr>
          <p:cNvSpPr>
            <a:spLocks noGrp="1"/>
          </p:cNvSpPr>
          <p:nvPr>
            <p:ph idx="1"/>
          </p:nvPr>
        </p:nvSpPr>
        <p:spPr>
          <a:xfrm>
            <a:off x="1103312" y="2052918"/>
            <a:ext cx="7839519" cy="4195481"/>
          </a:xfrm>
        </p:spPr>
        <p:txBody>
          <a:bodyPr/>
          <a:lstStyle/>
          <a:p>
            <a:r>
              <a:rPr lang="es-CO" dirty="0"/>
              <a:t>Vaso </a:t>
            </a:r>
            <a:r>
              <a:rPr lang="es-CO" dirty="0" err="1"/>
              <a:t>shaker</a:t>
            </a:r>
            <a:r>
              <a:rPr lang="es-CO" dirty="0"/>
              <a:t>, mostrando la marca y al cual por el </a:t>
            </a:r>
            <a:r>
              <a:rPr lang="es-CO" dirty="0" err="1"/>
              <a:t>refill</a:t>
            </a:r>
            <a:r>
              <a:rPr lang="es-CO" dirty="0"/>
              <a:t> se hará un descuento sobre el precio de la bebida.</a:t>
            </a:r>
          </a:p>
          <a:p>
            <a:r>
              <a:rPr lang="es-CO" dirty="0"/>
              <a:t>Así mismo se usara con bolsas biodegradables las cuales se hará descuento por el uso en tienda. </a:t>
            </a:r>
          </a:p>
          <a:p>
            <a:r>
              <a:rPr lang="es-CO" dirty="0"/>
              <a:t>Uso de pitillos biodegradables. </a:t>
            </a:r>
          </a:p>
          <a:p>
            <a:pPr marL="0" indent="0">
              <a:buNone/>
            </a:pPr>
            <a:endParaRPr lang="es-CO" dirty="0"/>
          </a:p>
        </p:txBody>
      </p:sp>
      <p:pic>
        <p:nvPicPr>
          <p:cNvPr id="4" name="Imagen 3">
            <a:extLst>
              <a:ext uri="{FF2B5EF4-FFF2-40B4-BE49-F238E27FC236}">
                <a16:creationId xmlns:a16="http://schemas.microsoft.com/office/drawing/2014/main" id="{A50EB447-06CC-4448-B113-C7CA28830343}"/>
              </a:ext>
            </a:extLst>
          </p:cNvPr>
          <p:cNvPicPr>
            <a:picLocks noChangeAspect="1"/>
          </p:cNvPicPr>
          <p:nvPr/>
        </p:nvPicPr>
        <p:blipFill>
          <a:blip r:embed="rId2"/>
          <a:stretch>
            <a:fillRect/>
          </a:stretch>
        </p:blipFill>
        <p:spPr>
          <a:xfrm>
            <a:off x="9622537" y="1666507"/>
            <a:ext cx="1748900" cy="2623350"/>
          </a:xfrm>
          <a:prstGeom prst="rect">
            <a:avLst/>
          </a:prstGeom>
        </p:spPr>
      </p:pic>
      <p:pic>
        <p:nvPicPr>
          <p:cNvPr id="5" name="Imagen 4">
            <a:extLst>
              <a:ext uri="{FF2B5EF4-FFF2-40B4-BE49-F238E27FC236}">
                <a16:creationId xmlns:a16="http://schemas.microsoft.com/office/drawing/2014/main" id="{2B0B4351-9627-4E9D-8321-4382F4C14574}"/>
              </a:ext>
            </a:extLst>
          </p:cNvPr>
          <p:cNvPicPr>
            <a:picLocks noChangeAspect="1"/>
          </p:cNvPicPr>
          <p:nvPr/>
        </p:nvPicPr>
        <p:blipFill>
          <a:blip r:embed="rId3"/>
          <a:stretch>
            <a:fillRect/>
          </a:stretch>
        </p:blipFill>
        <p:spPr>
          <a:xfrm>
            <a:off x="8052236" y="4289857"/>
            <a:ext cx="3319201" cy="2406421"/>
          </a:xfrm>
          <a:prstGeom prst="rect">
            <a:avLst/>
          </a:prstGeom>
        </p:spPr>
      </p:pic>
    </p:spTree>
    <p:extLst>
      <p:ext uri="{BB962C8B-B14F-4D97-AF65-F5344CB8AC3E}">
        <p14:creationId xmlns:p14="http://schemas.microsoft.com/office/powerpoint/2010/main" val="1419025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9EC12-B180-450C-B4FD-61FCE4046EC1}"/>
              </a:ext>
            </a:extLst>
          </p:cNvPr>
          <p:cNvSpPr>
            <a:spLocks noGrp="1"/>
          </p:cNvSpPr>
          <p:nvPr>
            <p:ph type="title"/>
          </p:nvPr>
        </p:nvSpPr>
        <p:spPr/>
        <p:txBody>
          <a:bodyPr/>
          <a:lstStyle/>
          <a:p>
            <a:r>
              <a:rPr lang="es-CO" dirty="0"/>
              <a:t>Ambiente y espacios multifacéticos</a:t>
            </a:r>
          </a:p>
        </p:txBody>
      </p:sp>
      <p:graphicFrame>
        <p:nvGraphicFramePr>
          <p:cNvPr id="4" name="Marcador de contenido 3">
            <a:extLst>
              <a:ext uri="{FF2B5EF4-FFF2-40B4-BE49-F238E27FC236}">
                <a16:creationId xmlns:a16="http://schemas.microsoft.com/office/drawing/2014/main" id="{53AABCF8-A5CD-40CB-8CA7-779AF804AF3B}"/>
              </a:ext>
            </a:extLst>
          </p:cNvPr>
          <p:cNvGraphicFramePr>
            <a:graphicFrameLocks noGrp="1"/>
          </p:cNvGraphicFramePr>
          <p:nvPr>
            <p:ph idx="1"/>
            <p:extLst>
              <p:ext uri="{D42A27DB-BD31-4B8C-83A1-F6EECF244321}">
                <p14:modId xmlns:p14="http://schemas.microsoft.com/office/powerpoint/2010/main" val="978509032"/>
              </p:ext>
            </p:extLst>
          </p:nvPr>
        </p:nvGraphicFramePr>
        <p:xfrm>
          <a:off x="1103313" y="2052638"/>
          <a:ext cx="8947152" cy="3296920"/>
        </p:xfrm>
        <a:graphic>
          <a:graphicData uri="http://schemas.openxmlformats.org/drawingml/2006/table">
            <a:tbl>
              <a:tblPr firstRow="1" bandRow="1">
                <a:tableStyleId>{5C22544A-7EE6-4342-B048-85BDC9FD1C3A}</a:tableStyleId>
              </a:tblPr>
              <a:tblGrid>
                <a:gridCol w="2236788">
                  <a:extLst>
                    <a:ext uri="{9D8B030D-6E8A-4147-A177-3AD203B41FA5}">
                      <a16:colId xmlns:a16="http://schemas.microsoft.com/office/drawing/2014/main" val="308828010"/>
                    </a:ext>
                  </a:extLst>
                </a:gridCol>
                <a:gridCol w="2031999">
                  <a:extLst>
                    <a:ext uri="{9D8B030D-6E8A-4147-A177-3AD203B41FA5}">
                      <a16:colId xmlns:a16="http://schemas.microsoft.com/office/drawing/2014/main" val="2745067334"/>
                    </a:ext>
                  </a:extLst>
                </a:gridCol>
                <a:gridCol w="2441577">
                  <a:extLst>
                    <a:ext uri="{9D8B030D-6E8A-4147-A177-3AD203B41FA5}">
                      <a16:colId xmlns:a16="http://schemas.microsoft.com/office/drawing/2014/main" val="2230423933"/>
                    </a:ext>
                  </a:extLst>
                </a:gridCol>
                <a:gridCol w="2236788">
                  <a:extLst>
                    <a:ext uri="{9D8B030D-6E8A-4147-A177-3AD203B41FA5}">
                      <a16:colId xmlns:a16="http://schemas.microsoft.com/office/drawing/2014/main" val="1946720845"/>
                    </a:ext>
                  </a:extLst>
                </a:gridCol>
              </a:tblGrid>
              <a:tr h="370840">
                <a:tc gridSpan="4">
                  <a:txBody>
                    <a:bodyPr/>
                    <a:lstStyle/>
                    <a:p>
                      <a:pPr algn="ctr"/>
                      <a:r>
                        <a:rPr lang="es-CO" dirty="0"/>
                        <a:t>Manejo de residuos y materiales</a:t>
                      </a:r>
                    </a:p>
                  </a:txBody>
                  <a:tcPr/>
                </a:tc>
                <a:tc hMerge="1">
                  <a:txBody>
                    <a:bodyPr/>
                    <a:lstStyle/>
                    <a:p>
                      <a:pPr algn="ctr"/>
                      <a:endParaRPr lang="es-CO" dirty="0"/>
                    </a:p>
                  </a:txBody>
                  <a:tcPr/>
                </a:tc>
                <a:tc hMerge="1">
                  <a:txBody>
                    <a:bodyPr/>
                    <a:lstStyle/>
                    <a:p>
                      <a:pPr algn="ctr"/>
                      <a:endParaRPr lang="es-CO" dirty="0"/>
                    </a:p>
                  </a:txBody>
                  <a:tcPr/>
                </a:tc>
                <a:tc hMerge="1">
                  <a:txBody>
                    <a:bodyPr/>
                    <a:lstStyle/>
                    <a:p>
                      <a:pPr algn="ctr"/>
                      <a:endParaRPr lang="es-CO" dirty="0"/>
                    </a:p>
                  </a:txBody>
                  <a:tcPr/>
                </a:tc>
                <a:extLst>
                  <a:ext uri="{0D108BD9-81ED-4DB2-BD59-A6C34878D82A}">
                    <a16:rowId xmlns:a16="http://schemas.microsoft.com/office/drawing/2014/main" val="1188707001"/>
                  </a:ext>
                </a:extLst>
              </a:tr>
              <a:tr h="370840">
                <a:tc>
                  <a:txBody>
                    <a:bodyPr/>
                    <a:lstStyle/>
                    <a:p>
                      <a:r>
                        <a:rPr lang="es-CO" b="1" dirty="0"/>
                        <a:t>Objetivo especifico </a:t>
                      </a:r>
                    </a:p>
                  </a:txBody>
                  <a:tcPr/>
                </a:tc>
                <a:tc>
                  <a:txBody>
                    <a:bodyPr/>
                    <a:lstStyle/>
                    <a:p>
                      <a:r>
                        <a:rPr lang="es-CO" dirty="0"/>
                        <a:t>Metodología – técnica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t>Justificación </a:t>
                      </a:r>
                    </a:p>
                  </a:txBody>
                  <a:tcPr/>
                </a:tc>
                <a:tc>
                  <a:txBody>
                    <a:bodyPr/>
                    <a:lstStyle/>
                    <a:p>
                      <a:r>
                        <a:rPr lang="es-CO" dirty="0"/>
                        <a:t>Lugar de observación </a:t>
                      </a:r>
                    </a:p>
                  </a:txBody>
                  <a:tcPr/>
                </a:tc>
                <a:extLst>
                  <a:ext uri="{0D108BD9-81ED-4DB2-BD59-A6C34878D82A}">
                    <a16:rowId xmlns:a16="http://schemas.microsoft.com/office/drawing/2014/main" val="136966461"/>
                  </a:ext>
                </a:extLst>
              </a:tr>
              <a:tr h="370840">
                <a:tc>
                  <a:txBody>
                    <a:bodyPr/>
                    <a:lstStyle/>
                    <a:p>
                      <a:pPr marL="0" indent="0">
                        <a:buNone/>
                      </a:pPr>
                      <a:r>
                        <a:rPr lang="es-ES_tradnl" dirty="0"/>
                        <a:t>Analizar el manejo de espacios teniendo como referencia al restaurante  SUNA. </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O" dirty="0"/>
                        <a:t>cualitativa – observación directa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CO" dirty="0"/>
                        <a:t>Se tomara como referencia a SUNA ya que reúne los dos tipos de negocio (mercado saludable y servicio de restaurante) con sutilidad. </a:t>
                      </a:r>
                    </a:p>
                  </a:txBody>
                  <a:tcPr/>
                </a:tc>
                <a:tc>
                  <a:txBody>
                    <a:bodyPr/>
                    <a:lstStyle/>
                    <a:p>
                      <a:r>
                        <a:rPr lang="es-CO" dirty="0"/>
                        <a:t>SUNA: Cl. 72 Bis #5-09. </a:t>
                      </a:r>
                    </a:p>
                    <a:p>
                      <a:endParaRPr lang="es-CO" dirty="0"/>
                    </a:p>
                  </a:txBody>
                  <a:tcPr/>
                </a:tc>
                <a:extLst>
                  <a:ext uri="{0D108BD9-81ED-4DB2-BD59-A6C34878D82A}">
                    <a16:rowId xmlns:a16="http://schemas.microsoft.com/office/drawing/2014/main" val="375985039"/>
                  </a:ext>
                </a:extLst>
              </a:tr>
            </a:tbl>
          </a:graphicData>
        </a:graphic>
      </p:graphicFrame>
    </p:spTree>
    <p:extLst>
      <p:ext uri="{BB962C8B-B14F-4D97-AF65-F5344CB8AC3E}">
        <p14:creationId xmlns:p14="http://schemas.microsoft.com/office/powerpoint/2010/main" val="3869516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0FAA7-3CF3-4D36-B95D-476AE55DD38D}"/>
              </a:ext>
            </a:extLst>
          </p:cNvPr>
          <p:cNvSpPr>
            <a:spLocks noGrp="1"/>
          </p:cNvSpPr>
          <p:nvPr>
            <p:ph type="title"/>
          </p:nvPr>
        </p:nvSpPr>
        <p:spPr/>
        <p:txBody>
          <a:bodyPr/>
          <a:lstStyle/>
          <a:p>
            <a:r>
              <a:rPr lang="es-CO" dirty="0"/>
              <a:t>SUNA </a:t>
            </a:r>
          </a:p>
        </p:txBody>
      </p:sp>
      <p:pic>
        <p:nvPicPr>
          <p:cNvPr id="5" name="Marcador de contenido 4">
            <a:extLst>
              <a:ext uri="{FF2B5EF4-FFF2-40B4-BE49-F238E27FC236}">
                <a16:creationId xmlns:a16="http://schemas.microsoft.com/office/drawing/2014/main" id="{3B32CD64-8410-4B00-A448-A89ABCD0EA5E}"/>
              </a:ext>
            </a:extLst>
          </p:cNvPr>
          <p:cNvPicPr>
            <a:picLocks noGrp="1" noChangeAspect="1"/>
          </p:cNvPicPr>
          <p:nvPr>
            <p:ph idx="1"/>
          </p:nvPr>
        </p:nvPicPr>
        <p:blipFill>
          <a:blip r:embed="rId2"/>
          <a:stretch>
            <a:fillRect/>
          </a:stretch>
        </p:blipFill>
        <p:spPr>
          <a:xfrm>
            <a:off x="5812970" y="1853248"/>
            <a:ext cx="4237863" cy="1897115"/>
          </a:xfrm>
          <a:prstGeom prst="rect">
            <a:avLst/>
          </a:prstGeom>
        </p:spPr>
      </p:pic>
      <p:pic>
        <p:nvPicPr>
          <p:cNvPr id="4" name="Imagen 3">
            <a:extLst>
              <a:ext uri="{FF2B5EF4-FFF2-40B4-BE49-F238E27FC236}">
                <a16:creationId xmlns:a16="http://schemas.microsoft.com/office/drawing/2014/main" id="{BBF43B02-F246-4565-B2EB-38BDA10B6642}"/>
              </a:ext>
            </a:extLst>
          </p:cNvPr>
          <p:cNvPicPr>
            <a:picLocks noChangeAspect="1"/>
          </p:cNvPicPr>
          <p:nvPr/>
        </p:nvPicPr>
        <p:blipFill>
          <a:blip r:embed="rId3"/>
          <a:stretch>
            <a:fillRect/>
          </a:stretch>
        </p:blipFill>
        <p:spPr>
          <a:xfrm>
            <a:off x="679562" y="1871772"/>
            <a:ext cx="5099957" cy="1897115"/>
          </a:xfrm>
          <a:prstGeom prst="rect">
            <a:avLst/>
          </a:prstGeom>
        </p:spPr>
      </p:pic>
      <p:pic>
        <p:nvPicPr>
          <p:cNvPr id="6" name="Imagen 5">
            <a:extLst>
              <a:ext uri="{FF2B5EF4-FFF2-40B4-BE49-F238E27FC236}">
                <a16:creationId xmlns:a16="http://schemas.microsoft.com/office/drawing/2014/main" id="{B5C21F89-B286-4E00-AFEB-59857E5CBD7B}"/>
              </a:ext>
            </a:extLst>
          </p:cNvPr>
          <p:cNvPicPr>
            <a:picLocks noChangeAspect="1"/>
          </p:cNvPicPr>
          <p:nvPr/>
        </p:nvPicPr>
        <p:blipFill>
          <a:blip r:embed="rId4"/>
          <a:stretch>
            <a:fillRect/>
          </a:stretch>
        </p:blipFill>
        <p:spPr>
          <a:xfrm>
            <a:off x="646111" y="3787412"/>
            <a:ext cx="5166859" cy="2237831"/>
          </a:xfrm>
          <a:prstGeom prst="rect">
            <a:avLst/>
          </a:prstGeom>
        </p:spPr>
      </p:pic>
      <p:pic>
        <p:nvPicPr>
          <p:cNvPr id="7" name="Imagen 6">
            <a:extLst>
              <a:ext uri="{FF2B5EF4-FFF2-40B4-BE49-F238E27FC236}">
                <a16:creationId xmlns:a16="http://schemas.microsoft.com/office/drawing/2014/main" id="{13E349D5-922B-4A47-81BD-7FD982D00307}"/>
              </a:ext>
            </a:extLst>
          </p:cNvPr>
          <p:cNvPicPr>
            <a:picLocks noChangeAspect="1"/>
          </p:cNvPicPr>
          <p:nvPr/>
        </p:nvPicPr>
        <p:blipFill>
          <a:blip r:embed="rId5"/>
          <a:stretch>
            <a:fillRect/>
          </a:stretch>
        </p:blipFill>
        <p:spPr>
          <a:xfrm>
            <a:off x="5812970" y="3768887"/>
            <a:ext cx="4272946" cy="2256356"/>
          </a:xfrm>
          <a:prstGeom prst="rect">
            <a:avLst/>
          </a:prstGeom>
        </p:spPr>
      </p:pic>
    </p:spTree>
    <p:extLst>
      <p:ext uri="{BB962C8B-B14F-4D97-AF65-F5344CB8AC3E}">
        <p14:creationId xmlns:p14="http://schemas.microsoft.com/office/powerpoint/2010/main" val="3301397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1640B5-B2DC-4340-AF16-CD663585BF7D}"/>
              </a:ext>
            </a:extLst>
          </p:cNvPr>
          <p:cNvSpPr>
            <a:spLocks noGrp="1"/>
          </p:cNvSpPr>
          <p:nvPr>
            <p:ph type="title"/>
          </p:nvPr>
        </p:nvSpPr>
        <p:spPr/>
        <p:txBody>
          <a:bodyPr/>
          <a:lstStyle/>
          <a:p>
            <a:r>
              <a:rPr lang="es-CO" dirty="0"/>
              <a:t>Cambios por realizar </a:t>
            </a:r>
            <a:br>
              <a:rPr lang="es-CO" dirty="0"/>
            </a:br>
            <a:endParaRPr lang="es-CO" dirty="0"/>
          </a:p>
        </p:txBody>
      </p:sp>
      <p:sp>
        <p:nvSpPr>
          <p:cNvPr id="3" name="Marcador de contenido 2">
            <a:extLst>
              <a:ext uri="{FF2B5EF4-FFF2-40B4-BE49-F238E27FC236}">
                <a16:creationId xmlns:a16="http://schemas.microsoft.com/office/drawing/2014/main" id="{FE922F61-7E22-427A-A8C7-8AC1374620F6}"/>
              </a:ext>
            </a:extLst>
          </p:cNvPr>
          <p:cNvSpPr>
            <a:spLocks noGrp="1"/>
          </p:cNvSpPr>
          <p:nvPr>
            <p:ph idx="1"/>
          </p:nvPr>
        </p:nvSpPr>
        <p:spPr/>
        <p:txBody>
          <a:bodyPr/>
          <a:lstStyle/>
          <a:p>
            <a:r>
              <a:rPr lang="es-CO" dirty="0"/>
              <a:t>Contratar a un diseñador de espacios el cual pueda implementar espacios multifacéticos, y empalmar los dos conceptos los cuales estarán distribuidos en dos o tres pisos. </a:t>
            </a:r>
          </a:p>
        </p:txBody>
      </p:sp>
    </p:spTree>
    <p:extLst>
      <p:ext uri="{BB962C8B-B14F-4D97-AF65-F5344CB8AC3E}">
        <p14:creationId xmlns:p14="http://schemas.microsoft.com/office/powerpoint/2010/main" val="3766902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F1A28-DB67-4FDB-AC26-5DEE006172A9}"/>
              </a:ext>
            </a:extLst>
          </p:cNvPr>
          <p:cNvSpPr>
            <a:spLocks noGrp="1"/>
          </p:cNvSpPr>
          <p:nvPr>
            <p:ph type="title"/>
          </p:nvPr>
        </p:nvSpPr>
        <p:spPr/>
        <p:txBody>
          <a:bodyPr/>
          <a:lstStyle/>
          <a:p>
            <a:r>
              <a:rPr lang="es-CO" dirty="0"/>
              <a:t>Propuesta de valor </a:t>
            </a:r>
          </a:p>
        </p:txBody>
      </p:sp>
      <p:pic>
        <p:nvPicPr>
          <p:cNvPr id="4" name="Marcador de contenido 3">
            <a:extLst>
              <a:ext uri="{FF2B5EF4-FFF2-40B4-BE49-F238E27FC236}">
                <a16:creationId xmlns:a16="http://schemas.microsoft.com/office/drawing/2014/main" id="{DF5658B1-33B6-4030-B81F-5702861AE918}"/>
              </a:ext>
            </a:extLst>
          </p:cNvPr>
          <p:cNvPicPr>
            <a:picLocks noGrp="1" noChangeAspect="1"/>
          </p:cNvPicPr>
          <p:nvPr>
            <p:ph idx="1"/>
          </p:nvPr>
        </p:nvPicPr>
        <p:blipFill rotWithShape="1">
          <a:blip r:embed="rId2"/>
          <a:srcRect l="17414" r="17783"/>
          <a:stretch/>
        </p:blipFill>
        <p:spPr>
          <a:xfrm>
            <a:off x="6620256" y="1627632"/>
            <a:ext cx="2798064" cy="2330260"/>
          </a:xfrm>
          <a:prstGeom prst="rect">
            <a:avLst/>
          </a:prstGeom>
        </p:spPr>
      </p:pic>
    </p:spTree>
    <p:extLst>
      <p:ext uri="{BB962C8B-B14F-4D97-AF65-F5344CB8AC3E}">
        <p14:creationId xmlns:p14="http://schemas.microsoft.com/office/powerpoint/2010/main" val="2810628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EBAA2E-3DD0-4082-97AB-1A4A23BA45B3}"/>
              </a:ext>
            </a:extLst>
          </p:cNvPr>
          <p:cNvSpPr>
            <a:spLocks noGrp="1"/>
          </p:cNvSpPr>
          <p:nvPr>
            <p:ph type="title"/>
          </p:nvPr>
        </p:nvSpPr>
        <p:spPr/>
        <p:txBody>
          <a:bodyPr/>
          <a:lstStyle/>
          <a:p>
            <a:r>
              <a:rPr lang="es-CO" dirty="0"/>
              <a:t>Concepto y modelo de negocio restaurante </a:t>
            </a:r>
          </a:p>
        </p:txBody>
      </p:sp>
      <p:sp>
        <p:nvSpPr>
          <p:cNvPr id="3" name="Marcador de contenido 2">
            <a:extLst>
              <a:ext uri="{FF2B5EF4-FFF2-40B4-BE49-F238E27FC236}">
                <a16:creationId xmlns:a16="http://schemas.microsoft.com/office/drawing/2014/main" id="{C5C6C98D-7B35-47F4-AEA4-D236371EB128}"/>
              </a:ext>
            </a:extLst>
          </p:cNvPr>
          <p:cNvSpPr>
            <a:spLocks noGrp="1"/>
          </p:cNvSpPr>
          <p:nvPr>
            <p:ph idx="1"/>
          </p:nvPr>
        </p:nvSpPr>
        <p:spPr>
          <a:xfrm>
            <a:off x="1103312" y="2052918"/>
            <a:ext cx="4904083" cy="4195481"/>
          </a:xfrm>
        </p:spPr>
        <p:txBody>
          <a:bodyPr>
            <a:normAutofit fontScale="92500" lnSpcReduction="10000"/>
          </a:bodyPr>
          <a:lstStyle/>
          <a:p>
            <a:r>
              <a:rPr lang="es-CO" dirty="0" err="1"/>
              <a:t>Profit</a:t>
            </a:r>
            <a:r>
              <a:rPr lang="es-CO" dirty="0"/>
              <a:t> busca combinar el buen comer con una vida saludable (ejercicio y dieta balanceada) Tendrá un ambiente cómodo invitando al cliente a tardear caracterizado por la armonía entre el menú y el establecimiento, usando colores como verde azul donde estará presente el uso de madera </a:t>
            </a:r>
          </a:p>
          <a:p>
            <a:r>
              <a:rPr lang="es-CO" dirty="0"/>
              <a:t>referentes:</a:t>
            </a:r>
          </a:p>
          <a:p>
            <a:r>
              <a:rPr lang="es-CO" dirty="0" err="1"/>
              <a:t>Honest</a:t>
            </a:r>
            <a:r>
              <a:rPr lang="es-CO" dirty="0"/>
              <a:t> </a:t>
            </a:r>
            <a:r>
              <a:rPr lang="es-CO" dirty="0" err="1"/>
              <a:t>greens</a:t>
            </a:r>
            <a:endParaRPr lang="es-CO" dirty="0"/>
          </a:p>
          <a:p>
            <a:r>
              <a:rPr lang="es-CO" dirty="0"/>
              <a:t>Raw coco </a:t>
            </a:r>
          </a:p>
          <a:p>
            <a:r>
              <a:rPr lang="es-CO" dirty="0" err="1"/>
              <a:t>Tian</a:t>
            </a:r>
            <a:r>
              <a:rPr lang="es-CO" dirty="0"/>
              <a:t> </a:t>
            </a:r>
          </a:p>
          <a:p>
            <a:endParaRPr lang="es-CO" dirty="0"/>
          </a:p>
        </p:txBody>
      </p:sp>
      <p:pic>
        <p:nvPicPr>
          <p:cNvPr id="4" name="Imagen 3">
            <a:extLst>
              <a:ext uri="{FF2B5EF4-FFF2-40B4-BE49-F238E27FC236}">
                <a16:creationId xmlns:a16="http://schemas.microsoft.com/office/drawing/2014/main" id="{3CF90936-13C0-46CD-97EB-FC1E76DD6672}"/>
              </a:ext>
            </a:extLst>
          </p:cNvPr>
          <p:cNvPicPr>
            <a:picLocks noChangeAspect="1"/>
          </p:cNvPicPr>
          <p:nvPr/>
        </p:nvPicPr>
        <p:blipFill>
          <a:blip r:embed="rId2"/>
          <a:stretch>
            <a:fillRect/>
          </a:stretch>
        </p:blipFill>
        <p:spPr>
          <a:xfrm>
            <a:off x="6765558" y="1265274"/>
            <a:ext cx="5036582" cy="2743200"/>
          </a:xfrm>
          <a:prstGeom prst="rect">
            <a:avLst/>
          </a:prstGeom>
        </p:spPr>
      </p:pic>
      <p:pic>
        <p:nvPicPr>
          <p:cNvPr id="5" name="Imagen 4">
            <a:extLst>
              <a:ext uri="{FF2B5EF4-FFF2-40B4-BE49-F238E27FC236}">
                <a16:creationId xmlns:a16="http://schemas.microsoft.com/office/drawing/2014/main" id="{CD00F78B-B21E-461B-8B4F-46275AB7B9FE}"/>
              </a:ext>
            </a:extLst>
          </p:cNvPr>
          <p:cNvPicPr>
            <a:picLocks noChangeAspect="1"/>
          </p:cNvPicPr>
          <p:nvPr/>
        </p:nvPicPr>
        <p:blipFill>
          <a:blip r:embed="rId3"/>
          <a:stretch>
            <a:fillRect/>
          </a:stretch>
        </p:blipFill>
        <p:spPr>
          <a:xfrm>
            <a:off x="6765558" y="4008474"/>
            <a:ext cx="5036582" cy="2743201"/>
          </a:xfrm>
          <a:prstGeom prst="rect">
            <a:avLst/>
          </a:prstGeom>
        </p:spPr>
      </p:pic>
    </p:spTree>
    <p:extLst>
      <p:ext uri="{BB962C8B-B14F-4D97-AF65-F5344CB8AC3E}">
        <p14:creationId xmlns:p14="http://schemas.microsoft.com/office/powerpoint/2010/main" val="3109215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B1B5C-D844-4F31-BF9A-745F0CB188DB}"/>
              </a:ext>
            </a:extLst>
          </p:cNvPr>
          <p:cNvSpPr>
            <a:spLocks noGrp="1"/>
          </p:cNvSpPr>
          <p:nvPr>
            <p:ph type="title"/>
          </p:nvPr>
        </p:nvSpPr>
        <p:spPr/>
        <p:txBody>
          <a:bodyPr/>
          <a:lstStyle/>
          <a:p>
            <a:endParaRPr lang="es-CO"/>
          </a:p>
        </p:txBody>
      </p:sp>
      <p:sp>
        <p:nvSpPr>
          <p:cNvPr id="3" name="Marcador de contenido 2">
            <a:extLst>
              <a:ext uri="{FF2B5EF4-FFF2-40B4-BE49-F238E27FC236}">
                <a16:creationId xmlns:a16="http://schemas.microsoft.com/office/drawing/2014/main" id="{08E46049-3327-4709-B41A-DEB531302629}"/>
              </a:ext>
            </a:extLst>
          </p:cNvPr>
          <p:cNvSpPr>
            <a:spLocks noGrp="1"/>
          </p:cNvSpPr>
          <p:nvPr>
            <p:ph idx="1"/>
          </p:nvPr>
        </p:nvSpPr>
        <p:spPr/>
        <p:txBody>
          <a:bodyPr/>
          <a:lstStyle/>
          <a:p>
            <a:r>
              <a:rPr lang="es-CO" dirty="0" err="1"/>
              <a:t>Profit</a:t>
            </a:r>
            <a:r>
              <a:rPr lang="es-CO" dirty="0"/>
              <a:t>, restaurante y tienda gourmet con un enfoque sano, pensando en el consumidor y en sus requerimientos, fomentado de principio a fin una cultura de amabilidad con el medio ambiente y con nuestra alimentación la cual es la mas importante en todo tipo de persona. Y la cual ha ido teniendo mas y mas importancia en la actualidad. </a:t>
            </a:r>
          </a:p>
          <a:p>
            <a:endParaRPr lang="es-CO"/>
          </a:p>
          <a:p>
            <a:endParaRPr lang="es-CO" dirty="0"/>
          </a:p>
        </p:txBody>
      </p:sp>
    </p:spTree>
    <p:extLst>
      <p:ext uri="{BB962C8B-B14F-4D97-AF65-F5344CB8AC3E}">
        <p14:creationId xmlns:p14="http://schemas.microsoft.com/office/powerpoint/2010/main" val="527288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06CEF-EC61-40CD-B820-20C187D1D02E}"/>
              </a:ext>
            </a:extLst>
          </p:cNvPr>
          <p:cNvSpPr>
            <a:spLocks noGrp="1"/>
          </p:cNvSpPr>
          <p:nvPr>
            <p:ph type="title"/>
          </p:nvPr>
        </p:nvSpPr>
        <p:spPr/>
        <p:txBody>
          <a:bodyPr/>
          <a:lstStyle/>
          <a:p>
            <a:r>
              <a:rPr lang="es-CO" dirty="0"/>
              <a:t>Referencias bibliográficas </a:t>
            </a:r>
          </a:p>
        </p:txBody>
      </p:sp>
      <p:sp>
        <p:nvSpPr>
          <p:cNvPr id="3" name="Marcador de contenido 2">
            <a:extLst>
              <a:ext uri="{FF2B5EF4-FFF2-40B4-BE49-F238E27FC236}">
                <a16:creationId xmlns:a16="http://schemas.microsoft.com/office/drawing/2014/main" id="{4B7EE572-3836-4B91-90D5-B93C1F9EF0D1}"/>
              </a:ext>
            </a:extLst>
          </p:cNvPr>
          <p:cNvSpPr>
            <a:spLocks noGrp="1"/>
          </p:cNvSpPr>
          <p:nvPr>
            <p:ph idx="1"/>
          </p:nvPr>
        </p:nvSpPr>
        <p:spPr/>
        <p:txBody>
          <a:bodyPr/>
          <a:lstStyle/>
          <a:p>
            <a:r>
              <a:rPr lang="es-CO" dirty="0">
                <a:hlinkClick r:id="rId2"/>
              </a:rPr>
              <a:t>http://www.rawcoco.es/</a:t>
            </a:r>
            <a:endParaRPr lang="es-CO" dirty="0"/>
          </a:p>
          <a:p>
            <a:r>
              <a:rPr lang="es-CO" dirty="0">
                <a:hlinkClick r:id="rId3"/>
              </a:rPr>
              <a:t>https://madriddiferente.com/restaurantes/honest-greens-el-healthy-honesto-y-sostenible-castellana/</a:t>
            </a:r>
            <a:endParaRPr lang="es-CO" dirty="0"/>
          </a:p>
          <a:p>
            <a:r>
              <a:rPr lang="es-CO" dirty="0">
                <a:hlinkClick r:id="rId4"/>
              </a:rPr>
              <a:t>https://www.tian-restaurant.com/wien/en/menu/</a:t>
            </a:r>
            <a:endParaRPr lang="es-CO" dirty="0"/>
          </a:p>
          <a:p>
            <a:r>
              <a:rPr lang="es-CO" dirty="0">
                <a:hlinkClick r:id="rId5"/>
              </a:rPr>
              <a:t>https://www.wien.info/en/vienna-for/luxurious-vienna/luxury-restaurants#7</a:t>
            </a:r>
            <a:endParaRPr lang="es-CO" dirty="0"/>
          </a:p>
          <a:p>
            <a:endParaRPr lang="es-CO" dirty="0"/>
          </a:p>
          <a:p>
            <a:endParaRPr lang="es-CO" dirty="0"/>
          </a:p>
        </p:txBody>
      </p:sp>
    </p:spTree>
    <p:extLst>
      <p:ext uri="{BB962C8B-B14F-4D97-AF65-F5344CB8AC3E}">
        <p14:creationId xmlns:p14="http://schemas.microsoft.com/office/powerpoint/2010/main" val="276837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A0572-EA53-480F-9827-98B9926DC8F9}"/>
              </a:ext>
            </a:extLst>
          </p:cNvPr>
          <p:cNvSpPr>
            <a:spLocks noGrp="1"/>
          </p:cNvSpPr>
          <p:nvPr>
            <p:ph type="title"/>
          </p:nvPr>
        </p:nvSpPr>
        <p:spPr/>
        <p:txBody>
          <a:bodyPr/>
          <a:lstStyle/>
          <a:p>
            <a:r>
              <a:rPr lang="es-CO" dirty="0"/>
              <a:t>Concepto y modelo de negocio tienda</a:t>
            </a:r>
          </a:p>
        </p:txBody>
      </p:sp>
      <p:sp>
        <p:nvSpPr>
          <p:cNvPr id="3" name="Marcador de contenido 2">
            <a:extLst>
              <a:ext uri="{FF2B5EF4-FFF2-40B4-BE49-F238E27FC236}">
                <a16:creationId xmlns:a16="http://schemas.microsoft.com/office/drawing/2014/main" id="{35240BD9-9148-4013-9761-3B64AEEDD544}"/>
              </a:ext>
            </a:extLst>
          </p:cNvPr>
          <p:cNvSpPr>
            <a:spLocks noGrp="1"/>
          </p:cNvSpPr>
          <p:nvPr>
            <p:ph idx="1"/>
          </p:nvPr>
        </p:nvSpPr>
        <p:spPr>
          <a:xfrm>
            <a:off x="849903" y="2255514"/>
            <a:ext cx="4829655" cy="4195481"/>
          </a:xfrm>
        </p:spPr>
        <p:txBody>
          <a:bodyPr/>
          <a:lstStyle/>
          <a:p>
            <a:r>
              <a:rPr lang="es-CO" dirty="0" err="1"/>
              <a:t>Profit</a:t>
            </a:r>
            <a:r>
              <a:rPr lang="es-CO" dirty="0"/>
              <a:t> busca brindar al cliente un establecimiento donde puede encontrar productos con ayudas ergogénicas como proteína, glutamina, quemadores de grasa, al igual que productos naturales y orgánicos. </a:t>
            </a:r>
          </a:p>
        </p:txBody>
      </p:sp>
      <p:pic>
        <p:nvPicPr>
          <p:cNvPr id="5" name="Imagen 4">
            <a:extLst>
              <a:ext uri="{FF2B5EF4-FFF2-40B4-BE49-F238E27FC236}">
                <a16:creationId xmlns:a16="http://schemas.microsoft.com/office/drawing/2014/main" id="{EDEF1471-0AA8-4F4D-821B-1F76123DA3CF}"/>
              </a:ext>
            </a:extLst>
          </p:cNvPr>
          <p:cNvPicPr>
            <a:picLocks noChangeAspect="1"/>
          </p:cNvPicPr>
          <p:nvPr/>
        </p:nvPicPr>
        <p:blipFill>
          <a:blip r:embed="rId2"/>
          <a:stretch>
            <a:fillRect/>
          </a:stretch>
        </p:blipFill>
        <p:spPr>
          <a:xfrm>
            <a:off x="6095999" y="1541721"/>
            <a:ext cx="4196317" cy="2200939"/>
          </a:xfrm>
          <a:prstGeom prst="rect">
            <a:avLst/>
          </a:prstGeom>
        </p:spPr>
      </p:pic>
      <p:pic>
        <p:nvPicPr>
          <p:cNvPr id="4" name="Imagen 3">
            <a:extLst>
              <a:ext uri="{FF2B5EF4-FFF2-40B4-BE49-F238E27FC236}">
                <a16:creationId xmlns:a16="http://schemas.microsoft.com/office/drawing/2014/main" id="{45E81D6A-B792-4C21-B9A9-FE270F8094D1}"/>
              </a:ext>
            </a:extLst>
          </p:cNvPr>
          <p:cNvPicPr>
            <a:picLocks noChangeAspect="1"/>
          </p:cNvPicPr>
          <p:nvPr/>
        </p:nvPicPr>
        <p:blipFill>
          <a:blip r:embed="rId3"/>
          <a:stretch>
            <a:fillRect/>
          </a:stretch>
        </p:blipFill>
        <p:spPr>
          <a:xfrm>
            <a:off x="6095999" y="3742660"/>
            <a:ext cx="4196317" cy="2445489"/>
          </a:xfrm>
          <a:prstGeom prst="rect">
            <a:avLst/>
          </a:prstGeom>
        </p:spPr>
      </p:pic>
    </p:spTree>
    <p:extLst>
      <p:ext uri="{BB962C8B-B14F-4D97-AF65-F5344CB8AC3E}">
        <p14:creationId xmlns:p14="http://schemas.microsoft.com/office/powerpoint/2010/main" val="3849747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465634-7661-4586-A5A8-57C4F8D20547}"/>
              </a:ext>
            </a:extLst>
          </p:cNvPr>
          <p:cNvSpPr>
            <a:spLocks noGrp="1"/>
          </p:cNvSpPr>
          <p:nvPr>
            <p:ph type="title"/>
          </p:nvPr>
        </p:nvSpPr>
        <p:spPr/>
        <p:txBody>
          <a:bodyPr/>
          <a:lstStyle/>
          <a:p>
            <a:r>
              <a:rPr lang="es-CO" dirty="0"/>
              <a:t>Definición del tipo de comida </a:t>
            </a:r>
          </a:p>
        </p:txBody>
      </p:sp>
      <p:sp>
        <p:nvSpPr>
          <p:cNvPr id="3" name="Marcador de contenido 2">
            <a:extLst>
              <a:ext uri="{FF2B5EF4-FFF2-40B4-BE49-F238E27FC236}">
                <a16:creationId xmlns:a16="http://schemas.microsoft.com/office/drawing/2014/main" id="{06B95E61-5282-4A5D-A9D4-EF3B40E5EA51}"/>
              </a:ext>
            </a:extLst>
          </p:cNvPr>
          <p:cNvSpPr>
            <a:spLocks noGrp="1"/>
          </p:cNvSpPr>
          <p:nvPr>
            <p:ph idx="1"/>
          </p:nvPr>
        </p:nvSpPr>
        <p:spPr>
          <a:xfrm>
            <a:off x="1103312" y="2052918"/>
            <a:ext cx="4595739" cy="4195481"/>
          </a:xfrm>
        </p:spPr>
        <p:txBody>
          <a:bodyPr/>
          <a:lstStyle/>
          <a:p>
            <a:r>
              <a:rPr lang="es-CO" dirty="0" err="1"/>
              <a:t>Profit</a:t>
            </a:r>
            <a:r>
              <a:rPr lang="es-CO" dirty="0"/>
              <a:t> tendrá un menú con 3 o 4 opciones por cada división, se hará uso de productos libre de químicos, en su preferencia orgánicos con un contenido de proteína alto, teniendo opciones tanto vegetarianas como de una nutrición normal. </a:t>
            </a:r>
          </a:p>
          <a:p>
            <a:endParaRPr lang="es-CO" dirty="0"/>
          </a:p>
          <a:p>
            <a:endParaRPr lang="es-CO" dirty="0"/>
          </a:p>
        </p:txBody>
      </p:sp>
      <p:pic>
        <p:nvPicPr>
          <p:cNvPr id="4" name="Imagen 3">
            <a:extLst>
              <a:ext uri="{FF2B5EF4-FFF2-40B4-BE49-F238E27FC236}">
                <a16:creationId xmlns:a16="http://schemas.microsoft.com/office/drawing/2014/main" id="{85C0B8A9-99B1-4D29-8FF9-83150FE7C00C}"/>
              </a:ext>
            </a:extLst>
          </p:cNvPr>
          <p:cNvPicPr>
            <a:picLocks noChangeAspect="1"/>
          </p:cNvPicPr>
          <p:nvPr/>
        </p:nvPicPr>
        <p:blipFill>
          <a:blip r:embed="rId2"/>
          <a:stretch>
            <a:fillRect/>
          </a:stretch>
        </p:blipFill>
        <p:spPr>
          <a:xfrm>
            <a:off x="9494876" y="1713694"/>
            <a:ext cx="2409085" cy="1550220"/>
          </a:xfrm>
          <a:prstGeom prst="rect">
            <a:avLst/>
          </a:prstGeom>
        </p:spPr>
      </p:pic>
      <p:pic>
        <p:nvPicPr>
          <p:cNvPr id="6" name="Imagen 5">
            <a:extLst>
              <a:ext uri="{FF2B5EF4-FFF2-40B4-BE49-F238E27FC236}">
                <a16:creationId xmlns:a16="http://schemas.microsoft.com/office/drawing/2014/main" id="{6AD8E434-0A25-47E1-A85D-1BADA0BF1F27}"/>
              </a:ext>
            </a:extLst>
          </p:cNvPr>
          <p:cNvPicPr>
            <a:picLocks noChangeAspect="1"/>
          </p:cNvPicPr>
          <p:nvPr/>
        </p:nvPicPr>
        <p:blipFill rotWithShape="1">
          <a:blip r:embed="rId3"/>
          <a:srcRect l="65145"/>
          <a:stretch/>
        </p:blipFill>
        <p:spPr>
          <a:xfrm>
            <a:off x="6350498" y="3991034"/>
            <a:ext cx="3144378" cy="2058453"/>
          </a:xfrm>
          <a:prstGeom prst="rect">
            <a:avLst/>
          </a:prstGeom>
        </p:spPr>
      </p:pic>
      <p:pic>
        <p:nvPicPr>
          <p:cNvPr id="7" name="Imagen 6">
            <a:extLst>
              <a:ext uri="{FF2B5EF4-FFF2-40B4-BE49-F238E27FC236}">
                <a16:creationId xmlns:a16="http://schemas.microsoft.com/office/drawing/2014/main" id="{FC96A6CD-4F00-4A00-A879-CA0CCE4A48F8}"/>
              </a:ext>
            </a:extLst>
          </p:cNvPr>
          <p:cNvPicPr>
            <a:picLocks noChangeAspect="1"/>
          </p:cNvPicPr>
          <p:nvPr/>
        </p:nvPicPr>
        <p:blipFill rotWithShape="1">
          <a:blip r:embed="rId4"/>
          <a:srcRect r="60917"/>
          <a:stretch/>
        </p:blipFill>
        <p:spPr>
          <a:xfrm>
            <a:off x="6356899" y="1713694"/>
            <a:ext cx="3137977" cy="2277340"/>
          </a:xfrm>
          <a:prstGeom prst="rect">
            <a:avLst/>
          </a:prstGeom>
        </p:spPr>
      </p:pic>
      <p:pic>
        <p:nvPicPr>
          <p:cNvPr id="8" name="Imagen 7">
            <a:extLst>
              <a:ext uri="{FF2B5EF4-FFF2-40B4-BE49-F238E27FC236}">
                <a16:creationId xmlns:a16="http://schemas.microsoft.com/office/drawing/2014/main" id="{8C4F7C89-1E37-457A-91CA-EE3055C10F2E}"/>
              </a:ext>
            </a:extLst>
          </p:cNvPr>
          <p:cNvPicPr>
            <a:picLocks noChangeAspect="1"/>
          </p:cNvPicPr>
          <p:nvPr/>
        </p:nvPicPr>
        <p:blipFill rotWithShape="1">
          <a:blip r:embed="rId5"/>
          <a:srcRect l="20446"/>
          <a:stretch/>
        </p:blipFill>
        <p:spPr>
          <a:xfrm>
            <a:off x="9494876" y="3263915"/>
            <a:ext cx="2409085" cy="1550220"/>
          </a:xfrm>
          <a:prstGeom prst="rect">
            <a:avLst/>
          </a:prstGeom>
        </p:spPr>
      </p:pic>
      <p:pic>
        <p:nvPicPr>
          <p:cNvPr id="9" name="Imagen 8">
            <a:extLst>
              <a:ext uri="{FF2B5EF4-FFF2-40B4-BE49-F238E27FC236}">
                <a16:creationId xmlns:a16="http://schemas.microsoft.com/office/drawing/2014/main" id="{A7478601-0450-4EE6-BEF2-166AB431CBEA}"/>
              </a:ext>
            </a:extLst>
          </p:cNvPr>
          <p:cNvPicPr>
            <a:picLocks noChangeAspect="1"/>
          </p:cNvPicPr>
          <p:nvPr/>
        </p:nvPicPr>
        <p:blipFill rotWithShape="1">
          <a:blip r:embed="rId6"/>
          <a:srcRect l="29884" t="12011"/>
          <a:stretch/>
        </p:blipFill>
        <p:spPr>
          <a:xfrm>
            <a:off x="9494876" y="4807969"/>
            <a:ext cx="2409085" cy="1241518"/>
          </a:xfrm>
          <a:prstGeom prst="rect">
            <a:avLst/>
          </a:prstGeom>
        </p:spPr>
      </p:pic>
    </p:spTree>
    <p:extLst>
      <p:ext uri="{BB962C8B-B14F-4D97-AF65-F5344CB8AC3E}">
        <p14:creationId xmlns:p14="http://schemas.microsoft.com/office/powerpoint/2010/main" val="3182998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645A69-1719-4A85-94D5-AFBFE0A3DBCA}"/>
              </a:ext>
            </a:extLst>
          </p:cNvPr>
          <p:cNvSpPr>
            <a:spLocks noGrp="1"/>
          </p:cNvSpPr>
          <p:nvPr>
            <p:ph type="title"/>
          </p:nvPr>
        </p:nvSpPr>
        <p:spPr/>
        <p:txBody>
          <a:bodyPr/>
          <a:lstStyle/>
          <a:p>
            <a:r>
              <a:rPr lang="es-CO" dirty="0"/>
              <a:t>Competidor D: </a:t>
            </a:r>
            <a:r>
              <a:rPr lang="es-CO" dirty="0" err="1"/>
              <a:t>Suna</a:t>
            </a:r>
            <a:r>
              <a:rPr lang="es-CO" dirty="0"/>
              <a:t> </a:t>
            </a:r>
            <a:br>
              <a:rPr lang="es-CO" dirty="0"/>
            </a:br>
            <a:endParaRPr lang="es-CO" dirty="0"/>
          </a:p>
        </p:txBody>
      </p:sp>
      <p:sp>
        <p:nvSpPr>
          <p:cNvPr id="3" name="Marcador de contenido 2">
            <a:extLst>
              <a:ext uri="{FF2B5EF4-FFF2-40B4-BE49-F238E27FC236}">
                <a16:creationId xmlns:a16="http://schemas.microsoft.com/office/drawing/2014/main" id="{C4B197B2-9FB2-4B2C-BA8E-E0E2B9B2421D}"/>
              </a:ext>
            </a:extLst>
          </p:cNvPr>
          <p:cNvSpPr>
            <a:spLocks noGrp="1"/>
          </p:cNvSpPr>
          <p:nvPr>
            <p:ph sz="quarter" idx="13"/>
          </p:nvPr>
        </p:nvSpPr>
        <p:spPr>
          <a:xfrm>
            <a:off x="574158" y="1850066"/>
            <a:ext cx="6634716" cy="4389417"/>
          </a:xfrm>
        </p:spPr>
        <p:txBody>
          <a:bodyPr>
            <a:noAutofit/>
          </a:bodyPr>
          <a:lstStyle/>
          <a:p>
            <a:r>
              <a:rPr lang="es-CO" sz="1600" dirty="0" err="1">
                <a:effectLst/>
              </a:rPr>
              <a:t>Suna</a:t>
            </a:r>
            <a:r>
              <a:rPr lang="es-CO" sz="1600" dirty="0">
                <a:effectLst/>
              </a:rPr>
              <a:t> – Restaurante y Mercado es pionera en Bogotá (Colombia) de la alimentación sana gourmet, que resulta de integrar ingredientes naturales de buena calidad con creatividad gastronómica. Además de ello, complementamos nuestra oferta con un Mercado Gourmet que ofrece variedad de exclusivos productos orgánicos </a:t>
            </a:r>
            <a:r>
              <a:rPr lang="es-CO" sz="1600" dirty="0"/>
              <a:t>para todo tipo de publico. </a:t>
            </a:r>
            <a:endParaRPr lang="es-CO" sz="1200" dirty="0"/>
          </a:p>
          <a:p>
            <a:pPr marL="0" indent="0">
              <a:buNone/>
            </a:pPr>
            <a:endParaRPr lang="es-CO" sz="1200" dirty="0"/>
          </a:p>
          <a:p>
            <a:pPr marL="0" indent="0">
              <a:buNone/>
            </a:pPr>
            <a:endParaRPr lang="es-CO" sz="1400" dirty="0">
              <a:hlinkClick r:id="rId2"/>
            </a:endParaRPr>
          </a:p>
          <a:p>
            <a:pPr marL="0" indent="0">
              <a:buNone/>
            </a:pPr>
            <a:endParaRPr lang="es-CO" sz="1400" dirty="0">
              <a:hlinkClick r:id="rId2"/>
            </a:endParaRPr>
          </a:p>
          <a:p>
            <a:endParaRPr lang="es-CO" sz="1200" dirty="0">
              <a:effectLst/>
            </a:endParaRPr>
          </a:p>
        </p:txBody>
      </p:sp>
      <p:pic>
        <p:nvPicPr>
          <p:cNvPr id="4" name="Imagen 3">
            <a:extLst>
              <a:ext uri="{FF2B5EF4-FFF2-40B4-BE49-F238E27FC236}">
                <a16:creationId xmlns:a16="http://schemas.microsoft.com/office/drawing/2014/main" id="{D6DEBAB8-518F-43C4-8313-41AEF1A46C85}"/>
              </a:ext>
            </a:extLst>
          </p:cNvPr>
          <p:cNvPicPr>
            <a:picLocks noChangeAspect="1"/>
          </p:cNvPicPr>
          <p:nvPr/>
        </p:nvPicPr>
        <p:blipFill>
          <a:blip r:embed="rId3"/>
          <a:stretch>
            <a:fillRect/>
          </a:stretch>
        </p:blipFill>
        <p:spPr>
          <a:xfrm>
            <a:off x="7208874" y="3572541"/>
            <a:ext cx="4589013" cy="1792583"/>
          </a:xfrm>
          <a:prstGeom prst="rect">
            <a:avLst/>
          </a:prstGeom>
        </p:spPr>
      </p:pic>
      <p:pic>
        <p:nvPicPr>
          <p:cNvPr id="5" name="Imagen 4">
            <a:extLst>
              <a:ext uri="{FF2B5EF4-FFF2-40B4-BE49-F238E27FC236}">
                <a16:creationId xmlns:a16="http://schemas.microsoft.com/office/drawing/2014/main" id="{784507F2-E0DF-4C06-AA73-8A30C759CBEE}"/>
              </a:ext>
            </a:extLst>
          </p:cNvPr>
          <p:cNvPicPr>
            <a:picLocks noChangeAspect="1"/>
          </p:cNvPicPr>
          <p:nvPr/>
        </p:nvPicPr>
        <p:blipFill>
          <a:blip r:embed="rId4"/>
          <a:stretch>
            <a:fillRect/>
          </a:stretch>
        </p:blipFill>
        <p:spPr>
          <a:xfrm>
            <a:off x="7208873" y="1541574"/>
            <a:ext cx="4589013" cy="2030967"/>
          </a:xfrm>
          <a:prstGeom prst="rect">
            <a:avLst/>
          </a:prstGeom>
        </p:spPr>
      </p:pic>
      <p:graphicFrame>
        <p:nvGraphicFramePr>
          <p:cNvPr id="7" name="Diagrama 6">
            <a:extLst>
              <a:ext uri="{FF2B5EF4-FFF2-40B4-BE49-F238E27FC236}">
                <a16:creationId xmlns:a16="http://schemas.microsoft.com/office/drawing/2014/main" id="{EE7B3CB2-3520-4F65-A4F4-6F65DABC9C71}"/>
              </a:ext>
            </a:extLst>
          </p:cNvPr>
          <p:cNvGraphicFramePr/>
          <p:nvPr>
            <p:extLst>
              <p:ext uri="{D42A27DB-BD31-4B8C-83A1-F6EECF244321}">
                <p14:modId xmlns:p14="http://schemas.microsoft.com/office/powerpoint/2010/main" val="2383569457"/>
              </p:ext>
            </p:extLst>
          </p:nvPr>
        </p:nvGraphicFramePr>
        <p:xfrm>
          <a:off x="709667" y="3738068"/>
          <a:ext cx="5925049" cy="17315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ángulo 7">
            <a:extLst>
              <a:ext uri="{FF2B5EF4-FFF2-40B4-BE49-F238E27FC236}">
                <a16:creationId xmlns:a16="http://schemas.microsoft.com/office/drawing/2014/main" id="{B476E9C4-7712-4CF9-B118-4CB1EE798B37}"/>
              </a:ext>
            </a:extLst>
          </p:cNvPr>
          <p:cNvSpPr/>
          <p:nvPr/>
        </p:nvSpPr>
        <p:spPr>
          <a:xfrm>
            <a:off x="7208873" y="5673616"/>
            <a:ext cx="3831498" cy="369332"/>
          </a:xfrm>
          <a:prstGeom prst="rect">
            <a:avLst/>
          </a:prstGeom>
        </p:spPr>
        <p:txBody>
          <a:bodyPr wrap="none">
            <a:spAutoFit/>
          </a:bodyPr>
          <a:lstStyle/>
          <a:p>
            <a:r>
              <a:rPr lang="es-CO" dirty="0">
                <a:hlinkClick r:id="rId2"/>
              </a:rPr>
              <a:t>http://www.sunacolombia.com/</a:t>
            </a:r>
            <a:endParaRPr lang="es-CO" dirty="0"/>
          </a:p>
        </p:txBody>
      </p:sp>
    </p:spTree>
    <p:extLst>
      <p:ext uri="{BB962C8B-B14F-4D97-AF65-F5344CB8AC3E}">
        <p14:creationId xmlns:p14="http://schemas.microsoft.com/office/powerpoint/2010/main" val="2050840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9AC94-3C22-4235-97EF-2405EEBFF41E}"/>
              </a:ext>
            </a:extLst>
          </p:cNvPr>
          <p:cNvSpPr>
            <a:spLocks noGrp="1"/>
          </p:cNvSpPr>
          <p:nvPr>
            <p:ph type="title"/>
          </p:nvPr>
        </p:nvSpPr>
        <p:spPr/>
        <p:txBody>
          <a:bodyPr/>
          <a:lstStyle/>
          <a:p>
            <a:r>
              <a:rPr lang="es-CO" dirty="0"/>
              <a:t>Competidor d: De raíz </a:t>
            </a:r>
            <a:br>
              <a:rPr lang="es-CO" dirty="0"/>
            </a:br>
            <a:endParaRPr lang="es-CO" dirty="0"/>
          </a:p>
        </p:txBody>
      </p:sp>
      <p:sp>
        <p:nvSpPr>
          <p:cNvPr id="3" name="Marcador de contenido 2">
            <a:extLst>
              <a:ext uri="{FF2B5EF4-FFF2-40B4-BE49-F238E27FC236}">
                <a16:creationId xmlns:a16="http://schemas.microsoft.com/office/drawing/2014/main" id="{4430C352-9B0B-476E-81EC-79204D07F720}"/>
              </a:ext>
            </a:extLst>
          </p:cNvPr>
          <p:cNvSpPr>
            <a:spLocks noGrp="1"/>
          </p:cNvSpPr>
          <p:nvPr>
            <p:ph sz="quarter" idx="13"/>
          </p:nvPr>
        </p:nvSpPr>
        <p:spPr>
          <a:xfrm>
            <a:off x="913775" y="2367092"/>
            <a:ext cx="5182226" cy="3424107"/>
          </a:xfrm>
        </p:spPr>
        <p:txBody>
          <a:bodyPr>
            <a:normAutofit fontScale="85000" lnSpcReduction="10000"/>
          </a:bodyPr>
          <a:lstStyle/>
          <a:p>
            <a:r>
              <a:rPr lang="es-CO" dirty="0"/>
              <a:t>Somos De Raíz un restaurante-café que utiliza los mejores ingredientes de origen vegetal para innovar en su oferta gastronómica. Contamos con vinos sostenibles, cervezas artesanales, cocteles de autor y un mercado de proveedores locales.</a:t>
            </a:r>
          </a:p>
          <a:p>
            <a:r>
              <a:rPr lang="es-CO" dirty="0"/>
              <a:t>Nuestra filosofía es vivir en armonía con el planeta, los animales, nuestro propio cuerpo, siempre pensando en la utilización sostenible de recursos naturales, lo cual logramos con nuestra alimentación basada en ingredientes vegetales.</a:t>
            </a:r>
          </a:p>
        </p:txBody>
      </p:sp>
      <p:pic>
        <p:nvPicPr>
          <p:cNvPr id="4" name="Imagen 3">
            <a:extLst>
              <a:ext uri="{FF2B5EF4-FFF2-40B4-BE49-F238E27FC236}">
                <a16:creationId xmlns:a16="http://schemas.microsoft.com/office/drawing/2014/main" id="{FAA3237A-7654-4F13-8F7A-85A0F393236B}"/>
              </a:ext>
            </a:extLst>
          </p:cNvPr>
          <p:cNvPicPr>
            <a:picLocks noChangeAspect="1"/>
          </p:cNvPicPr>
          <p:nvPr/>
        </p:nvPicPr>
        <p:blipFill>
          <a:blip r:embed="rId2"/>
          <a:stretch>
            <a:fillRect/>
          </a:stretch>
        </p:blipFill>
        <p:spPr>
          <a:xfrm>
            <a:off x="7187610" y="1631609"/>
            <a:ext cx="3954833" cy="2320633"/>
          </a:xfrm>
          <a:prstGeom prst="rect">
            <a:avLst/>
          </a:prstGeom>
        </p:spPr>
      </p:pic>
      <p:pic>
        <p:nvPicPr>
          <p:cNvPr id="6" name="Imagen 5">
            <a:extLst>
              <a:ext uri="{FF2B5EF4-FFF2-40B4-BE49-F238E27FC236}">
                <a16:creationId xmlns:a16="http://schemas.microsoft.com/office/drawing/2014/main" id="{508291E0-1681-4064-9231-5099FDE32291}"/>
              </a:ext>
            </a:extLst>
          </p:cNvPr>
          <p:cNvPicPr>
            <a:picLocks noChangeAspect="1"/>
          </p:cNvPicPr>
          <p:nvPr/>
        </p:nvPicPr>
        <p:blipFill>
          <a:blip r:embed="rId3"/>
          <a:stretch>
            <a:fillRect/>
          </a:stretch>
        </p:blipFill>
        <p:spPr>
          <a:xfrm>
            <a:off x="7187610" y="3952242"/>
            <a:ext cx="3954833" cy="2453040"/>
          </a:xfrm>
          <a:prstGeom prst="rect">
            <a:avLst/>
          </a:prstGeom>
        </p:spPr>
      </p:pic>
    </p:spTree>
    <p:extLst>
      <p:ext uri="{BB962C8B-B14F-4D97-AF65-F5344CB8AC3E}">
        <p14:creationId xmlns:p14="http://schemas.microsoft.com/office/powerpoint/2010/main" val="4267048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competidor indirecto o referente: TIAN</a:t>
            </a:r>
          </a:p>
        </p:txBody>
      </p:sp>
      <p:sp>
        <p:nvSpPr>
          <p:cNvPr id="3" name="Marcador de contenido 2"/>
          <p:cNvSpPr>
            <a:spLocks noGrp="1"/>
          </p:cNvSpPr>
          <p:nvPr>
            <p:ph sz="quarter" idx="13"/>
          </p:nvPr>
        </p:nvSpPr>
        <p:spPr>
          <a:xfrm>
            <a:off x="913774" y="2367092"/>
            <a:ext cx="6907264" cy="3424107"/>
          </a:xfrm>
        </p:spPr>
        <p:txBody>
          <a:bodyPr>
            <a:normAutofit fontScale="92500"/>
          </a:bodyPr>
          <a:lstStyle/>
          <a:p>
            <a:r>
              <a:rPr lang="es-ES_tradnl" dirty="0"/>
              <a:t>Estamos convencidos de que una cocina vegetariana verdaderamente creativa y bien hecha es una parte integral del estilo de vida moderno.</a:t>
            </a:r>
            <a:br>
              <a:rPr lang="es-ES_tradnl" dirty="0"/>
            </a:br>
            <a:br>
              <a:rPr lang="es-ES_tradnl" dirty="0"/>
            </a:br>
            <a:r>
              <a:rPr lang="es-ES_tradnl" dirty="0"/>
              <a:t>Respetando los ciclos naturales, prestamos atención a los productos preferiblemente orgánicos, creados de manera justa. Nuestros ingredientes de temporada son suministrados predominantemente por socios regionales, que comprenden y se adhieren a nuestros altos estándares de calidad con respecto a los alimentos frescos.</a:t>
            </a:r>
          </a:p>
        </p:txBody>
      </p:sp>
      <p:pic>
        <p:nvPicPr>
          <p:cNvPr id="1026" name="Picture 2" descr="https://www.tian-restaurant.com/wien/wp-content/uploads/sites/2/2018/06/TIANrw_logo_webH70p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7469" y="2480553"/>
            <a:ext cx="3206729" cy="132823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esultado de imagen para tian restaurant vienna"/>
          <p:cNvSpPr>
            <a:spLocks noChangeAspect="1" noChangeArrowheads="1"/>
          </p:cNvSpPr>
          <p:nvPr/>
        </p:nvSpPr>
        <p:spPr bwMode="auto">
          <a:xfrm>
            <a:off x="8142051" y="4662820"/>
            <a:ext cx="2802236" cy="157625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1030" name="Picture 6" descr="esultado de imagen para tian restaurant vien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4641" y="4231734"/>
            <a:ext cx="2772383" cy="1559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60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17DB6-55E6-4B2E-8D2D-61E5F1218F5B}"/>
              </a:ext>
            </a:extLst>
          </p:cNvPr>
          <p:cNvSpPr>
            <a:spLocks noGrp="1"/>
          </p:cNvSpPr>
          <p:nvPr>
            <p:ph type="title"/>
          </p:nvPr>
        </p:nvSpPr>
        <p:spPr/>
        <p:txBody>
          <a:bodyPr/>
          <a:lstStyle/>
          <a:p>
            <a:r>
              <a:rPr lang="es-CO" dirty="0"/>
              <a:t>Competidores indirectos </a:t>
            </a:r>
          </a:p>
        </p:txBody>
      </p:sp>
      <p:pic>
        <p:nvPicPr>
          <p:cNvPr id="4" name="Marcador de contenido 3">
            <a:extLst>
              <a:ext uri="{FF2B5EF4-FFF2-40B4-BE49-F238E27FC236}">
                <a16:creationId xmlns:a16="http://schemas.microsoft.com/office/drawing/2014/main" id="{0799DBA8-BB29-43F6-A2B0-4CA3C43375E0}"/>
              </a:ext>
            </a:extLst>
          </p:cNvPr>
          <p:cNvPicPr>
            <a:picLocks noGrp="1" noChangeAspect="1"/>
          </p:cNvPicPr>
          <p:nvPr>
            <p:ph sz="quarter" idx="13"/>
          </p:nvPr>
        </p:nvPicPr>
        <p:blipFill>
          <a:blip r:embed="rId2"/>
          <a:stretch>
            <a:fillRect/>
          </a:stretch>
        </p:blipFill>
        <p:spPr>
          <a:xfrm>
            <a:off x="1066688" y="2772384"/>
            <a:ext cx="2466975" cy="1847850"/>
          </a:xfrm>
          <a:prstGeom prst="rect">
            <a:avLst/>
          </a:prstGeom>
        </p:spPr>
      </p:pic>
      <p:pic>
        <p:nvPicPr>
          <p:cNvPr id="5" name="Imagen 4">
            <a:extLst>
              <a:ext uri="{FF2B5EF4-FFF2-40B4-BE49-F238E27FC236}">
                <a16:creationId xmlns:a16="http://schemas.microsoft.com/office/drawing/2014/main" id="{C68BDE92-6B39-4E84-AD50-93DA7E3AF1FE}"/>
              </a:ext>
            </a:extLst>
          </p:cNvPr>
          <p:cNvPicPr>
            <a:picLocks noChangeAspect="1"/>
          </p:cNvPicPr>
          <p:nvPr/>
        </p:nvPicPr>
        <p:blipFill>
          <a:blip r:embed="rId3"/>
          <a:stretch>
            <a:fillRect/>
          </a:stretch>
        </p:blipFill>
        <p:spPr>
          <a:xfrm>
            <a:off x="7429612" y="2772383"/>
            <a:ext cx="3695700" cy="1847851"/>
          </a:xfrm>
          <a:prstGeom prst="rect">
            <a:avLst/>
          </a:prstGeom>
        </p:spPr>
      </p:pic>
      <p:pic>
        <p:nvPicPr>
          <p:cNvPr id="6" name="Imagen 5">
            <a:extLst>
              <a:ext uri="{FF2B5EF4-FFF2-40B4-BE49-F238E27FC236}">
                <a16:creationId xmlns:a16="http://schemas.microsoft.com/office/drawing/2014/main" id="{DDB4AA06-5420-41AF-BCF1-EE3B074652D4}"/>
              </a:ext>
            </a:extLst>
          </p:cNvPr>
          <p:cNvPicPr>
            <a:picLocks noChangeAspect="1"/>
          </p:cNvPicPr>
          <p:nvPr/>
        </p:nvPicPr>
        <p:blipFill>
          <a:blip r:embed="rId4"/>
          <a:stretch>
            <a:fillRect/>
          </a:stretch>
        </p:blipFill>
        <p:spPr>
          <a:xfrm>
            <a:off x="3759052" y="2772383"/>
            <a:ext cx="3351382" cy="1847851"/>
          </a:xfrm>
          <a:prstGeom prst="rect">
            <a:avLst/>
          </a:prstGeom>
        </p:spPr>
      </p:pic>
    </p:spTree>
    <p:extLst>
      <p:ext uri="{BB962C8B-B14F-4D97-AF65-F5344CB8AC3E}">
        <p14:creationId xmlns:p14="http://schemas.microsoft.com/office/powerpoint/2010/main" val="8669920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465</TotalTime>
  <Words>1412</Words>
  <Application>Microsoft Office PowerPoint</Application>
  <PresentationFormat>Panorámica</PresentationFormat>
  <Paragraphs>220</Paragraphs>
  <Slides>31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Calibri</vt:lpstr>
      <vt:lpstr>Century Gothic</vt:lpstr>
      <vt:lpstr>Wingdings 3</vt:lpstr>
      <vt:lpstr>Ion</vt:lpstr>
      <vt:lpstr>Presentación de PowerPoint</vt:lpstr>
      <vt:lpstr>PROFIT </vt:lpstr>
      <vt:lpstr>Concepto y modelo de negocio restaurante </vt:lpstr>
      <vt:lpstr>Concepto y modelo de negocio tienda</vt:lpstr>
      <vt:lpstr>Definición del tipo de comida </vt:lpstr>
      <vt:lpstr>Competidor D: Suna  </vt:lpstr>
      <vt:lpstr>Competidor d: De raíz  </vt:lpstr>
      <vt:lpstr>competidor indirecto o referente: TIAN</vt:lpstr>
      <vt:lpstr>Competidores indirectos </vt:lpstr>
      <vt:lpstr>Publico objetivo  </vt:lpstr>
      <vt:lpstr>Presentación de PowerPoint</vt:lpstr>
      <vt:lpstr>PUNTOS DEBILES Y CLAVES DEL ÉXITO </vt:lpstr>
      <vt:lpstr>Presentación de PowerPoint</vt:lpstr>
      <vt:lpstr>OBJETIVO GENERAL </vt:lpstr>
      <vt:lpstr>Manejo nutricional</vt:lpstr>
      <vt:lpstr>Manejo de residuos y materiales </vt:lpstr>
      <vt:lpstr>Ambientes y espacios multifacéticos. </vt:lpstr>
      <vt:lpstr>Metodología manejo nutricional  </vt:lpstr>
      <vt:lpstr>Datos obtenidos y puntos clave </vt:lpstr>
      <vt:lpstr>Cambios por realizar</vt:lpstr>
      <vt:lpstr>Manejo de residuos y materiales</vt:lpstr>
      <vt:lpstr>Miss chá </vt:lpstr>
      <vt:lpstr>SUNA</vt:lpstr>
      <vt:lpstr>De Raíz </vt:lpstr>
      <vt:lpstr>Cambios por implementar</vt:lpstr>
      <vt:lpstr>Ambiente y espacios multifacéticos</vt:lpstr>
      <vt:lpstr>SUNA </vt:lpstr>
      <vt:lpstr>Cambios por realizar  </vt:lpstr>
      <vt:lpstr>Propuesta de valor </vt:lpstr>
      <vt:lpstr>Presentación de PowerPoint</vt:lpstr>
      <vt:lpstr>Referencias bibliográficas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de negocio</dc:title>
  <dc:creator>maria alejandra lope</dc:creator>
  <cp:lastModifiedBy>maria alejandra lope</cp:lastModifiedBy>
  <cp:revision>45</cp:revision>
  <dcterms:created xsi:type="dcterms:W3CDTF">2018-09-17T04:22:51Z</dcterms:created>
  <dcterms:modified xsi:type="dcterms:W3CDTF">2019-04-01T05:38:15Z</dcterms:modified>
</cp:coreProperties>
</file>