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4"/>
    <p:restoredTop sz="94676"/>
  </p:normalViewPr>
  <p:slideViewPr>
    <p:cSldViewPr snapToGrid="0" snapToObjects="1">
      <p:cViewPr>
        <p:scale>
          <a:sx n="95" d="100"/>
          <a:sy n="95" d="100"/>
        </p:scale>
        <p:origin x="14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Feuille_de_calcul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 smtClean="0"/>
              <a:t>Prévisions financières de la STM en M$ </a:t>
            </a:r>
            <a:endParaRPr lang="fr-F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Maintien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Metro</c:v>
                </c:pt>
                <c:pt idx="1">
                  <c:v>Bus</c:v>
                </c:pt>
                <c:pt idx="2">
                  <c:v>Tramways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4513.0</c:v>
                </c:pt>
                <c:pt idx="1">
                  <c:v>1685.0</c:v>
                </c:pt>
                <c:pt idx="2">
                  <c:v>0.0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Développement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Metro</c:v>
                </c:pt>
                <c:pt idx="1">
                  <c:v>Bus</c:v>
                </c:pt>
                <c:pt idx="2">
                  <c:v>Tramways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1221.0</c:v>
                </c:pt>
                <c:pt idx="1">
                  <c:v>1333.0</c:v>
                </c:pt>
                <c:pt idx="2">
                  <c:v>1122.0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Metro</c:v>
                </c:pt>
                <c:pt idx="1">
                  <c:v>Bus</c:v>
                </c:pt>
                <c:pt idx="2">
                  <c:v>Tramways</c:v>
                </c:pt>
              </c:strCache>
            </c:strRef>
          </c:cat>
          <c:val>
            <c:numRef>
              <c:f>Feuil1!$D$2:$D$4</c:f>
              <c:numCache>
                <c:formatCode>General</c:formatCode>
                <c:ptCount val="3"/>
                <c:pt idx="0">
                  <c:v>5734.0</c:v>
                </c:pt>
                <c:pt idx="1">
                  <c:v>3018.0</c:v>
                </c:pt>
                <c:pt idx="2">
                  <c:v>1222.0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8913744"/>
        <c:axId val="1550586544"/>
      </c:barChart>
      <c:catAx>
        <c:axId val="169891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50586544"/>
        <c:crosses val="autoZero"/>
        <c:auto val="1"/>
        <c:lblAlgn val="ctr"/>
        <c:lblOffset val="100"/>
        <c:noMultiLvlLbl val="0"/>
      </c:catAx>
      <c:valAx>
        <c:axId val="1550586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9891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1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m.info/fr/a-propos/informations-entreprise-et-financieres/diversite" TargetMode="External"/><Relationship Id="rId4" Type="http://schemas.openxmlformats.org/officeDocument/2006/relationships/hyperlink" Target="http://www.stm.info/fr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fr.wikipedia.org/wiki/Soci&#233;t&#233;_de_transport_de_Montr&#233;a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5.xml"/><Relationship Id="rId5" Type="http://schemas.openxmlformats.org/officeDocument/2006/relationships/slide" Target="slide6.xml"/><Relationship Id="rId6" Type="http://schemas.openxmlformats.org/officeDocument/2006/relationships/slide" Target="slide7.xml"/><Relationship Id="rId7" Type="http://schemas.openxmlformats.org/officeDocument/2006/relationships/slide" Target="slide8.xml"/><Relationship Id="rId8" Type="http://schemas.openxmlformats.org/officeDocument/2006/relationships/slide" Target="slide9.xml"/><Relationship Id="rId9" Type="http://schemas.openxmlformats.org/officeDocument/2006/relationships/slide" Target="slide10.xml"/><Relationship Id="rId10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slide" Target="slide2.xml"/><Relationship Id="rId5" Type="http://schemas.openxmlformats.org/officeDocument/2006/relationships/image" Target="../media/image3.jpg"/><Relationship Id="rId6" Type="http://schemas.openxmlformats.org/officeDocument/2006/relationships/image" Target="../media/image4.jpg"/><Relationship Id="rId7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m.info/f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m.info/fr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jpg"/><Relationship Id="rId5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Société de Transport de Montréal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Présenté par Fatoumata Mintou Coumba Diallo et Mehiti Peni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360" y="4568087"/>
            <a:ext cx="6153150" cy="115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02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Estimation des ressources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111029"/>
              </p:ext>
            </p:extLst>
          </p:nvPr>
        </p:nvGraphicFramePr>
        <p:xfrm>
          <a:off x="677334" y="1768763"/>
          <a:ext cx="8321193" cy="3770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3731"/>
                <a:gridCol w="2773731"/>
                <a:gridCol w="2773731"/>
              </a:tblGrid>
              <a:tr h="1393103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Service</a:t>
                      </a:r>
                      <a:r>
                        <a:rPr lang="fr-FR" sz="24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de Transport de Montréal</a:t>
                      </a:r>
                      <a:endParaRPr lang="fr-FR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Population</a:t>
                      </a:r>
                      <a:endParaRPr lang="fr-FR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049109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bg1"/>
                          </a:solidFill>
                        </a:rPr>
                        <a:t>Changement</a:t>
                      </a:r>
                      <a:r>
                        <a:rPr lang="fr-FR" sz="2400" baseline="0" dirty="0" smtClean="0">
                          <a:solidFill>
                            <a:schemeClr val="bg1"/>
                          </a:solidFill>
                        </a:rPr>
                        <a:t> des stations d’entrées (Métro, Bus, etc.) </a:t>
                      </a:r>
                      <a:endParaRPr lang="fr-FR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mtClean="0"/>
                        <a:t>2,5M$ </a:t>
                      </a:r>
                      <a:r>
                        <a:rPr lang="fr-FR" dirty="0" smtClean="0"/>
                        <a:t>CAD  et plus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Augmentation des tarifs de transports d’environ</a:t>
                      </a:r>
                      <a:r>
                        <a:rPr lang="fr-FR" baseline="0" dirty="0" smtClean="0"/>
                        <a:t> 2$ CAD par personnes</a:t>
                      </a:r>
                      <a:endParaRPr lang="fr-FR" dirty="0"/>
                    </a:p>
                  </a:txBody>
                  <a:tcPr anchor="ctr"/>
                </a:tc>
              </a:tr>
              <a:tr h="1049109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bg1"/>
                          </a:solidFill>
                        </a:rPr>
                        <a:t>Création d’une application sur Android et Apple</a:t>
                      </a:r>
                      <a:endParaRPr lang="fr-FR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9 900$ et plus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Gratuit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74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https://fr.wikipedia.org/wiki/Société_de_transport_de_Montréal</a:t>
            </a:r>
            <a:endParaRPr lang="fr-FR" dirty="0" smtClean="0"/>
          </a:p>
          <a:p>
            <a:r>
              <a:rPr lang="fr-FR" dirty="0">
                <a:hlinkClick r:id="rId3"/>
              </a:rPr>
              <a:t>http://</a:t>
            </a:r>
            <a:r>
              <a:rPr lang="fr-FR" dirty="0" smtClean="0">
                <a:hlinkClick r:id="rId3"/>
              </a:rPr>
              <a:t>www.stm.info/fr/a-propos/informations-entreprise-et-financieres/diversite</a:t>
            </a:r>
            <a:endParaRPr lang="fr-FR" dirty="0" smtClean="0"/>
          </a:p>
          <a:p>
            <a:r>
              <a:rPr lang="fr-FR" dirty="0">
                <a:hlinkClick r:id="rId4"/>
              </a:rPr>
              <a:t>http://</a:t>
            </a:r>
            <a:r>
              <a:rPr lang="fr-FR" dirty="0" smtClean="0">
                <a:hlinkClick r:id="rId4"/>
              </a:rPr>
              <a:t>www.stm.info/fr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840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Table des matières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Modèle d’affaire </a:t>
            </a:r>
          </a:p>
          <a:p>
            <a:pPr lvl="1"/>
            <a:r>
              <a:rPr lang="fr-FR" dirty="0" smtClean="0">
                <a:hlinkClick r:id="rId2" action="ppaction://hlinksldjump"/>
              </a:rPr>
              <a:t>À propos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>
                <a:hlinkClick r:id="rId3" action="ppaction://hlinksldjump"/>
              </a:rPr>
              <a:t>Objectifs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>
                <a:hlinkClick r:id="rId4" action="ppaction://hlinksldjump"/>
              </a:rPr>
              <a:t>Stratégies et marché visé </a:t>
            </a:r>
            <a:endParaRPr lang="fr-FR" dirty="0" smtClean="0"/>
          </a:p>
          <a:p>
            <a:pPr lvl="1"/>
            <a:r>
              <a:rPr lang="fr-FR" dirty="0" smtClean="0">
                <a:hlinkClick r:id="rId5" action="ppaction://hlinksldjump"/>
              </a:rPr>
              <a:t>Prévisions financières </a:t>
            </a:r>
            <a:endParaRPr lang="fr-FR" dirty="0" smtClean="0"/>
          </a:p>
          <a:p>
            <a:r>
              <a:rPr lang="fr-FR" dirty="0" smtClean="0"/>
              <a:t>Innovons la STM</a:t>
            </a:r>
          </a:p>
          <a:p>
            <a:pPr lvl="1"/>
            <a:r>
              <a:rPr lang="fr-FR" dirty="0" smtClean="0">
                <a:hlinkClick r:id="rId6" action="ppaction://hlinksldjump"/>
              </a:rPr>
              <a:t>Une OPUS Virtuel ! </a:t>
            </a:r>
            <a:endParaRPr lang="fr-FR" dirty="0" smtClean="0"/>
          </a:p>
          <a:p>
            <a:pPr lvl="1"/>
            <a:r>
              <a:rPr lang="fr-FR" dirty="0" smtClean="0">
                <a:hlinkClick r:id="rId7" action="ppaction://hlinksldjump"/>
              </a:rPr>
              <a:t>Sur nos téléphones </a:t>
            </a:r>
            <a:endParaRPr lang="fr-FR" dirty="0" smtClean="0"/>
          </a:p>
          <a:p>
            <a:pPr lvl="1"/>
            <a:r>
              <a:rPr lang="fr-FR" dirty="0" smtClean="0">
                <a:hlinkClick r:id="rId8" action="ppaction://hlinksldjump"/>
              </a:rPr>
              <a:t>Les points positifs</a:t>
            </a:r>
            <a:endParaRPr lang="fr-FR" dirty="0" smtClean="0"/>
          </a:p>
          <a:p>
            <a:pPr lvl="1"/>
            <a:r>
              <a:rPr lang="fr-FR" dirty="0" smtClean="0">
                <a:hlinkClick r:id="rId9" action="ppaction://hlinksldjump"/>
              </a:rPr>
              <a:t>Estimation des ressources </a:t>
            </a:r>
            <a:endParaRPr lang="fr-FR" dirty="0" smtClean="0"/>
          </a:p>
          <a:p>
            <a:r>
              <a:rPr lang="fr-FR" dirty="0" smtClean="0">
                <a:hlinkClick r:id="rId10" action="ppaction://hlinksldjump"/>
              </a:rPr>
              <a:t>Bibliographie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229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À propos de la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Crée formellement en 2002 </a:t>
            </a:r>
          </a:p>
          <a:p>
            <a:pPr algn="just"/>
            <a:r>
              <a:rPr lang="fr-FR" dirty="0" smtClean="0"/>
              <a:t>Chiffres à savoir </a:t>
            </a:r>
          </a:p>
          <a:p>
            <a:pPr algn="just"/>
            <a:r>
              <a:rPr lang="fr-FR" dirty="0" smtClean="0"/>
              <a:t>Pourquoi est-ce une entreprise Brique et Mortier?</a:t>
            </a:r>
          </a:p>
          <a:p>
            <a:pPr algn="just"/>
            <a:r>
              <a:rPr lang="fr-FR" dirty="0" smtClean="0"/>
              <a:t>Évolution de l’industrie du transport de </a:t>
            </a:r>
            <a:r>
              <a:rPr lang="fr-FR" dirty="0" err="1" smtClean="0"/>
              <a:t>Montreal</a:t>
            </a:r>
            <a:endParaRPr lang="fr-FR" dirty="0" smtClean="0"/>
          </a:p>
          <a:p>
            <a:pPr lvl="1" algn="just"/>
            <a:r>
              <a:rPr lang="fr-FR" dirty="0" err="1" smtClean="0"/>
              <a:t>Railway</a:t>
            </a:r>
            <a:r>
              <a:rPr lang="fr-FR" dirty="0" smtClean="0"/>
              <a:t> (Mécanique) : La </a:t>
            </a:r>
            <a:r>
              <a:rPr lang="fr-FR" dirty="0" err="1" smtClean="0"/>
              <a:t>Montreal</a:t>
            </a:r>
            <a:r>
              <a:rPr lang="fr-FR" dirty="0" smtClean="0"/>
              <a:t> City </a:t>
            </a:r>
            <a:r>
              <a:rPr lang="fr-FR" dirty="0" err="1" smtClean="0"/>
              <a:t>Passenger</a:t>
            </a:r>
            <a:r>
              <a:rPr lang="fr-FR" dirty="0" smtClean="0"/>
              <a:t> </a:t>
            </a:r>
            <a:r>
              <a:rPr lang="fr-FR" dirty="0" err="1" smtClean="0"/>
              <a:t>Railway</a:t>
            </a:r>
            <a:r>
              <a:rPr lang="fr-FR" dirty="0" smtClean="0"/>
              <a:t> </a:t>
            </a:r>
            <a:r>
              <a:rPr lang="fr-FR" dirty="0" err="1" smtClean="0"/>
              <a:t>Company</a:t>
            </a:r>
            <a:r>
              <a:rPr lang="fr-FR" dirty="0" smtClean="0"/>
              <a:t> </a:t>
            </a:r>
          </a:p>
          <a:p>
            <a:pPr lvl="1" algn="just"/>
            <a:r>
              <a:rPr lang="fr-FR" dirty="0" smtClean="0"/>
              <a:t> Tramway (Électrique) : </a:t>
            </a:r>
            <a:r>
              <a:rPr lang="fr-FR" dirty="0" err="1" smtClean="0"/>
              <a:t>Montreal</a:t>
            </a:r>
            <a:r>
              <a:rPr lang="fr-FR" dirty="0" smtClean="0"/>
              <a:t> Tramways </a:t>
            </a:r>
            <a:r>
              <a:rPr lang="fr-FR" dirty="0" err="1" smtClean="0"/>
              <a:t>Company</a:t>
            </a:r>
            <a:endParaRPr lang="fr-FR" dirty="0" smtClean="0"/>
          </a:p>
          <a:p>
            <a:pPr lvl="1" algn="just"/>
            <a:r>
              <a:rPr lang="fr-FR" dirty="0" smtClean="0"/>
              <a:t>Implantation de carte à puce : carte OPUS </a:t>
            </a:r>
            <a:endParaRPr lang="fr-FR" dirty="0"/>
          </a:p>
        </p:txBody>
      </p:sp>
      <p:pic>
        <p:nvPicPr>
          <p:cNvPr id="4" name="Image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462" y="379411"/>
            <a:ext cx="2997126" cy="1333721"/>
          </a:xfrm>
          <a:prstGeom prst="rect">
            <a:avLst/>
          </a:prstGeom>
        </p:spPr>
      </p:pic>
      <p:sp>
        <p:nvSpPr>
          <p:cNvPr id="5" name="Flèche courbée vers la gauche 4">
            <a:hlinkClick r:id="rId4" action="ppaction://hlinksldjump"/>
          </p:cNvPr>
          <p:cNvSpPr/>
          <p:nvPr/>
        </p:nvSpPr>
        <p:spPr>
          <a:xfrm>
            <a:off x="11454063" y="6400800"/>
            <a:ext cx="529390" cy="3128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3" y="5148919"/>
            <a:ext cx="4195455" cy="15355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067" y="5228779"/>
            <a:ext cx="1877199" cy="13284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9665" y="5228779"/>
            <a:ext cx="947420" cy="5968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5714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objectifs de la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La Société de Transport de Montréal a établi un plan stratégique pour l’année 2020 :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fr-FR" dirty="0" smtClean="0"/>
              <a:t>Développer les services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fr-FR" dirty="0" smtClean="0"/>
              <a:t>Améliorer l’expérience client et la mise en marché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fr-FR" dirty="0" smtClean="0"/>
              <a:t>Attirer, développer et mobiliser les talents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pic>
        <p:nvPicPr>
          <p:cNvPr id="4" name="Espace réservé du contenu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631" y="609600"/>
            <a:ext cx="2265241" cy="725585"/>
          </a:xfrm>
          <a:prstGeom prst="rect">
            <a:avLst/>
          </a:prstGeom>
        </p:spPr>
      </p:pic>
      <p:sp>
        <p:nvSpPr>
          <p:cNvPr id="5" name="Flèche courbée vers la gauche 4">
            <a:hlinkClick r:id="rId4" action="ppaction://hlinksldjump"/>
          </p:cNvPr>
          <p:cNvSpPr/>
          <p:nvPr/>
        </p:nvSpPr>
        <p:spPr>
          <a:xfrm>
            <a:off x="11454063" y="6400800"/>
            <a:ext cx="529390" cy="3128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62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6321" y="255814"/>
            <a:ext cx="8596668" cy="1320800"/>
          </a:xfrm>
        </p:spPr>
        <p:txBody>
          <a:bodyPr/>
          <a:lstStyle/>
          <a:p>
            <a:r>
              <a:rPr lang="fr-FR" dirty="0" smtClean="0"/>
              <a:t>Stratégie et marché visé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240197"/>
              </p:ext>
            </p:extLst>
          </p:nvPr>
        </p:nvGraphicFramePr>
        <p:xfrm>
          <a:off x="726321" y="1077685"/>
          <a:ext cx="8314266" cy="5260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422"/>
                <a:gridCol w="2771422"/>
                <a:gridCol w="2771422"/>
              </a:tblGrid>
              <a:tr h="1730104">
                <a:tc gridSpan="3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338578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Développer les services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Améliorer l’expérience client et la mise en marché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Attirer, développer et</a:t>
                      </a:r>
                      <a:r>
                        <a:rPr lang="fr-FR" b="1" baseline="0" dirty="0" smtClean="0">
                          <a:solidFill>
                            <a:schemeClr val="bg1"/>
                          </a:solidFill>
                        </a:rPr>
                        <a:t> mobiliser les talents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096044">
                <a:tc>
                  <a:txBody>
                    <a:bodyPr/>
                    <a:lstStyle/>
                    <a:p>
                      <a:r>
                        <a:rPr lang="fr-FR" dirty="0" smtClean="0"/>
                        <a:t>Améliorer</a:t>
                      </a:r>
                      <a:r>
                        <a:rPr lang="fr-FR" baseline="0" dirty="0" smtClean="0"/>
                        <a:t> le réseau de métro et augmenter l’offre de service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Améliorer</a:t>
                      </a:r>
                      <a:r>
                        <a:rPr lang="fr-FR" baseline="0" dirty="0" smtClean="0"/>
                        <a:t> la fiabilité et la ponctualité de service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Déployer des moyens</a:t>
                      </a:r>
                      <a:r>
                        <a:rPr lang="fr-FR" baseline="0" dirty="0" smtClean="0"/>
                        <a:t> novateurs pour recruter du personnel </a:t>
                      </a:r>
                      <a:endParaRPr lang="fr-FR" dirty="0"/>
                    </a:p>
                  </a:txBody>
                  <a:tcPr anchor="ctr"/>
                </a:tc>
              </a:tr>
              <a:tr h="1096044">
                <a:tc>
                  <a:txBody>
                    <a:bodyPr/>
                    <a:lstStyle/>
                    <a:p>
                      <a:r>
                        <a:rPr lang="fr-FR" dirty="0" smtClean="0"/>
                        <a:t>Renforcer</a:t>
                      </a:r>
                      <a:r>
                        <a:rPr lang="fr-FR" baseline="0" dirty="0" smtClean="0"/>
                        <a:t> l’offre de service en transport adapté 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Offrir un environnement</a:t>
                      </a:r>
                      <a:r>
                        <a:rPr lang="fr-FR" baseline="0" dirty="0" smtClean="0"/>
                        <a:t> sécuritaire, convivial et agréable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Contribuer à créer un milieu de travail sain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51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Prévisions financières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453428"/>
              </p:ext>
            </p:extLst>
          </p:nvPr>
        </p:nvGraphicFramePr>
        <p:xfrm>
          <a:off x="367621" y="1930400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46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  <p:bldGraphic spid="4" grpId="1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OPUS Virtuel !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18" y="1836057"/>
            <a:ext cx="7802439" cy="4457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329211"/>
            <a:ext cx="1946757" cy="122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73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Apple Pay </a:t>
            </a:r>
            <a:r>
              <a:rPr lang="mr-IN" dirty="0" smtClean="0"/>
              <a:t>–</a:t>
            </a:r>
            <a:r>
              <a:rPr lang="fr-FR" dirty="0" smtClean="0"/>
              <a:t> Android Pay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559" y="5241472"/>
            <a:ext cx="1404257" cy="140425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130" y="5450575"/>
            <a:ext cx="3448538" cy="98605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684" y="1565728"/>
            <a:ext cx="2245804" cy="352020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837" y="1270000"/>
            <a:ext cx="4486039" cy="381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76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points positifs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ZapfDingbatsITC" charset="0"/>
              <a:buChar char="✔︎"/>
            </a:pPr>
            <a:r>
              <a:rPr lang="fr-FR" dirty="0" smtClean="0"/>
              <a:t>Accessible virtuellement </a:t>
            </a:r>
            <a:r>
              <a:rPr lang="mr-IN" dirty="0" smtClean="0"/>
              <a:t>–</a:t>
            </a:r>
            <a:r>
              <a:rPr lang="fr-FR" dirty="0" smtClean="0"/>
              <a:t> sur les téléphones intelligents (</a:t>
            </a:r>
            <a:r>
              <a:rPr lang="fr-FR" dirty="0" err="1" smtClean="0"/>
              <a:t>Wallet</a:t>
            </a:r>
            <a:r>
              <a:rPr lang="fr-FR" dirty="0" smtClean="0"/>
              <a:t>, Android </a:t>
            </a:r>
            <a:r>
              <a:rPr lang="fr-FR" dirty="0" err="1" smtClean="0"/>
              <a:t>Pay</a:t>
            </a:r>
            <a:r>
              <a:rPr lang="fr-FR" dirty="0" smtClean="0"/>
              <a:t>) </a:t>
            </a:r>
          </a:p>
          <a:p>
            <a:pPr>
              <a:buFont typeface="ZapfDingbatsITC" charset="0"/>
              <a:buChar char="✔︎"/>
            </a:pPr>
            <a:r>
              <a:rPr lang="fr-FR" dirty="0" smtClean="0"/>
              <a:t>Plus de perte ou vol de la carte Opus </a:t>
            </a:r>
          </a:p>
          <a:p>
            <a:pPr>
              <a:buFont typeface="ZapfDingbatsITC" charset="0"/>
              <a:buChar char="✔︎"/>
            </a:pPr>
            <a:r>
              <a:rPr lang="fr-FR" dirty="0" smtClean="0"/>
              <a:t>Rechargeable virtuellement </a:t>
            </a:r>
          </a:p>
          <a:p>
            <a:pPr>
              <a:buFont typeface="ZapfDingbatsITC" charset="0"/>
              <a:buChar char="✔︎"/>
            </a:pPr>
            <a:r>
              <a:rPr lang="fr-FR" dirty="0" smtClean="0"/>
              <a:t>Facilité d’utilisation et de transports</a:t>
            </a:r>
          </a:p>
          <a:p>
            <a:pPr>
              <a:buFont typeface="ZapfDingbatsITC" charset="0"/>
              <a:buChar char="✔︎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753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783</TotalTime>
  <Words>318</Words>
  <Application>Microsoft Macintosh PowerPoint</Application>
  <PresentationFormat>Grand écran</PresentationFormat>
  <Paragraphs>59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Mangal</vt:lpstr>
      <vt:lpstr>Trebuchet MS</vt:lpstr>
      <vt:lpstr>Wingdings</vt:lpstr>
      <vt:lpstr>Wingdings 3</vt:lpstr>
      <vt:lpstr>ZapfDingbatsITC</vt:lpstr>
      <vt:lpstr>Facette</vt:lpstr>
      <vt:lpstr>La Société de Transport de Montréal</vt:lpstr>
      <vt:lpstr>Table des matières </vt:lpstr>
      <vt:lpstr>À propos de la</vt:lpstr>
      <vt:lpstr>Les objectifs de la </vt:lpstr>
      <vt:lpstr>Stratégie et marché visé </vt:lpstr>
      <vt:lpstr>Prévisions financières </vt:lpstr>
      <vt:lpstr>Une OPUS Virtuel !</vt:lpstr>
      <vt:lpstr>Apple Pay – Android Pay </vt:lpstr>
      <vt:lpstr>Les points positifs</vt:lpstr>
      <vt:lpstr>Estimation des ressources</vt:lpstr>
      <vt:lpstr>Bibliographie 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Société de Transport de Montréal</dc:title>
  <dc:creator>Mehiti Peni</dc:creator>
  <cp:lastModifiedBy>Mehiti Peni</cp:lastModifiedBy>
  <cp:revision>27</cp:revision>
  <dcterms:created xsi:type="dcterms:W3CDTF">2017-11-07T17:33:00Z</dcterms:created>
  <dcterms:modified xsi:type="dcterms:W3CDTF">2017-11-29T05:47:47Z</dcterms:modified>
</cp:coreProperties>
</file>