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7" autoAdjust="0"/>
    <p:restoredTop sz="94660"/>
  </p:normalViewPr>
  <p:slideViewPr>
    <p:cSldViewPr snapToGrid="0">
      <p:cViewPr varScale="1">
        <p:scale>
          <a:sx n="144" d="100"/>
          <a:sy n="144" d="100"/>
        </p:scale>
        <p:origin x="144"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677750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754105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393882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48409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99539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385496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9/6/2021</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53284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342977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64104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899634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844844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9/6/2021</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973690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 Id="rId5" Type="http://schemas.openxmlformats.org/officeDocument/2006/relationships/image" Target="../media/image31.jpeg"/><Relationship Id="rId4" Type="http://schemas.openxmlformats.org/officeDocument/2006/relationships/image" Target="../media/image30.jpeg"/></Relationships>
</file>

<file path=ppt/slides/_rels/slide2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173122F-D466-4F08-90FA-0038F7AC214A}"/>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endParaRPr>
          </a:p>
        </p:txBody>
      </p:sp>
      <p:grpSp>
        <p:nvGrpSpPr>
          <p:cNvPr id="11" name="Group 10">
            <a:extLst>
              <a:ext uri="{FF2B5EF4-FFF2-40B4-BE49-F238E27FC236}">
                <a16:creationId xmlns:a16="http://schemas.microsoft.com/office/drawing/2014/main" id="{088464FC-BA67-4F51-9FF7-DBE25BC1B6FF}"/>
              </a:ext>
              <a:ext uri="{C183D7F6-B498-43B3-948B-1728B52AA6E4}">
                <adec:decorative xmlns:adec="http://schemas.microsoft.com/office/drawing/2017/decorative" val="1"/>
              </a:ext>
            </a:extLst>
          </p:cNvPr>
          <p:cNvGrpSpPr>
            <a:grpSpLocks noChangeAspect="1" noGrp="1" noMove="1" noResize="1" noRot="1" noUngrp="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27E03DB2-550B-4724-AED9-6CDD879123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6465A54-5573-484E-B100-DD573A200F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3FE72B0-EFA3-4014-8CDC-1C287601B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F760997-975D-4B2C-8156-B7D50D00362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B6F8662-B246-4822-9C58-17B716C157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34A646E-FE31-4A4B-8671-F7388A435FF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C733733-B757-4917-8037-20B16E4281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A78D03B-F6D8-4A21-A4B8-5B61F420CF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E4D19C5-78BE-416D-93DE-D9D3C66AF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F885153-0E8D-4E9D-84C9-72B30A898F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E6907E2-1D55-4C28-BFEB-D3DED31F96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3A6CF01-1EE4-4AED-917E-A399E29E84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3D3E530-D97C-46B7-807C-65B63CD059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07659DC-F17B-46DE-AC6E-E17E8365AF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EAA8CC2-E19B-4B07-BA97-B5C7B978D3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29C9D14-88FE-4F59-9041-7FC5FD6464E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E061BF0-EF9F-44AF-A8CD-67A63ADAE9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7D26BEE-06B3-412E-B8E6-6DD4A15EB8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2D99D3C-C411-4362-A855-0407BAB58B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1D83338-69DA-4BD2-9B7B-CF1BC2B697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2ADBF0E-FFEA-499B-A3EE-61D967143E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B1F6D47-BE03-40C8-93D7-3727C34521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8BB3A57-69CE-4A24-9F7D-4C04DDA624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86F159E-685A-4FE9-8883-D9C23B14E68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FDB9DB7-21A5-4A0C-9F59-79571BAF64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893421-FD38-4970-90EF-FBF4E7F7C3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5253162-5698-4B03-BAB7-2034949EE5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3DA1941-59E5-4945-8CF8-FE50F01976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399BEA3-F0ED-4CE7-BE3D-FD9BF77727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D1AE72F-67C2-48F4-BF50-DD80CF4AAD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804CC83-E412-4E00-9849-9C2A12D584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4" name="Flowchart: Document 43">
            <a:extLst>
              <a:ext uri="{FF2B5EF4-FFF2-40B4-BE49-F238E27FC236}">
                <a16:creationId xmlns:a16="http://schemas.microsoft.com/office/drawing/2014/main" id="{32FE619E-19C4-42B9-AB51-CA7CBE37145C}"/>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92000" cy="3995623"/>
          </a:xfrm>
          <a:prstGeom prst="flowChartDocumen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pic>
        <p:nvPicPr>
          <p:cNvPr descr="A close-up of a cloud&#10;&#10;Description automatically generated with low confidence" id="4" name="Picture 3">
            <a:extLst>
              <a:ext uri="{FF2B5EF4-FFF2-40B4-BE49-F238E27FC236}">
                <a16:creationId xmlns:a16="http://schemas.microsoft.com/office/drawing/2014/main" id="{F3807F23-D344-4620-8C5B-D81E7C9109AB}"/>
              </a:ext>
            </a:extLst>
          </p:cNvPr>
          <p:cNvPicPr>
            <a:picLocks noChangeAspect="1"/>
          </p:cNvPicPr>
          <p:nvPr/>
        </p:nvPicPr>
        <p:blipFill rotWithShape="1">
          <a:blip r:embed="rId2">
            <a:alphaModFix amt="60000"/>
          </a:blip>
          <a:srcRect b="2" r="1"/>
          <a:stretch/>
        </p:blipFill>
        <p:spPr>
          <a:xfrm>
            <a:off x="20" y="10"/>
            <a:ext cx="12185128" cy="3944686"/>
          </a:xfrm>
          <a:custGeom>
            <a:avLst/>
            <a:gdLst/>
            <a:ahLst/>
            <a:cxnLst/>
            <a:rect b="b" l="l" r="r" t="t"/>
            <a:pathLst>
              <a:path h="3944696" w="12185148">
                <a:moveTo>
                  <a:pt x="0" y="0"/>
                </a:moveTo>
                <a:lnTo>
                  <a:pt x="12185148" y="0"/>
                </a:lnTo>
                <a:lnTo>
                  <a:pt x="12185148" y="3204268"/>
                </a:lnTo>
                <a:cubicBezTo>
                  <a:pt x="6279648" y="3204268"/>
                  <a:pt x="6095102" y="4350040"/>
                  <a:pt x="547161" y="3790988"/>
                </a:cubicBezTo>
                <a:lnTo>
                  <a:pt x="0" y="3732204"/>
                </a:lnTo>
                <a:close/>
              </a:path>
            </a:pathLst>
          </a:custGeom>
        </p:spPr>
      </p:pic>
      <p:sp>
        <p:nvSpPr>
          <p:cNvPr id="2" name="Title 1">
            <a:extLst>
              <a:ext uri="{FF2B5EF4-FFF2-40B4-BE49-F238E27FC236}">
                <a16:creationId xmlns:a16="http://schemas.microsoft.com/office/drawing/2014/main" id="{762AC127-6F81-40ED-8881-8DF66D563E4B}"/>
              </a:ext>
            </a:extLst>
          </p:cNvPr>
          <p:cNvSpPr>
            <a:spLocks noGrp="1"/>
          </p:cNvSpPr>
          <p:nvPr>
            <p:ph type="ctrTitle"/>
          </p:nvPr>
        </p:nvSpPr>
        <p:spPr>
          <a:xfrm>
            <a:off x="691078" y="668980"/>
            <a:ext cx="10809844" cy="1874384"/>
          </a:xfrm>
        </p:spPr>
        <p:txBody>
          <a:bodyPr anchor="t">
            <a:normAutofit/>
          </a:bodyPr>
          <a:lstStyle/>
          <a:p>
            <a:r>
              <a:rPr lang="en-US">
                <a:solidFill>
                  <a:srgbClr val="FFFFFF"/>
                </a:solidFill>
              </a:rPr>
              <a:t>Portfolio</a:t>
            </a:r>
          </a:p>
        </p:txBody>
      </p:sp>
      <p:sp>
        <p:nvSpPr>
          <p:cNvPr id="3" name="Subtitle 2">
            <a:extLst>
              <a:ext uri="{FF2B5EF4-FFF2-40B4-BE49-F238E27FC236}">
                <a16:creationId xmlns:a16="http://schemas.microsoft.com/office/drawing/2014/main" id="{164C193D-66ED-439A-AB21-B8AB43E5E817}"/>
              </a:ext>
            </a:extLst>
          </p:cNvPr>
          <p:cNvSpPr>
            <a:spLocks noGrp="1"/>
          </p:cNvSpPr>
          <p:nvPr>
            <p:ph idx="1" type="subTitle"/>
          </p:nvPr>
        </p:nvSpPr>
        <p:spPr>
          <a:xfrm>
            <a:off x="691077" y="4536953"/>
            <a:ext cx="7379062" cy="1633637"/>
          </a:xfrm>
        </p:spPr>
        <p:txBody>
          <a:bodyPr anchor="t">
            <a:normAutofit/>
          </a:bodyPr>
          <a:lstStyle/>
          <a:p>
            <a:r>
              <a:rPr dirty="0" lang="en-US"/>
              <a:t>Intro to Pastry with Chef Mandy</a:t>
            </a:r>
          </a:p>
          <a:p>
            <a:r>
              <a:rPr dirty="0" lang="en-US"/>
              <a:t>Jorge Villacarlos</a:t>
            </a:r>
          </a:p>
        </p:txBody>
      </p:sp>
    </p:spTree>
    <p:extLst>
      <p:ext uri="{BB962C8B-B14F-4D97-AF65-F5344CB8AC3E}">
        <p14:creationId xmlns:p14="http://schemas.microsoft.com/office/powerpoint/2010/main" val="1160057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36675-A8A2-419E-BA58-E14737CE3945}"/>
              </a:ext>
            </a:extLst>
          </p:cNvPr>
          <p:cNvSpPr>
            <a:spLocks noGrp="1"/>
          </p:cNvSpPr>
          <p:nvPr>
            <p:ph type="title"/>
          </p:nvPr>
        </p:nvSpPr>
        <p:spPr/>
        <p:txBody>
          <a:bodyPr/>
          <a:lstStyle/>
          <a:p>
            <a:r>
              <a:rPr lang="en-US" dirty="0"/>
              <a:t>Journal Week 3</a:t>
            </a:r>
          </a:p>
        </p:txBody>
      </p:sp>
      <p:pic>
        <p:nvPicPr>
          <p:cNvPr id="5" name="Content Placeholder 4" descr="Text&#10;&#10;Description automatically generated">
            <a:extLst>
              <a:ext uri="{FF2B5EF4-FFF2-40B4-BE49-F238E27FC236}">
                <a16:creationId xmlns:a16="http://schemas.microsoft.com/office/drawing/2014/main" id="{CFC656FF-DC08-4128-BB86-62C89D7AC6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28503" y="2478652"/>
            <a:ext cx="6049219" cy="3286584"/>
          </a:xfrm>
        </p:spPr>
      </p:pic>
    </p:spTree>
    <p:extLst>
      <p:ext uri="{BB962C8B-B14F-4D97-AF65-F5344CB8AC3E}">
        <p14:creationId xmlns:p14="http://schemas.microsoft.com/office/powerpoint/2010/main" val="2863643813"/>
      </p:ext>
    </p:extLst>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endParaRPr>
          </a:p>
        </p:txBody>
      </p:sp>
      <p:grpSp>
        <p:nvGrpSpPr>
          <p:cNvPr id="16" name="Group 15">
            <a:extLst>
              <a:ext uri="{FF2B5EF4-FFF2-40B4-BE49-F238E27FC236}">
                <a16:creationId xmlns:a16="http://schemas.microsoft.com/office/drawing/2014/main" id="{9738E9B1-90A2-40BD-A0F4-87F26F4DB15D}"/>
              </a:ext>
              <a:ext uri="{C183D7F6-B498-43B3-948B-1728B52AA6E4}">
                <adec:decorative xmlns:adec="http://schemas.microsoft.com/office/drawing/2017/decorative" val="1"/>
              </a:ext>
            </a:extLst>
          </p:cNvPr>
          <p:cNvGrpSpPr>
            <a:grpSpLocks noChangeAspect="1" noGrp="1" noMove="1" noResize="1" noRot="1" noUngrp="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7" name="Straight Connector 16">
              <a:extLst>
                <a:ext uri="{FF2B5EF4-FFF2-40B4-BE49-F238E27FC236}">
                  <a16:creationId xmlns:a16="http://schemas.microsoft.com/office/drawing/2014/main" id="{5C606F52-E764-495B-845B-DEB11226AA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8088103-DEE8-411A-A4E4-6F4C1D83E0E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C8959EA-C69F-42AC-8E32-ECB8B49509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D81D739-9DD7-43FC-8E19-C05127E37D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6F1D018-5105-44EF-A4D1-098DEB63F9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E8208F5-827D-4DAB-9D4C-7264BE62F4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E8EA79B-BDEA-42CE-BE09-39A01B127B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E75A2DF-EDE4-4E77-BE95-EEF4C59ABE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3906DFB-0739-4431-B65A-97523AB5B5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6F2606E-29A4-4636-A81E-798A552C5C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6F897EA-C9A9-4EB3-BC65-F7446EAFE3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739496E-0BF8-40C7-845B-9AE701327C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088E4F4-3D8F-4D87-8D4F-40BF011B653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A69F1A1-5816-4416-A9F5-87978681DA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117C4C1-CADA-4F09-9AF2-6B8C8D8C91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4E8180E-0D54-47BF-8E8B-5221B42ADAB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AECD2FE-009C-4029-9B00-7884465E60B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858E68E-42A6-4A51-B4D5-33DB9ABF34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78D281A2-52B2-4873-9305-FCB308AD7D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4FB3078-A466-4FFD-ABEF-C9A7574E1B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7CA1524F-1F21-4721-A86E-E85A5F1F9F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0709EB5-FD9B-437B-A1F2-8F349D5DB4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2EC2B2C-60AD-4659-B06F-8092836CDE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27BC99E-9BB9-42A0-AAB7-A8A1EEA961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9A7D6B4-18DB-4681-986D-444AADDB17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A4624BA-1001-48B7-BC11-037D364FCA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A04EF434-B04C-4DCD-BC8F-D7916D26373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82F9A28-9196-4D80-90EE-5C0F8C1F7BD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8862482-841F-43A1-BC57-EFF29F169F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88421A5-3C31-41EF-8AC3-BB5F23AC3B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3A5FE1E5-EDBF-4999-95A7-A4D1A20E64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9" name="Right Triangle 48">
            <a:extLst>
              <a:ext uri="{FF2B5EF4-FFF2-40B4-BE49-F238E27FC236}">
                <a16:creationId xmlns:a16="http://schemas.microsoft.com/office/drawing/2014/main" id="{DE09DA9F-86A5-44E6-BA6F-EA76B7E6565D}"/>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rot="13500000">
            <a:off x="-284142" y="2068009"/>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endParaRPr>
          </a:p>
        </p:txBody>
      </p:sp>
      <p:sp>
        <p:nvSpPr>
          <p:cNvPr id="2" name="Title 1">
            <a:extLst>
              <a:ext uri="{FF2B5EF4-FFF2-40B4-BE49-F238E27FC236}">
                <a16:creationId xmlns:a16="http://schemas.microsoft.com/office/drawing/2014/main" id="{991689BC-2E41-4527-85DA-BB4CEF605E39}"/>
              </a:ext>
            </a:extLst>
          </p:cNvPr>
          <p:cNvSpPr>
            <a:spLocks noGrp="1"/>
          </p:cNvSpPr>
          <p:nvPr>
            <p:ph type="title"/>
          </p:nvPr>
        </p:nvSpPr>
        <p:spPr>
          <a:xfrm>
            <a:off x="691078" y="725951"/>
            <a:ext cx="4424633" cy="1921328"/>
          </a:xfrm>
        </p:spPr>
        <p:txBody>
          <a:bodyPr>
            <a:normAutofit fontScale="90000"/>
          </a:bodyPr>
          <a:lstStyle/>
          <a:p>
            <a:pPr>
              <a:lnSpc>
                <a:spcPct val="90000"/>
              </a:lnSpc>
            </a:pPr>
            <a:r>
              <a:rPr dirty="0" lang="en-US" sz="3100"/>
              <a:t>Week 4</a:t>
            </a:r>
            <a:br>
              <a:rPr dirty="0" lang="en-US" sz="3100"/>
            </a:br>
            <a:r>
              <a:rPr dirty="0" lang="en-US" sz="3100"/>
              <a:t>Lemon Sabayon (No photo </a:t>
            </a:r>
            <a:r>
              <a:rPr dirty="0" lang="en-US" sz="3100">
                <a:sym charset="2" panose="05000000000000000000" pitchFamily="2" typeface="Wingdings"/>
              </a:rPr>
              <a:t>)</a:t>
            </a:r>
            <a:br>
              <a:rPr dirty="0" lang="en-US" sz="3100"/>
            </a:br>
            <a:r>
              <a:rPr dirty="0" lang="en-US" sz="3100"/>
              <a:t>Swiss Meringue</a:t>
            </a:r>
            <a:br>
              <a:rPr dirty="0" lang="en-US" sz="3100"/>
            </a:br>
            <a:r>
              <a:rPr dirty="0" lang="en-US" sz="3100"/>
              <a:t>Choux Paris-Brest</a:t>
            </a:r>
          </a:p>
        </p:txBody>
      </p:sp>
      <p:sp>
        <p:nvSpPr>
          <p:cNvPr id="11" name="Content Placeholder 10">
            <a:extLst>
              <a:ext uri="{FF2B5EF4-FFF2-40B4-BE49-F238E27FC236}">
                <a16:creationId xmlns:a16="http://schemas.microsoft.com/office/drawing/2014/main" id="{6CD94D20-58FB-4DB8-A2C3-DE2E5EE4A1AD}"/>
              </a:ext>
            </a:extLst>
          </p:cNvPr>
          <p:cNvSpPr>
            <a:spLocks noGrp="1"/>
          </p:cNvSpPr>
          <p:nvPr>
            <p:ph idx="1"/>
          </p:nvPr>
        </p:nvSpPr>
        <p:spPr>
          <a:xfrm>
            <a:off x="691078" y="2886115"/>
            <a:ext cx="4424633" cy="3262284"/>
          </a:xfrm>
        </p:spPr>
        <p:txBody>
          <a:bodyPr>
            <a:normAutofit fontScale="92500" lnSpcReduction="10000"/>
          </a:bodyPr>
          <a:lstStyle/>
          <a:p>
            <a:r>
              <a:rPr dirty="0" lang="en-US"/>
              <a:t>Lemon sabayon the one that I couldn’t make there is no photo, but I was well made, and It set nicely.</a:t>
            </a:r>
          </a:p>
          <a:p>
            <a:r>
              <a:rPr dirty="0" lang="en-US"/>
              <a:t>For the choux I would say more effort on piping the sides it was fun to make </a:t>
            </a:r>
          </a:p>
          <a:p>
            <a:r>
              <a:rPr dirty="0" lang="en-US"/>
              <a:t>Swiss meringue is also fun I enjoyed using the blowtorch to make a nice </a:t>
            </a:r>
            <a:r>
              <a:rPr dirty="0" err="1" lang="en-US"/>
              <a:t>colour</a:t>
            </a:r>
            <a:r>
              <a:rPr dirty="0" lang="en-US"/>
              <a:t> on the meringue.</a:t>
            </a:r>
          </a:p>
        </p:txBody>
      </p:sp>
      <p:pic>
        <p:nvPicPr>
          <p:cNvPr descr="A picture containing indoor, food, dish, pan&#10;&#10;Description automatically generated" id="7" name="Picture 6">
            <a:extLst>
              <a:ext uri="{FF2B5EF4-FFF2-40B4-BE49-F238E27FC236}">
                <a16:creationId xmlns:a16="http://schemas.microsoft.com/office/drawing/2014/main" id="{E173C52B-8EDE-45EA-8BAB-E96427117847}"/>
              </a:ext>
            </a:extLst>
          </p:cNvPr>
          <p:cNvPicPr>
            <a:picLocks noChangeAspect="1"/>
          </p:cNvPicPr>
          <p:nvPr/>
        </p:nvPicPr>
        <p:blipFill rotWithShape="1">
          <a:blip r:embed="rId2">
            <a:extLst>
              <a:ext uri="{28A0092B-C50C-407E-A947-70E740481C1C}">
                <a14:useLocalDpi xmlns:a14="http://schemas.microsoft.com/office/drawing/2010/main" val="0"/>
              </a:ext>
            </a:extLst>
          </a:blip>
          <a:srcRect b="1" r="36"/>
          <a:stretch/>
        </p:blipFill>
        <p:spPr>
          <a:xfrm rot="5400000">
            <a:off x="7415377" y="-1152313"/>
            <a:ext cx="3255395" cy="5900366"/>
          </a:xfrm>
          <a:prstGeom prst="rect">
            <a:avLst/>
          </a:prstGeom>
        </p:spPr>
      </p:pic>
      <p:pic>
        <p:nvPicPr>
          <p:cNvPr descr="A picture containing doughnut, donut, food&#10;&#10;Description automatically generated" id="5" name="Content Placeholder 4">
            <a:extLst>
              <a:ext uri="{FF2B5EF4-FFF2-40B4-BE49-F238E27FC236}">
                <a16:creationId xmlns:a16="http://schemas.microsoft.com/office/drawing/2014/main" id="{A0ED2DD6-CD1A-4176-B888-AB47054AA0D8}"/>
              </a:ext>
            </a:extLst>
          </p:cNvPr>
          <p:cNvPicPr>
            <a:picLocks noChangeAspect="1"/>
          </p:cNvPicPr>
          <p:nvPr/>
        </p:nvPicPr>
        <p:blipFill rotWithShape="1">
          <a:blip r:embed="rId3">
            <a:extLst>
              <a:ext uri="{28A0092B-C50C-407E-A947-70E740481C1C}">
                <a14:useLocalDpi xmlns:a14="http://schemas.microsoft.com/office/drawing/2010/main" val="0"/>
              </a:ext>
            </a:extLst>
          </a:blip>
          <a:srcRect b="1" r="-28"/>
          <a:stretch/>
        </p:blipFill>
        <p:spPr>
          <a:xfrm rot="5400000">
            <a:off x="7411934" y="2106502"/>
            <a:ext cx="3262284" cy="5900368"/>
          </a:xfrm>
          <a:prstGeom prst="rect">
            <a:avLst/>
          </a:prstGeom>
        </p:spPr>
      </p:pic>
    </p:spTree>
    <p:extLst>
      <p:ext uri="{BB962C8B-B14F-4D97-AF65-F5344CB8AC3E}">
        <p14:creationId xmlns:p14="http://schemas.microsoft.com/office/powerpoint/2010/main" val="82998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39DB6-623D-4550-8862-026818BD0714}"/>
              </a:ext>
            </a:extLst>
          </p:cNvPr>
          <p:cNvSpPr>
            <a:spLocks noGrp="1"/>
          </p:cNvSpPr>
          <p:nvPr>
            <p:ph type="title"/>
          </p:nvPr>
        </p:nvSpPr>
        <p:spPr/>
        <p:txBody>
          <a:bodyPr/>
          <a:lstStyle/>
          <a:p>
            <a:r>
              <a:rPr lang="en-US" dirty="0"/>
              <a:t>Journal week 4</a:t>
            </a:r>
          </a:p>
        </p:txBody>
      </p:sp>
      <p:pic>
        <p:nvPicPr>
          <p:cNvPr id="5" name="Content Placeholder 4" descr="Text&#10;&#10;Description automatically generated">
            <a:extLst>
              <a:ext uri="{FF2B5EF4-FFF2-40B4-BE49-F238E27FC236}">
                <a16:creationId xmlns:a16="http://schemas.microsoft.com/office/drawing/2014/main" id="{97BE2745-D98C-46B7-B3E9-8167FBE30F9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8977" y="2902574"/>
            <a:ext cx="6068272" cy="2438740"/>
          </a:xfrm>
        </p:spPr>
      </p:pic>
    </p:spTree>
    <p:extLst>
      <p:ext uri="{BB962C8B-B14F-4D97-AF65-F5344CB8AC3E}">
        <p14:creationId xmlns:p14="http://schemas.microsoft.com/office/powerpoint/2010/main" val="1140760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C9018-5BAF-4FBE-8F45-934783EF3F43}"/>
              </a:ext>
            </a:extLst>
          </p:cNvPr>
          <p:cNvSpPr>
            <a:spLocks noGrp="1"/>
          </p:cNvSpPr>
          <p:nvPr>
            <p:ph type="title"/>
          </p:nvPr>
        </p:nvSpPr>
        <p:spPr/>
        <p:txBody>
          <a:bodyPr/>
          <a:lstStyle/>
          <a:p>
            <a:r>
              <a:rPr lang="en-US" dirty="0"/>
              <a:t>Personal Thoughts </a:t>
            </a:r>
          </a:p>
        </p:txBody>
      </p:sp>
      <p:sp>
        <p:nvSpPr>
          <p:cNvPr id="3" name="Content Placeholder 2">
            <a:extLst>
              <a:ext uri="{FF2B5EF4-FFF2-40B4-BE49-F238E27FC236}">
                <a16:creationId xmlns:a16="http://schemas.microsoft.com/office/drawing/2014/main" id="{EB2F0861-19E6-42A4-ADE8-08028C4A166A}"/>
              </a:ext>
            </a:extLst>
          </p:cNvPr>
          <p:cNvSpPr>
            <a:spLocks noGrp="1"/>
          </p:cNvSpPr>
          <p:nvPr>
            <p:ph idx="1"/>
          </p:nvPr>
        </p:nvSpPr>
        <p:spPr/>
        <p:txBody>
          <a:bodyPr/>
          <a:lstStyle/>
          <a:p>
            <a:r>
              <a:rPr lang="en-US" dirty="0"/>
              <a:t>This week I learned about using the blowtorch and using the piping bag more effectively. Cutting skills from the cake to make the perfect edges. Overall I had a good day. </a:t>
            </a:r>
          </a:p>
        </p:txBody>
      </p:sp>
    </p:spTree>
    <p:extLst>
      <p:ext uri="{BB962C8B-B14F-4D97-AF65-F5344CB8AC3E}">
        <p14:creationId xmlns:p14="http://schemas.microsoft.com/office/powerpoint/2010/main" val="1564550928"/>
      </p:ext>
    </p:extLst>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endParaRPr>
          </a:p>
        </p:txBody>
      </p:sp>
      <p:grpSp>
        <p:nvGrpSpPr>
          <p:cNvPr id="14" name="Group 13">
            <a:extLst>
              <a:ext uri="{FF2B5EF4-FFF2-40B4-BE49-F238E27FC236}">
                <a16:creationId xmlns:a16="http://schemas.microsoft.com/office/drawing/2014/main" id="{4D431671-5191-4947-8899-E90505A70426}"/>
              </a:ext>
              <a:ext uri="{C183D7F6-B498-43B3-948B-1728B52AA6E4}">
                <adec:decorative xmlns:adec="http://schemas.microsoft.com/office/drawing/2017/decorative" val="1"/>
              </a:ext>
            </a:extLst>
          </p:cNvPr>
          <p:cNvGrpSpPr>
            <a:grpSpLocks noChangeAspect="1" noGrp="1" noMove="1" noResize="1" noRot="1" noUngrp="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5" name="Straight Connector 14">
              <a:extLst>
                <a:ext uri="{FF2B5EF4-FFF2-40B4-BE49-F238E27FC236}">
                  <a16:creationId xmlns:a16="http://schemas.microsoft.com/office/drawing/2014/main" id="{877D2E98-ED65-4121-9DA5-6DBB831D0F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A94A307-5B5D-4E42-95B3-064D5093AD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CB3B32C-3BDA-4D41-9802-681B0599FD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5BDBFD6-7C61-4520-8203-BAB1986C15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4ABA4D7-9904-42C4-B0CD-B1CE2E0D37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B63F0D6-8747-4126-9359-B730EB21B7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91CD660-F5B2-49AC-9EFC-CE94B843B4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4BEB7EB-8E7F-4A4B-8581-73CE2003F2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04FB70E-6820-4456-872A-937F520606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3598DD6-9887-4CF7-BAFE-F96E0324EB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A503E64-565F-465B-A25C-042C5706C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140EE7B-5CA1-4DCB-8652-6E4D2147B0E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85077BE-700D-4C44-AA4D-7CF4E8FD71A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B8B3FEB-D353-443D-A148-3915606516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1FF5FBB-3BD8-46EB-BDF9-081B29A444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C2E11FD-78A4-4F5C-A419-F0237DCAD2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F708EBE-3154-4FF4-8E8F-88A0762080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7A99B5C-EB03-4D56-8DFE-B006D7081B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FCBAFF0-9FB4-4160-B9BE-CCBE1D8B8C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26953D7-154A-49A4-B2E1-D94D365EC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36E3E12-5D96-48DB-8320-6294287740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A059482-79BA-4E80-80A2-36FD8408DA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4EF88B3-C210-433D-B20D-FE41B4D5F9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3665D3E-61E7-4EDF-A208-56449D765C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74CF3B0-C9C3-4683-94A3-DC0AE1E745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BE90EF9-6DF5-47F4-A069-9F613C8142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844EBDE-5A9F-4E9F-8A55-57FB9E9797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491FC45-82C4-40CD-8D0C-0A2F86E8A1E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1AD0FE3-6144-4171-943E-0E65D08E80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BA4499-5E6A-4998-A0F4-614E65552B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AFE7A6F-A7F0-4406-809F-E23FCB201E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7" name="Right Triangle 46">
            <a:extLst>
              <a:ext uri="{FF2B5EF4-FFF2-40B4-BE49-F238E27FC236}">
                <a16:creationId xmlns:a16="http://schemas.microsoft.com/office/drawing/2014/main" id="{BEAC0A80-07D3-49CB-87C3-BC34F219DFF7}"/>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rot="18900000">
            <a:off x="6297339" y="-29262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endParaRPr>
          </a:p>
        </p:txBody>
      </p:sp>
      <p:sp>
        <p:nvSpPr>
          <p:cNvPr id="2" name="Title 1">
            <a:extLst>
              <a:ext uri="{FF2B5EF4-FFF2-40B4-BE49-F238E27FC236}">
                <a16:creationId xmlns:a16="http://schemas.microsoft.com/office/drawing/2014/main" id="{B639039B-0073-4EF8-A05A-7BD09CF1E25E}"/>
              </a:ext>
            </a:extLst>
          </p:cNvPr>
          <p:cNvSpPr>
            <a:spLocks noGrp="1"/>
          </p:cNvSpPr>
          <p:nvPr>
            <p:ph type="title"/>
          </p:nvPr>
        </p:nvSpPr>
        <p:spPr>
          <a:xfrm>
            <a:off x="6088653" y="725951"/>
            <a:ext cx="4927425" cy="1938525"/>
          </a:xfrm>
        </p:spPr>
        <p:txBody>
          <a:bodyPr>
            <a:normAutofit/>
          </a:bodyPr>
          <a:lstStyle/>
          <a:p>
            <a:pPr>
              <a:lnSpc>
                <a:spcPct val="90000"/>
              </a:lnSpc>
            </a:pPr>
            <a:r>
              <a:rPr dirty="0" lang="en-US" sz="2100"/>
              <a:t>Week 5 Midterm (missing photos)</a:t>
            </a:r>
            <a:br>
              <a:rPr dirty="0" lang="en-US" sz="2100"/>
            </a:br>
            <a:r>
              <a:rPr dirty="0" lang="en-US" sz="2100"/>
              <a:t>Choux paste</a:t>
            </a:r>
            <a:br>
              <a:rPr dirty="0" lang="en-US" sz="2100"/>
            </a:br>
            <a:r>
              <a:rPr dirty="0" lang="en-US" sz="2100"/>
              <a:t>Panna Cotta </a:t>
            </a:r>
            <a:br>
              <a:rPr dirty="0" lang="en-US" sz="2100"/>
            </a:br>
            <a:r>
              <a:rPr dirty="0" err="1" lang="en-US" sz="2100"/>
              <a:t>Tuile</a:t>
            </a:r>
            <a:r>
              <a:rPr dirty="0" lang="en-US" sz="2100"/>
              <a:t> Cookie</a:t>
            </a:r>
            <a:br>
              <a:rPr dirty="0" lang="en-US" sz="2100"/>
            </a:br>
            <a:r>
              <a:rPr dirty="0" lang="en-US" sz="2100"/>
              <a:t>Lemon Sabayon</a:t>
            </a:r>
            <a:br>
              <a:rPr dirty="0" lang="en-US" sz="2100"/>
            </a:br>
            <a:endParaRPr dirty="0" lang="en-US" sz="2100"/>
          </a:p>
        </p:txBody>
      </p:sp>
      <p:sp>
        <p:nvSpPr>
          <p:cNvPr id="9" name="Content Placeholder 8">
            <a:extLst>
              <a:ext uri="{FF2B5EF4-FFF2-40B4-BE49-F238E27FC236}">
                <a16:creationId xmlns:a16="http://schemas.microsoft.com/office/drawing/2014/main" id="{C21C3ABC-4926-4F98-A996-C29D5213AAEF}"/>
              </a:ext>
            </a:extLst>
          </p:cNvPr>
          <p:cNvSpPr>
            <a:spLocks noGrp="1"/>
          </p:cNvSpPr>
          <p:nvPr>
            <p:ph idx="1"/>
          </p:nvPr>
        </p:nvSpPr>
        <p:spPr>
          <a:xfrm>
            <a:off x="6030806" y="2886116"/>
            <a:ext cx="4927425" cy="3245931"/>
          </a:xfrm>
        </p:spPr>
        <p:txBody>
          <a:bodyPr>
            <a:normAutofit fontScale="92500" lnSpcReduction="20000"/>
          </a:bodyPr>
          <a:lstStyle/>
          <a:p>
            <a:r>
              <a:rPr dirty="0" lang="en-US"/>
              <a:t>For starters my choux is shaped quite well since the last one. </a:t>
            </a:r>
          </a:p>
          <a:p>
            <a:r>
              <a:rPr dirty="0" lang="en-US"/>
              <a:t>My panna cotta was better because I was more efficient with my work and set it in the fridge.</a:t>
            </a:r>
          </a:p>
          <a:p>
            <a:r>
              <a:rPr dirty="0" err="1" lang="en-US"/>
              <a:t>Tuile</a:t>
            </a:r>
            <a:r>
              <a:rPr dirty="0" lang="en-US"/>
              <a:t> cookie is simple to make nothing special except working at it when its hot</a:t>
            </a:r>
          </a:p>
          <a:p>
            <a:r>
              <a:rPr dirty="0" lang="en-US"/>
              <a:t>Lemon sabayon for this week turned runny I didn’t set it in the oven that why it turned that way.</a:t>
            </a:r>
          </a:p>
        </p:txBody>
      </p:sp>
      <p:pic>
        <p:nvPicPr>
          <p:cNvPr descr="A picture containing indoor, wooden, cooking, grill&#10;&#10;Description automatically generated" id="5" name="Content Placeholder 4">
            <a:extLst>
              <a:ext uri="{FF2B5EF4-FFF2-40B4-BE49-F238E27FC236}">
                <a16:creationId xmlns:a16="http://schemas.microsoft.com/office/drawing/2014/main" id="{F11DA628-0068-41E0-9CE3-AE13590F28D4}"/>
              </a:ext>
            </a:extLst>
          </p:cNvPr>
          <p:cNvPicPr>
            <a:picLocks noChangeAspect="1"/>
          </p:cNvPicPr>
          <p:nvPr/>
        </p:nvPicPr>
        <p:blipFill rotWithShape="1">
          <a:blip r:embed="rId2">
            <a:extLst>
              <a:ext uri="{28A0092B-C50C-407E-A947-70E740481C1C}">
                <a14:useLocalDpi xmlns:a14="http://schemas.microsoft.com/office/drawing/2010/main" val="0"/>
              </a:ext>
            </a:extLst>
          </a:blip>
          <a:stretch/>
        </p:blipFill>
        <p:spPr>
          <a:xfrm>
            <a:off x="1" y="10"/>
            <a:ext cx="5854890" cy="6857990"/>
          </a:xfrm>
          <a:custGeom>
            <a:avLst/>
            <a:gdLst/>
            <a:ahLst/>
            <a:cxnLst/>
            <a:rect b="b" l="l" r="r" t="t"/>
            <a:pathLst>
              <a:path h="6858000" w="6036633">
                <a:moveTo>
                  <a:pt x="0" y="0"/>
                </a:moveTo>
                <a:lnTo>
                  <a:pt x="5782584" y="0"/>
                </a:lnTo>
                <a:lnTo>
                  <a:pt x="5847735" y="280891"/>
                </a:lnTo>
                <a:cubicBezTo>
                  <a:pt x="6512611" y="3337011"/>
                  <a:pt x="5215360" y="3533975"/>
                  <a:pt x="5130974" y="6590095"/>
                </a:cubicBezTo>
                <a:lnTo>
                  <a:pt x="5127340" y="6858000"/>
                </a:lnTo>
                <a:lnTo>
                  <a:pt x="0" y="6858000"/>
                </a:lnTo>
                <a:close/>
              </a:path>
            </a:pathLst>
          </a:custGeom>
        </p:spPr>
      </p:pic>
    </p:spTree>
    <p:extLst>
      <p:ext uri="{BB962C8B-B14F-4D97-AF65-F5344CB8AC3E}">
        <p14:creationId xmlns:p14="http://schemas.microsoft.com/office/powerpoint/2010/main" val="327681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7E42D-70AC-4E1A-AA03-BFCD8EAF5A1D}"/>
              </a:ext>
            </a:extLst>
          </p:cNvPr>
          <p:cNvSpPr>
            <a:spLocks noGrp="1"/>
          </p:cNvSpPr>
          <p:nvPr>
            <p:ph type="title"/>
          </p:nvPr>
        </p:nvSpPr>
        <p:spPr/>
        <p:txBody>
          <a:bodyPr/>
          <a:lstStyle/>
          <a:p>
            <a:r>
              <a:rPr lang="en-US" dirty="0"/>
              <a:t>Journal Week 5</a:t>
            </a:r>
          </a:p>
        </p:txBody>
      </p:sp>
      <p:pic>
        <p:nvPicPr>
          <p:cNvPr id="5" name="Content Placeholder 4" descr="Text&#10;&#10;Description automatically generated">
            <a:extLst>
              <a:ext uri="{FF2B5EF4-FFF2-40B4-BE49-F238E27FC236}">
                <a16:creationId xmlns:a16="http://schemas.microsoft.com/office/drawing/2014/main" id="{03000D2D-6113-42D6-BAAD-C2815BC625B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1819" y="2883521"/>
            <a:ext cx="6182588" cy="2476846"/>
          </a:xfrm>
        </p:spPr>
      </p:pic>
    </p:spTree>
    <p:extLst>
      <p:ext uri="{BB962C8B-B14F-4D97-AF65-F5344CB8AC3E}">
        <p14:creationId xmlns:p14="http://schemas.microsoft.com/office/powerpoint/2010/main" val="219544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99375-2CA1-46EC-8998-24720FD837D4}"/>
              </a:ext>
            </a:extLst>
          </p:cNvPr>
          <p:cNvSpPr>
            <a:spLocks noGrp="1"/>
          </p:cNvSpPr>
          <p:nvPr>
            <p:ph type="title"/>
          </p:nvPr>
        </p:nvSpPr>
        <p:spPr/>
        <p:txBody>
          <a:bodyPr/>
          <a:lstStyle/>
          <a:p>
            <a:r>
              <a:rPr lang="en-US" dirty="0"/>
              <a:t>Personal Thoughts</a:t>
            </a:r>
          </a:p>
        </p:txBody>
      </p:sp>
      <p:sp>
        <p:nvSpPr>
          <p:cNvPr id="3" name="Content Placeholder 2">
            <a:extLst>
              <a:ext uri="{FF2B5EF4-FFF2-40B4-BE49-F238E27FC236}">
                <a16:creationId xmlns:a16="http://schemas.microsoft.com/office/drawing/2014/main" id="{B49F49C9-9724-4A4A-90BB-27F8B334FA12}"/>
              </a:ext>
            </a:extLst>
          </p:cNvPr>
          <p:cNvSpPr>
            <a:spLocks noGrp="1"/>
          </p:cNvSpPr>
          <p:nvPr>
            <p:ph idx="1"/>
          </p:nvPr>
        </p:nvSpPr>
        <p:spPr/>
        <p:txBody>
          <a:bodyPr/>
          <a:lstStyle/>
          <a:p>
            <a:r>
              <a:rPr lang="en-US" dirty="0"/>
              <a:t>For me, the midterm went well because I got comfortable with my piping skills. Furthermore, my panna cotta set the way I wanted too not to runny and jiggly. For the lemon sabayon it is a shame that it turned out runny however knowing mistakes can help. My choux turned out well I used less eggs and it turned great. Good midterm and a lot of experience gained </a:t>
            </a:r>
            <a:r>
              <a:rPr lang="en-US"/>
              <a:t>throughout this week.</a:t>
            </a:r>
            <a:endParaRPr lang="en-US" dirty="0"/>
          </a:p>
        </p:txBody>
      </p:sp>
    </p:spTree>
    <p:extLst>
      <p:ext uri="{BB962C8B-B14F-4D97-AF65-F5344CB8AC3E}">
        <p14:creationId xmlns:p14="http://schemas.microsoft.com/office/powerpoint/2010/main" val="3513896737"/>
      </p:ext>
    </p:extLst>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grpSp>
        <p:nvGrpSpPr>
          <p:cNvPr id="143" name="Group 11">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a:grpSpLocks noChangeAspect="1" noGrp="1" noMove="1" noResize="1" noRot="1" noUngrp="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3" name="Straight Connector 12">
              <a:extLst>
                <a:ext uri="{FF2B5EF4-FFF2-40B4-BE49-F238E27FC236}">
                  <a16:creationId xmlns:a16="http://schemas.microsoft.com/office/drawing/2014/main" id="{317D1EC0-23FF-4FC8-B22D-E34878EAA4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AB929A7-258C-4469-AAB4-A67D713F7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635CDB-2D00-49D5-B26E-0694A25000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4288D7A-F857-418D-92F2-368E841B9F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1084F50-7F3C-4A4A-877E-FFD9EC7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31E64C1-F4C0-4A94-B319-BB1A0A24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63D8374-8052-417F-AB69-B97EAC43D5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7750734-4D51-4019-A003-38A3DE49B4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1B693D1-DBA2-4D3B-9B37-D9EE8C4112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BCD3EA8-E4C0-4AF6-817F-F9F29157A4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A170FB3-B397-4AC9-85FD-65388F26D9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E5EC0B9-49C7-4777-AEC5-B5EF8DE404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902048B-30F7-4434-87A5-140F9BB4BE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500A6E2-A41C-4751-8A4E-9A0C5718D93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C259517-7BE7-45F9-81C0-3A6362BF1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0652F56-7B71-42B2-AB68-22204A6DF1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059830E-1C3D-4D42-8789-524971CB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53325A7-86D3-4B52-A7E3-ADDF408B4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D53F46F-EC12-484C-A4E7-791E57687A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64ED9CA-8950-47B8-A9ED-22B45CE15F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4429F7B-9FD7-438F-8ECA-3FCAD00618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C558100-D455-4B41-890C-BCC898B2D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2886397-398A-4318-BE16-2CBAC1902F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D32A3A6-CE6E-4ABD-8522-2C8DC88C0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9014C09-5B84-4798-8BDE-C80D76E67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A29EB9E-ED9D-4C69-8A26-9A7A0A830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A2899F9-1795-416F-8F3D-26EEB684DB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3043474-8625-495C-BD06-3627FD286C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432CE47-7631-408E-8DDC-79EE378B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2C8832D-8B8D-4036-B913-2D36314327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CCEFEAF-E87B-4FF2-A947-94CABAA061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144" name="Right Triangle 44">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endParaRPr>
          </a:p>
        </p:txBody>
      </p:sp>
      <p:sp useBgFill="1">
        <p:nvSpPr>
          <p:cNvPr id="145" name="Rectangle 46">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endParaRPr>
          </a:p>
        </p:txBody>
      </p:sp>
      <p:grpSp>
        <p:nvGrpSpPr>
          <p:cNvPr id="146" name="Group 48">
            <a:extLst>
              <a:ext uri="{FF2B5EF4-FFF2-40B4-BE49-F238E27FC236}">
                <a16:creationId xmlns:a16="http://schemas.microsoft.com/office/drawing/2014/main" id="{7DA92228-6CF2-4813-A749-DD44343AC42B}"/>
              </a:ext>
              <a:ext uri="{C183D7F6-B498-43B3-948B-1728B52AA6E4}">
                <adec:decorative xmlns:adec="http://schemas.microsoft.com/office/drawing/2017/decorative" val="1"/>
              </a:ext>
            </a:extLst>
          </p:cNvPr>
          <p:cNvGrpSpPr>
            <a:grpSpLocks noChangeAspect="1" noGrp="1" noMove="1" noResize="1" noRot="1" noUngrp="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50" name="Straight Connector 49">
              <a:extLst>
                <a:ext uri="{FF2B5EF4-FFF2-40B4-BE49-F238E27FC236}">
                  <a16:creationId xmlns:a16="http://schemas.microsoft.com/office/drawing/2014/main" id="{C42F7D8C-DFF7-4527-A67C-52E9448A3E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085ED8C-1E68-4A9F-9185-746B5FAD20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A8463B19-90A5-421D-8F0E-E1AF877151F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9039737C-A085-4F82-B67C-F39B984D81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BD594886-1F65-4A38-8BE6-E11914389B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984C2A01-FD00-49B2-A6CF-0107EEE7DC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558719F-4BDC-404B-9DE9-8FFB3C5B01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60CDFA1C-0BF4-48F8-8746-8D16B187D9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6BBBAD5D-EF92-4711-85A0-DA49F7EF3E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7E9CD15-0ABD-4362-B61C-5747F62C0A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879FB752-36D5-4892-9599-DB40B2AAF0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56D7D47-69C4-47C1-88B3-BA9DAE480E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9AB9E32-6828-4552-9AAB-BFAC61B59A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8C94637C-FD70-4B09-ADFD-458FB2C269C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0D848B7F-FCAE-4421-897B-9B2C54C034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5FEFB877-5EA6-4353-9C57-94E63714C65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A0BC6ED-CA58-49F2-BC62-A116192DB0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5994DC2A-8A4C-4B7C-9395-05A20D3F845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0FBE187-A7A0-4E99-BCD0-1CB99FB633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5875DF1-803D-4271-A198-3CE1C10FD34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EDA470B-B3E9-4288-8D4C-BF94AF4197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A4440C7C-F6DA-4689-99DD-572827F60F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80C8F19-A0CA-49F5-9BA2-D3AC65A8E0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A1E5F78-222F-4971-B6AD-1BD8CF0AEE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324F494B-C1B2-4DED-AA80-1ECBE333026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C31A77B-9092-418C-AE8E-BC849BE946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CB40006-F5E8-4442-94AA-CCCA6B264F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A754E2C2-E693-473B-9A5F-9DECDA98F8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A92425C8-698F-4115-8698-4FC2902A81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8197B15-477A-4EDD-8B2F-5E1AF98E44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C176450B-7E31-4902-9268-0FA55AA22F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147" name="Right Triangle 81">
            <a:extLst>
              <a:ext uri="{FF2B5EF4-FFF2-40B4-BE49-F238E27FC236}">
                <a16:creationId xmlns:a16="http://schemas.microsoft.com/office/drawing/2014/main" id="{9A6704D6-67A6-4D3A-8CF0-11B37803D631}"/>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rot="18900000">
            <a:off x="6338979" y="-287371"/>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endParaRPr>
          </a:p>
        </p:txBody>
      </p:sp>
      <p:sp>
        <p:nvSpPr>
          <p:cNvPr id="2" name="Title 1">
            <a:extLst>
              <a:ext uri="{FF2B5EF4-FFF2-40B4-BE49-F238E27FC236}">
                <a16:creationId xmlns:a16="http://schemas.microsoft.com/office/drawing/2014/main" id="{F4BE823C-6D60-42B4-B054-9BFC6C89D06D}"/>
              </a:ext>
            </a:extLst>
          </p:cNvPr>
          <p:cNvSpPr>
            <a:spLocks noGrp="1"/>
          </p:cNvSpPr>
          <p:nvPr>
            <p:ph type="title"/>
          </p:nvPr>
        </p:nvSpPr>
        <p:spPr>
          <a:xfrm>
            <a:off x="6099106" y="722903"/>
            <a:ext cx="4904543" cy="2460770"/>
          </a:xfrm>
        </p:spPr>
        <p:txBody>
          <a:bodyPr anchor="b" bIns="45720" lIns="91440" rIns="91440" rtlCol="0" tIns="45720" vert="horz">
            <a:normAutofit/>
          </a:bodyPr>
          <a:lstStyle/>
          <a:p>
            <a:pPr>
              <a:lnSpc>
                <a:spcPct val="90000"/>
              </a:lnSpc>
            </a:pPr>
            <a:r>
              <a:rPr lang="en-US" sz="2200"/>
              <a:t>Week 6</a:t>
            </a:r>
            <a:br>
              <a:rPr lang="en-US" sz="2200"/>
            </a:br>
            <a:r>
              <a:rPr lang="en-US" sz="2200"/>
              <a:t>White Genoise</a:t>
            </a:r>
            <a:br>
              <a:rPr lang="en-US" sz="2200"/>
            </a:br>
            <a:r>
              <a:rPr lang="en-US" sz="2200"/>
              <a:t>Chocolate Genoise</a:t>
            </a:r>
            <a:br>
              <a:rPr lang="en-US" sz="2200"/>
            </a:br>
            <a:r>
              <a:rPr lang="en-US" sz="2200"/>
              <a:t>Italian Buttercream</a:t>
            </a:r>
            <a:br>
              <a:rPr lang="en-US" sz="2200"/>
            </a:br>
            <a:r>
              <a:rPr lang="en-US" sz="2200"/>
              <a:t>Simple Buttercream</a:t>
            </a:r>
            <a:br>
              <a:rPr lang="en-US" sz="2200"/>
            </a:br>
            <a:r>
              <a:rPr lang="en-US" sz="2200"/>
              <a:t>Croissants </a:t>
            </a:r>
            <a:br>
              <a:rPr lang="en-US" sz="2200"/>
            </a:br>
            <a:r>
              <a:rPr lang="en-US" sz="2200"/>
              <a:t>Cocoa Fudge Icing </a:t>
            </a:r>
          </a:p>
        </p:txBody>
      </p:sp>
      <p:pic>
        <p:nvPicPr>
          <p:cNvPr descr="A picture containing indoor, doughnut, food, donut&#10;&#10;Description automatically generated" id="5" name="Content Placeholder 4">
            <a:extLst>
              <a:ext uri="{FF2B5EF4-FFF2-40B4-BE49-F238E27FC236}">
                <a16:creationId xmlns:a16="http://schemas.microsoft.com/office/drawing/2014/main" id="{6A49977D-E026-4768-B967-AE662FEC351F}"/>
              </a:ext>
            </a:extLst>
          </p:cNvPr>
          <p:cNvPicPr>
            <a:picLocks noChangeAspect="1" noGrp="1"/>
          </p:cNvPicPr>
          <p:nvPr>
            <p:ph idx="1"/>
          </p:nvPr>
        </p:nvPicPr>
        <p:blipFill rotWithShape="1">
          <a:blip r:embed="rId2">
            <a:extLst>
              <a:ext uri="{28A0092B-C50C-407E-A947-70E740481C1C}">
                <a14:useLocalDpi xmlns:a14="http://schemas.microsoft.com/office/drawing/2010/main" val="0"/>
              </a:ext>
            </a:extLst>
          </a:blip>
          <a:srcRect b="21" r="1"/>
          <a:stretch/>
        </p:blipFill>
        <p:spPr>
          <a:xfrm>
            <a:off x="7982" y="-1"/>
            <a:ext cx="5714750" cy="3422994"/>
          </a:xfrm>
          <a:custGeom>
            <a:avLst/>
            <a:gdLst/>
            <a:ahLst/>
            <a:cxnLst/>
            <a:rect b="b" l="l" r="r" t="t"/>
            <a:pathLst>
              <a:path h="3427250" w="5932752">
                <a:moveTo>
                  <a:pt x="0" y="0"/>
                </a:moveTo>
                <a:lnTo>
                  <a:pt x="5615779" y="0"/>
                </a:lnTo>
                <a:lnTo>
                  <a:pt x="5695822" y="275137"/>
                </a:lnTo>
                <a:cubicBezTo>
                  <a:pt x="6060670" y="1612190"/>
                  <a:pt x="5954458" y="2401982"/>
                  <a:pt x="5710666" y="3123366"/>
                </a:cubicBezTo>
                <a:lnTo>
                  <a:pt x="5599642" y="3427250"/>
                </a:lnTo>
                <a:lnTo>
                  <a:pt x="0" y="3427250"/>
                </a:lnTo>
                <a:close/>
              </a:path>
            </a:pathLst>
          </a:custGeom>
        </p:spPr>
      </p:pic>
      <p:pic>
        <p:nvPicPr>
          <p:cNvPr descr="A picture containing table, food, meal, several&#10;&#10;Description automatically generated" id="7" name="Picture 6">
            <a:extLst>
              <a:ext uri="{FF2B5EF4-FFF2-40B4-BE49-F238E27FC236}">
                <a16:creationId xmlns:a16="http://schemas.microsoft.com/office/drawing/2014/main" id="{8A756701-D18E-4F1F-9FDB-42764BDDAC68}"/>
              </a:ext>
            </a:extLst>
          </p:cNvPr>
          <p:cNvPicPr>
            <a:picLocks noChangeAspect="1"/>
          </p:cNvPicPr>
          <p:nvPr/>
        </p:nvPicPr>
        <p:blipFill rotWithShape="1">
          <a:blip r:embed="rId3">
            <a:extLst>
              <a:ext uri="{28A0092B-C50C-407E-A947-70E740481C1C}">
                <a14:useLocalDpi xmlns:a14="http://schemas.microsoft.com/office/drawing/2010/main" val="0"/>
              </a:ext>
            </a:extLst>
          </a:blip>
          <a:srcRect b="-19" r="2"/>
          <a:stretch/>
        </p:blipFill>
        <p:spPr>
          <a:xfrm>
            <a:off x="7986" y="3422993"/>
            <a:ext cx="5389513" cy="3446973"/>
          </a:xfrm>
          <a:custGeom>
            <a:avLst/>
            <a:gdLst/>
            <a:ahLst/>
            <a:cxnLst/>
            <a:rect b="b" l="l" r="r" t="t"/>
            <a:pathLst>
              <a:path h="3427815" w="5594459">
                <a:moveTo>
                  <a:pt x="0" y="0"/>
                </a:moveTo>
                <a:lnTo>
                  <a:pt x="5594459" y="0"/>
                </a:lnTo>
                <a:lnTo>
                  <a:pt x="5592520" y="5308"/>
                </a:lnTo>
                <a:cubicBezTo>
                  <a:pt x="5276755" y="818579"/>
                  <a:pt x="4843516" y="1631850"/>
                  <a:pt x="4790594" y="3159910"/>
                </a:cubicBezTo>
                <a:lnTo>
                  <a:pt x="4786036" y="3427815"/>
                </a:lnTo>
                <a:lnTo>
                  <a:pt x="0" y="3427815"/>
                </a:lnTo>
                <a:close/>
              </a:path>
            </a:pathLst>
          </a:custGeom>
        </p:spPr>
      </p:pic>
    </p:spTree>
    <p:extLst>
      <p:ext uri="{BB962C8B-B14F-4D97-AF65-F5344CB8AC3E}">
        <p14:creationId xmlns:p14="http://schemas.microsoft.com/office/powerpoint/2010/main" val="80960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5CD35-9729-4F0B-997A-17E867878767}"/>
              </a:ext>
            </a:extLst>
          </p:cNvPr>
          <p:cNvSpPr>
            <a:spLocks noGrp="1"/>
          </p:cNvSpPr>
          <p:nvPr>
            <p:ph type="title"/>
          </p:nvPr>
        </p:nvSpPr>
        <p:spPr/>
        <p:txBody>
          <a:bodyPr/>
          <a:lstStyle/>
          <a:p>
            <a:r>
              <a:rPr lang="en-US" dirty="0"/>
              <a:t>Journal Week 6</a:t>
            </a:r>
          </a:p>
        </p:txBody>
      </p:sp>
      <p:pic>
        <p:nvPicPr>
          <p:cNvPr id="5" name="Content Placeholder 4" descr="Text&#10;&#10;Description automatically generated">
            <a:extLst>
              <a:ext uri="{FF2B5EF4-FFF2-40B4-BE49-F238E27FC236}">
                <a16:creationId xmlns:a16="http://schemas.microsoft.com/office/drawing/2014/main" id="{8C12E4C2-3FC5-4092-B674-30414B324C6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9450" y="2564389"/>
            <a:ext cx="6087325" cy="3115110"/>
          </a:xfrm>
        </p:spPr>
      </p:pic>
    </p:spTree>
    <p:extLst>
      <p:ext uri="{BB962C8B-B14F-4D97-AF65-F5344CB8AC3E}">
        <p14:creationId xmlns:p14="http://schemas.microsoft.com/office/powerpoint/2010/main" val="2404798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3D45-7C7E-4786-A025-9A0318B30BAF}"/>
              </a:ext>
            </a:extLst>
          </p:cNvPr>
          <p:cNvSpPr>
            <a:spLocks noGrp="1"/>
          </p:cNvSpPr>
          <p:nvPr>
            <p:ph type="title"/>
          </p:nvPr>
        </p:nvSpPr>
        <p:spPr/>
        <p:txBody>
          <a:bodyPr/>
          <a:lstStyle/>
          <a:p>
            <a:r>
              <a:rPr lang="en-US" dirty="0"/>
              <a:t>Personal Thoughts</a:t>
            </a:r>
          </a:p>
        </p:txBody>
      </p:sp>
      <p:sp>
        <p:nvSpPr>
          <p:cNvPr id="3" name="Content Placeholder 2">
            <a:extLst>
              <a:ext uri="{FF2B5EF4-FFF2-40B4-BE49-F238E27FC236}">
                <a16:creationId xmlns:a16="http://schemas.microsoft.com/office/drawing/2014/main" id="{9AD2A9D4-A3E3-497C-AF58-E84E621A45E7}"/>
              </a:ext>
            </a:extLst>
          </p:cNvPr>
          <p:cNvSpPr>
            <a:spLocks noGrp="1"/>
          </p:cNvSpPr>
          <p:nvPr>
            <p:ph idx="1"/>
          </p:nvPr>
        </p:nvSpPr>
        <p:spPr/>
        <p:txBody>
          <a:bodyPr/>
          <a:lstStyle/>
          <a:p>
            <a:r>
              <a:rPr lang="en-US" dirty="0"/>
              <a:t>For week 6 making the butter cream at first it seems intimidating because you must add a lot of butter to make an emulsion to have a creamy consistency.  For the croissants need to fold 3 times so it becomes laminated. The experience for me is great working with croissants for the first time and making a cake with the icing on it. The croissants smelled incredible as they came out of the oven.</a:t>
            </a:r>
          </a:p>
        </p:txBody>
      </p:sp>
    </p:spTree>
    <p:extLst>
      <p:ext uri="{BB962C8B-B14F-4D97-AF65-F5344CB8AC3E}">
        <p14:creationId xmlns:p14="http://schemas.microsoft.com/office/powerpoint/2010/main" val="601962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7C3C2D0-A48F-4A6F-9C7D-888E9DFE6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0" name="Group 9">
            <a:extLst>
              <a:ext uri="{FF2B5EF4-FFF2-40B4-BE49-F238E27FC236}">
                <a16:creationId xmlns:a16="http://schemas.microsoft.com/office/drawing/2014/main" id="{E37E539E-8E53-45C6-9EEF-BF0998DEDB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1" name="Straight Connector 10">
              <a:extLst>
                <a:ext uri="{FF2B5EF4-FFF2-40B4-BE49-F238E27FC236}">
                  <a16:creationId xmlns:a16="http://schemas.microsoft.com/office/drawing/2014/main" id="{592B81EA-9142-4843-9DC4-B3B5945E3F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6D0167D-BCD6-40C9-9439-B218DAC26B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7BC2F72-CF0A-4BA3-9D44-4E126B58F4B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5B957B0-AAF9-40DA-86CD-DFACC7EB14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3D3CBDA-22C0-4F55-8D19-908B3CD29F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EF45983-2EEE-4AFF-9780-BB72BDCC3D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FF41724-D1CB-4EB7-8375-C7E1B34312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7A52220-57D7-4107-AAB4-DD7CAF08D2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C2D2F73-51AF-431F-BDA8-97704FBA283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CE77D9F-7762-445F-92C5-3D1F544A0E1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FF43ED7-CA1B-4E85-8CD4-5B3C0B4D76E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576CDD2-AC2A-4A8F-9B0F-D25298B5C24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8D55A21-56BE-4FF0-8BC6-111865E291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71F41FC-CAF2-4220-9170-2EB7DB2633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9336BB3-E7C0-4644-ADD3-897281393E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A916F6F-0665-4C6A-9431-3AD86B94C8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4106CE4-7D9D-49DF-897A-822D5BF520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8BA2056-CDBA-4C2C-93A7-49A9A5773B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5CAEC81-0897-4760-8DBD-9EBF631CF4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9AC6E5B-B82D-46BB-990B-13E38336AF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519FAF4-4633-481B-ACE9-F2B1A17719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F74408F-797A-4076-897E-818A009890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9CFCD45-5E6A-40DF-8434-FAF095A442F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19ABFC3-761E-4D3D-99D2-C167DF99CD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FFB5E4A-E2C0-4323-8F3E-45C39D83D5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0AC1BFB-C0BB-4C88-9FB9-A1C4767EC7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CC1A783-C784-4F05-9753-E8E230B142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1D89B71-AD25-443D-8B91-17E8A3CCF4D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E1C8879-01F2-4BCF-94F0-BAD8E22FF6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A9E1DCE-FD5E-427D-8653-B1FFB8EAC5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E35E521-8B46-446A-A31E-1952BB38A0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3" name="Right Triangle 42">
            <a:extLst>
              <a:ext uri="{FF2B5EF4-FFF2-40B4-BE49-F238E27FC236}">
                <a16:creationId xmlns:a16="http://schemas.microsoft.com/office/drawing/2014/main" id="{69F0804E-F8DE-40E7-90F4-68B638136E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8923" y="205909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0BA1DA66-EEAF-45C9-9E29-5A0154C015BA}"/>
              </a:ext>
            </a:extLst>
          </p:cNvPr>
          <p:cNvSpPr>
            <a:spLocks noGrp="1"/>
          </p:cNvSpPr>
          <p:nvPr>
            <p:ph type="title"/>
          </p:nvPr>
        </p:nvSpPr>
        <p:spPr>
          <a:xfrm>
            <a:off x="691079" y="725951"/>
            <a:ext cx="10312570" cy="1940129"/>
          </a:xfrm>
        </p:spPr>
        <p:txBody>
          <a:bodyPr anchor="b">
            <a:normAutofit/>
          </a:bodyPr>
          <a:lstStyle/>
          <a:p>
            <a:r>
              <a:rPr lang="en-US" dirty="0"/>
              <a:t>Table of Contents</a:t>
            </a:r>
          </a:p>
        </p:txBody>
      </p:sp>
      <p:sp>
        <p:nvSpPr>
          <p:cNvPr id="88" name="Content Placeholder 2">
            <a:extLst>
              <a:ext uri="{FF2B5EF4-FFF2-40B4-BE49-F238E27FC236}">
                <a16:creationId xmlns:a16="http://schemas.microsoft.com/office/drawing/2014/main" id="{50154D12-60E8-4F00-AA64-89B9742210BD}"/>
              </a:ext>
            </a:extLst>
          </p:cNvPr>
          <p:cNvSpPr>
            <a:spLocks noGrp="1"/>
          </p:cNvSpPr>
          <p:nvPr>
            <p:ph idx="1"/>
          </p:nvPr>
        </p:nvSpPr>
        <p:spPr>
          <a:xfrm>
            <a:off x="5526228" y="1458946"/>
            <a:ext cx="5669948" cy="3477321"/>
          </a:xfrm>
        </p:spPr>
        <p:txBody>
          <a:bodyPr>
            <a:normAutofit fontScale="70000" lnSpcReduction="20000"/>
          </a:bodyPr>
          <a:lstStyle/>
          <a:p>
            <a:r>
              <a:rPr lang="en-US" dirty="0"/>
              <a:t>Week 1 </a:t>
            </a:r>
          </a:p>
          <a:p>
            <a:r>
              <a:rPr lang="en-US" dirty="0"/>
              <a:t>Week 2 </a:t>
            </a:r>
          </a:p>
          <a:p>
            <a:r>
              <a:rPr lang="en-US" dirty="0"/>
              <a:t>Week 3 </a:t>
            </a:r>
          </a:p>
          <a:p>
            <a:r>
              <a:rPr lang="en-US" dirty="0"/>
              <a:t>Week 4</a:t>
            </a:r>
          </a:p>
          <a:p>
            <a:r>
              <a:rPr lang="en-US" dirty="0"/>
              <a:t>Week 5 </a:t>
            </a:r>
          </a:p>
          <a:p>
            <a:r>
              <a:rPr lang="en-US" dirty="0"/>
              <a:t>Week 6</a:t>
            </a:r>
          </a:p>
          <a:p>
            <a:r>
              <a:rPr lang="en-US" dirty="0"/>
              <a:t>Week 7</a:t>
            </a:r>
          </a:p>
          <a:p>
            <a:r>
              <a:rPr lang="en-US" dirty="0"/>
              <a:t>Week 8</a:t>
            </a:r>
          </a:p>
          <a:p>
            <a:r>
              <a:rPr lang="en-US" dirty="0"/>
              <a:t>Week 9</a:t>
            </a:r>
          </a:p>
          <a:p>
            <a:r>
              <a:rPr lang="en-US" dirty="0"/>
              <a:t>Week 10 </a:t>
            </a:r>
          </a:p>
          <a:p>
            <a:r>
              <a:rPr lang="en-US" dirty="0"/>
              <a:t>Week 11</a:t>
            </a:r>
          </a:p>
        </p:txBody>
      </p:sp>
    </p:spTree>
    <p:extLst>
      <p:ext uri="{BB962C8B-B14F-4D97-AF65-F5344CB8AC3E}">
        <p14:creationId xmlns:p14="http://schemas.microsoft.com/office/powerpoint/2010/main" val="3445776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5" name="Straight Connector 14">
              <a:extLst>
                <a:ext uri="{FF2B5EF4-FFF2-40B4-BE49-F238E27FC236}">
                  <a16:creationId xmlns:a16="http://schemas.microsoft.com/office/drawing/2014/main" id="{317D1EC0-23FF-4FC8-B22D-E34878EAA4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AB929A7-258C-4469-AAB4-A67D713F7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A635CDB-2D00-49D5-B26E-0694A25000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4288D7A-F857-418D-92F2-368E841B9F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1084F50-7F3C-4A4A-877E-FFD9EC7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31E64C1-F4C0-4A94-B319-BB1A0A24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63D8374-8052-417F-AB69-B97EAC43D5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7750734-4D51-4019-A003-38A3DE49B4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1B693D1-DBA2-4D3B-9B37-D9EE8C4112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BCD3EA8-E4C0-4AF6-817F-F9F29157A4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A170FB3-B397-4AC9-85FD-65388F26D9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E5EC0B9-49C7-4777-AEC5-B5EF8DE404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902048B-30F7-4434-87A5-140F9BB4BE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500A6E2-A41C-4751-8A4E-9A0C5718D93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C259517-7BE7-45F9-81C0-3A6362BF1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0652F56-7B71-42B2-AB68-22204A6DF1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059830E-1C3D-4D42-8789-524971CB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53325A7-86D3-4B52-A7E3-ADDF408B4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D53F46F-EC12-484C-A4E7-791E57687A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64ED9CA-8950-47B8-A9ED-22B45CE15F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429F7B-9FD7-438F-8ECA-3FCAD00618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C558100-D455-4B41-890C-BCC898B2D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2886397-398A-4318-BE16-2CBAC1902F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D32A3A6-CE6E-4ABD-8522-2C8DC88C0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9014C09-5B84-4798-8BDE-C80D76E67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A29EB9E-ED9D-4C69-8A26-9A7A0A830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A2899F9-1795-416F-8F3D-26EEB684DB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3043474-8625-495C-BD06-3627FD286C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432CE47-7631-408E-8DDC-79EE378B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2C8832D-8B8D-4036-B913-2D36314327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CCEFEAF-E87B-4FF2-A947-94CABAA061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7" name="Right Triangle 46">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49" name="Rectangle 48">
            <a:extLst>
              <a:ext uri="{FF2B5EF4-FFF2-40B4-BE49-F238E27FC236}">
                <a16:creationId xmlns:a16="http://schemas.microsoft.com/office/drawing/2014/main" id="{A173122F-D466-4F08-90FA-0038F7AC21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1" name="Group 50">
            <a:extLst>
              <a:ext uri="{FF2B5EF4-FFF2-40B4-BE49-F238E27FC236}">
                <a16:creationId xmlns:a16="http://schemas.microsoft.com/office/drawing/2014/main" id="{B53DAF0D-B56E-4EDB-8771-E413BBCCD3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52" name="Straight Connector 51">
              <a:extLst>
                <a:ext uri="{FF2B5EF4-FFF2-40B4-BE49-F238E27FC236}">
                  <a16:creationId xmlns:a16="http://schemas.microsoft.com/office/drawing/2014/main" id="{69DCB7C5-D59D-44FA-8E4A-4D92C97F5F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85E4775D-761A-4F7A-B544-053FA3BC24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7230423-C7D9-409C-8BA0-E9AD2188D9A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03A6ECF-8B1B-4A5F-84B3-17E9115BBA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3DCF729-DAA7-478A-AEDE-CD5CD3086B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BEA88DBD-B1A6-4E57-9D50-F916E5FEAB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2ABA434-B93D-46AC-9E1A-541E23C8EB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27591C7-3684-45D0-8FF4-C45F96FAD6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9666EFE-4B50-4131-99DE-C88B3226F5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BB642A6-A524-4BC7-A9B5-94107C10DE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CAA6E033-3EED-4498-ABBF-E7A841B54EE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91CC335-C9F6-4971-B52F-D54FCD1576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07C4E0E-A16B-4FF4-8780-ED70800D9E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1F1B5F8-646E-4AC2-BCFA-BAC5C6C749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49F072B-26CC-4A55-9131-6EF782EAEB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28F9FD1E-9F32-41C5-BE18-4407E35280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77674A0-8571-423D-B7EB-0DFE84DF47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45B2230-D02F-4371-9213-70E70F0C2A1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76A329D-8A85-4F1E-842B-62C8A494CA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931B21F1-63A1-47A7-B785-FFF9B142FDD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766F637B-DEFE-4ED1-8BB5-7BB438B6E9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B56F3069-A084-4654-AE64-317A22DF9E1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099F1CA2-52DD-4F35-8783-FAABCF6E1C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D488B21-AEEE-4057-A08D-E65E537CF5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2D6E6D1-3555-4044-9571-DB26EA3EB3F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188C062C-20D2-45A0-A4AB-45293A642B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707493D-E7A7-4FA4-B9BF-242BE68DB2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D201D269-A0E9-4525-A745-C46A67D485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1441CBDE-9B32-4C1C-AEC6-8EC3489895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BB3AE665-2923-42A7-9942-2388958231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6FEEEF48-35D1-435E-84E2-1C09F26E0F2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54BE7AF6-FC5B-4D81-8C15-212485FDDB67}"/>
              </a:ext>
            </a:extLst>
          </p:cNvPr>
          <p:cNvSpPr>
            <a:spLocks noGrp="1"/>
          </p:cNvSpPr>
          <p:nvPr>
            <p:ph type="title"/>
          </p:nvPr>
        </p:nvSpPr>
        <p:spPr>
          <a:xfrm>
            <a:off x="691078" y="722904"/>
            <a:ext cx="10809843" cy="1929986"/>
          </a:xfrm>
        </p:spPr>
        <p:txBody>
          <a:bodyPr vert="horz" lIns="91440" tIns="45720" rIns="91440" bIns="45720" rtlCol="0" anchor="b">
            <a:normAutofit/>
          </a:bodyPr>
          <a:lstStyle/>
          <a:p>
            <a:pPr>
              <a:lnSpc>
                <a:spcPct val="90000"/>
              </a:lnSpc>
            </a:pPr>
            <a:r>
              <a:rPr lang="en-US" sz="2200"/>
              <a:t>Week 7</a:t>
            </a:r>
            <a:br>
              <a:rPr lang="en-US" sz="2200"/>
            </a:br>
            <a:r>
              <a:rPr lang="en-US" sz="2200"/>
              <a:t>Chocolate Genoise</a:t>
            </a:r>
            <a:br>
              <a:rPr lang="en-US" sz="2200"/>
            </a:br>
            <a:r>
              <a:rPr lang="en-US" sz="2200"/>
              <a:t>Italian Buttercream(coffee flavor)</a:t>
            </a:r>
            <a:br>
              <a:rPr lang="en-US" sz="2200"/>
            </a:br>
            <a:r>
              <a:rPr lang="en-US" sz="2200"/>
              <a:t>Simple Buttercream</a:t>
            </a:r>
            <a:br>
              <a:rPr lang="en-US" sz="2200"/>
            </a:br>
            <a:r>
              <a:rPr lang="en-US" sz="2200"/>
              <a:t>Orange Glazed Croissants</a:t>
            </a:r>
            <a:br>
              <a:rPr lang="en-US" sz="2200"/>
            </a:br>
            <a:r>
              <a:rPr lang="en-US" sz="2200"/>
              <a:t>Tuxedo Cake </a:t>
            </a:r>
          </a:p>
        </p:txBody>
      </p:sp>
      <p:sp>
        <p:nvSpPr>
          <p:cNvPr id="84" name="Right Triangle 83">
            <a:extLst>
              <a:ext uri="{FF2B5EF4-FFF2-40B4-BE49-F238E27FC236}">
                <a16:creationId xmlns:a16="http://schemas.microsoft.com/office/drawing/2014/main" id="{79AAFA0E-465B-40B8-92EB-23D859273A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4" y="2059095"/>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 name="Picture 6" descr="A picture containing food, dessert&#10;&#10;Description automatically generated">
            <a:extLst>
              <a:ext uri="{FF2B5EF4-FFF2-40B4-BE49-F238E27FC236}">
                <a16:creationId xmlns:a16="http://schemas.microsoft.com/office/drawing/2014/main" id="{1EF12568-0547-4F51-970A-54E8E6BA0D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9006696" y="3239322"/>
            <a:ext cx="2850541" cy="2137906"/>
          </a:xfrm>
          <a:prstGeom prst="rect">
            <a:avLst/>
          </a:prstGeom>
        </p:spPr>
      </p:pic>
      <p:pic>
        <p:nvPicPr>
          <p:cNvPr id="9" name="Picture 8" descr="A cake with white frosting and red berries on top&#10;&#10;Description automatically generated with low confidence">
            <a:extLst>
              <a:ext uri="{FF2B5EF4-FFF2-40B4-BE49-F238E27FC236}">
                <a16:creationId xmlns:a16="http://schemas.microsoft.com/office/drawing/2014/main" id="{1C71DFE5-DF3D-4FDA-9E47-97C9D219F5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497286" y="3239322"/>
            <a:ext cx="2850541" cy="2137906"/>
          </a:xfrm>
          <a:prstGeom prst="rect">
            <a:avLst/>
          </a:prstGeom>
        </p:spPr>
      </p:pic>
      <p:pic>
        <p:nvPicPr>
          <p:cNvPr id="5" name="Content Placeholder 4" descr="A picture containing indoor, food, tray, dish&#10;&#10;Description automatically generated">
            <a:extLst>
              <a:ext uri="{FF2B5EF4-FFF2-40B4-BE49-F238E27FC236}">
                <a16:creationId xmlns:a16="http://schemas.microsoft.com/office/drawing/2014/main" id="{BC490D0E-C6CC-4BC2-9D5D-DA5D7295CA01}"/>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7110688" y="2883005"/>
            <a:ext cx="2137906" cy="1603429"/>
          </a:xfrm>
          <a:prstGeom prst="rect">
            <a:avLst/>
          </a:prstGeom>
        </p:spPr>
      </p:pic>
    </p:spTree>
    <p:extLst>
      <p:ext uri="{BB962C8B-B14F-4D97-AF65-F5344CB8AC3E}">
        <p14:creationId xmlns:p14="http://schemas.microsoft.com/office/powerpoint/2010/main" val="960201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6150-6201-4988-95D3-621EDEA21CBF}"/>
              </a:ext>
            </a:extLst>
          </p:cNvPr>
          <p:cNvSpPr>
            <a:spLocks noGrp="1"/>
          </p:cNvSpPr>
          <p:nvPr>
            <p:ph type="title"/>
          </p:nvPr>
        </p:nvSpPr>
        <p:spPr/>
        <p:txBody>
          <a:bodyPr/>
          <a:lstStyle/>
          <a:p>
            <a:r>
              <a:rPr lang="en-US" dirty="0"/>
              <a:t>Journal Week 7</a:t>
            </a:r>
          </a:p>
        </p:txBody>
      </p:sp>
      <p:pic>
        <p:nvPicPr>
          <p:cNvPr id="5" name="Content Placeholder 4" descr="Text&#10;&#10;Description automatically generated">
            <a:extLst>
              <a:ext uri="{FF2B5EF4-FFF2-40B4-BE49-F238E27FC236}">
                <a16:creationId xmlns:a16="http://schemas.microsoft.com/office/drawing/2014/main" id="{B4F2FD17-9A91-4321-8F9A-28D062BF37D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6556" y="2816837"/>
            <a:ext cx="6373114" cy="2610214"/>
          </a:xfrm>
        </p:spPr>
      </p:pic>
    </p:spTree>
    <p:extLst>
      <p:ext uri="{BB962C8B-B14F-4D97-AF65-F5344CB8AC3E}">
        <p14:creationId xmlns:p14="http://schemas.microsoft.com/office/powerpoint/2010/main" val="2508820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F9F22-2FE7-4635-A84E-BBAD61226966}"/>
              </a:ext>
            </a:extLst>
          </p:cNvPr>
          <p:cNvSpPr>
            <a:spLocks noGrp="1"/>
          </p:cNvSpPr>
          <p:nvPr>
            <p:ph type="title"/>
          </p:nvPr>
        </p:nvSpPr>
        <p:spPr/>
        <p:txBody>
          <a:bodyPr/>
          <a:lstStyle/>
          <a:p>
            <a:r>
              <a:rPr lang="en-US" dirty="0"/>
              <a:t>Personal Thoughts</a:t>
            </a:r>
          </a:p>
        </p:txBody>
      </p:sp>
      <p:sp>
        <p:nvSpPr>
          <p:cNvPr id="3" name="Content Placeholder 2">
            <a:extLst>
              <a:ext uri="{FF2B5EF4-FFF2-40B4-BE49-F238E27FC236}">
                <a16:creationId xmlns:a16="http://schemas.microsoft.com/office/drawing/2014/main" id="{6104208A-997A-4833-AD97-583219691240}"/>
              </a:ext>
            </a:extLst>
          </p:cNvPr>
          <p:cNvSpPr>
            <a:spLocks noGrp="1"/>
          </p:cNvSpPr>
          <p:nvPr>
            <p:ph idx="1"/>
          </p:nvPr>
        </p:nvSpPr>
        <p:spPr/>
        <p:txBody>
          <a:bodyPr/>
          <a:lstStyle/>
          <a:p>
            <a:r>
              <a:rPr lang="en-US" dirty="0"/>
              <a:t>Week 7 we made black forest cake and for me making these cakes were a challenge because spreading the cake icing seemed hard for me. Making sure the edges were nicely coated and because my sponge barely made 3 separate slices. But most of all there were croissants which were once again great especially with the orange glaze fresh citrus flavor.</a:t>
            </a:r>
          </a:p>
        </p:txBody>
      </p:sp>
    </p:spTree>
    <p:extLst>
      <p:ext uri="{BB962C8B-B14F-4D97-AF65-F5344CB8AC3E}">
        <p14:creationId xmlns:p14="http://schemas.microsoft.com/office/powerpoint/2010/main" val="1992611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3" name="Straight Connector 12">
              <a:extLst>
                <a:ext uri="{FF2B5EF4-FFF2-40B4-BE49-F238E27FC236}">
                  <a16:creationId xmlns:a16="http://schemas.microsoft.com/office/drawing/2014/main" id="{317D1EC0-23FF-4FC8-B22D-E34878EAA4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13">
              <a:extLst>
                <a:ext uri="{FF2B5EF4-FFF2-40B4-BE49-F238E27FC236}">
                  <a16:creationId xmlns:a16="http://schemas.microsoft.com/office/drawing/2014/main" id="{5AB929A7-258C-4469-AAB4-A67D713F7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635CDB-2D00-49D5-B26E-0694A25000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15">
              <a:extLst>
                <a:ext uri="{FF2B5EF4-FFF2-40B4-BE49-F238E27FC236}">
                  <a16:creationId xmlns:a16="http://schemas.microsoft.com/office/drawing/2014/main" id="{B4288D7A-F857-418D-92F2-368E841B9F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1084F50-7F3C-4A4A-877E-FFD9EC7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31E64C1-F4C0-4A94-B319-BB1A0A24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63D8374-8052-417F-AB69-B97EAC43D5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7750734-4D51-4019-A003-38A3DE49B4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1B693D1-DBA2-4D3B-9B37-D9EE8C4112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BCD3EA8-E4C0-4AF6-817F-F9F29157A4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A170FB3-B397-4AC9-85FD-65388F26D9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E5EC0B9-49C7-4777-AEC5-B5EF8DE404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902048B-30F7-4434-87A5-140F9BB4BE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500A6E2-A41C-4751-8A4E-9A0C5718D93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C259517-7BE7-45F9-81C0-3A6362BF1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0652F56-7B71-42B2-AB68-22204A6DF1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059830E-1C3D-4D42-8789-524971CB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53325A7-86D3-4B52-A7E3-ADDF408B4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D53F46F-EC12-484C-A4E7-791E57687A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64ED9CA-8950-47B8-A9ED-22B45CE15F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4429F7B-9FD7-438F-8ECA-3FCAD00618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C558100-D455-4B41-890C-BCC898B2D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2886397-398A-4318-BE16-2CBAC1902F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D32A3A6-CE6E-4ABD-8522-2C8DC88C0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9014C09-5B84-4798-8BDE-C80D76E67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A29EB9E-ED9D-4C69-8A26-9A7A0A830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A2899F9-1795-416F-8F3D-26EEB684DB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3043474-8625-495C-BD06-3627FD286C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432CE47-7631-408E-8DDC-79EE378B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2C8832D-8B8D-4036-B913-2D36314327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CCEFEAF-E87B-4FF2-A947-94CABAA061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5" name="Right Triangle 44">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47" name="Rectangle 46">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84" name="Group 48">
            <a:extLst>
              <a:ext uri="{FF2B5EF4-FFF2-40B4-BE49-F238E27FC236}">
                <a16:creationId xmlns:a16="http://schemas.microsoft.com/office/drawing/2014/main" id="{AFA1CF61-420C-4532-AB79-302C599BE6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50" name="Straight Connector 49">
              <a:extLst>
                <a:ext uri="{FF2B5EF4-FFF2-40B4-BE49-F238E27FC236}">
                  <a16:creationId xmlns:a16="http://schemas.microsoft.com/office/drawing/2014/main" id="{75E95075-3D4D-4C36-B349-8463E34B141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AA69CCA-D559-4A52-9516-11D3C602E8F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D5E9902-1FF9-4AE4-8F60-19BAB3B57AA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7D7628C-72C3-4AD8-A92B-DD7ED4CA8EB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58E5AF5-D32E-4AF6-9994-2559533B8F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8FF6D9-584F-4A77-90F7-C648F7000FF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852F3FC-363A-40EB-8E2A-4025F3F8DA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54E8DD1-E1C7-4704-A88D-8995EB014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01BCA92-2D5C-4D69-86D6-EFBCFA5AFA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94DB1B3-A5C7-426B-8F93-AD064191947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29E54F6B-CD79-42AD-970A-54E5CC1033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6A5D2A90-54A9-444B-B500-CBA6071178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A6DC21E-41E4-4B99-9076-5CCC4F5143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A9854EF-AC16-4B1C-B50E-98B0E26D7C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7BEF2F5-C0EF-4D67-9680-4139FE7851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1B32BA16-7339-4B52-A1A9-B8378122DB5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0CD0CF0-7D07-402D-92F4-CD3303752E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EAE1E42-DEF7-4CEC-A128-446262FEA9E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20023B0-94DB-4D3D-9A3B-8BF1EF98F4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C612A5E-B0FA-49A2-B4C9-B2C0AFF1B9D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23E4917-AA23-4811-9BF1-33947951E5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569CB75-A241-4E55-8A5F-B3479950D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1CA5986E-7D1E-4603-8742-0971E0AFDEF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095CA31-C2CF-4244-9916-92041193A2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ABB40398-1DA9-45EC-8989-3A13165900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20DAABA-A8C4-49B5-AE3E-2FD84E3CCA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7088C809-EB74-40B6-9ED0-A1749689AD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FD4E404-8EA3-4B4B-87A8-0B294F357D0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BD74D80-C4B2-42DE-99E7-2033E30269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0EB3504F-A8F4-4FAC-9852-BB01C560A0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BEDE7F2-99B6-4BE7-9679-DA7ADA8A7E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82" name="Right Triangle 81">
            <a:extLst>
              <a:ext uri="{FF2B5EF4-FFF2-40B4-BE49-F238E27FC236}">
                <a16:creationId xmlns:a16="http://schemas.microsoft.com/office/drawing/2014/main" id="{61BCD22A-FE26-4D9B-BDD1-74AB1C8CA9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4" y="2626391"/>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ACFECFAF-67F0-48DE-8D87-6064134C7DB1}"/>
              </a:ext>
            </a:extLst>
          </p:cNvPr>
          <p:cNvSpPr>
            <a:spLocks noGrp="1"/>
          </p:cNvSpPr>
          <p:nvPr>
            <p:ph type="title"/>
          </p:nvPr>
        </p:nvSpPr>
        <p:spPr>
          <a:xfrm>
            <a:off x="691078" y="722903"/>
            <a:ext cx="4415255" cy="2460770"/>
          </a:xfrm>
        </p:spPr>
        <p:txBody>
          <a:bodyPr vert="horz" lIns="91440" tIns="45720" rIns="91440" bIns="45720" rtlCol="0" anchor="b">
            <a:normAutofit/>
          </a:bodyPr>
          <a:lstStyle/>
          <a:p>
            <a:r>
              <a:rPr lang="en-US" sz="5400" dirty="0"/>
              <a:t>Week 8</a:t>
            </a:r>
            <a:br>
              <a:rPr lang="en-US" sz="5400" dirty="0"/>
            </a:br>
            <a:r>
              <a:rPr lang="en-US" sz="1100" dirty="0"/>
              <a:t>Cheesecake</a:t>
            </a:r>
            <a:br>
              <a:rPr lang="en-US" sz="1100" dirty="0"/>
            </a:br>
            <a:r>
              <a:rPr lang="en-US" sz="1100" dirty="0"/>
              <a:t>Lady Fingers</a:t>
            </a:r>
            <a:br>
              <a:rPr lang="en-US" sz="1100" dirty="0"/>
            </a:br>
            <a:r>
              <a:rPr lang="en-US" sz="1100" dirty="0"/>
              <a:t>Raspberry mousse</a:t>
            </a:r>
            <a:br>
              <a:rPr lang="en-US" sz="1100" dirty="0"/>
            </a:br>
            <a:r>
              <a:rPr lang="en-US" sz="1100" dirty="0"/>
              <a:t>Danish(No photo)</a:t>
            </a:r>
          </a:p>
        </p:txBody>
      </p:sp>
      <p:pic>
        <p:nvPicPr>
          <p:cNvPr id="5" name="Content Placeholder 4" descr="A strawberry dessert on a plate&#10;&#10;Description automatically generated with medium confidence">
            <a:extLst>
              <a:ext uri="{FF2B5EF4-FFF2-40B4-BE49-F238E27FC236}">
                <a16:creationId xmlns:a16="http://schemas.microsoft.com/office/drawing/2014/main" id="{6580105A-FDBF-4860-8B2B-D5DD002B688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6915801" y="1410107"/>
            <a:ext cx="5272282" cy="3954212"/>
          </a:xfrm>
          <a:prstGeom prst="rect">
            <a:avLst/>
          </a:prstGeom>
        </p:spPr>
      </p:pic>
      <p:pic>
        <p:nvPicPr>
          <p:cNvPr id="7" name="Picture 6" descr="A picture containing food, indoor&#10;&#10;Description automatically generated">
            <a:extLst>
              <a:ext uri="{FF2B5EF4-FFF2-40B4-BE49-F238E27FC236}">
                <a16:creationId xmlns:a16="http://schemas.microsoft.com/office/drawing/2014/main" id="{3CC0FDA6-3439-4949-88A1-36BEAF0519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676203" y="1410114"/>
            <a:ext cx="5272275" cy="3954207"/>
          </a:xfrm>
          <a:prstGeom prst="rect">
            <a:avLst/>
          </a:prstGeom>
        </p:spPr>
      </p:pic>
    </p:spTree>
    <p:extLst>
      <p:ext uri="{BB962C8B-B14F-4D97-AF65-F5344CB8AC3E}">
        <p14:creationId xmlns:p14="http://schemas.microsoft.com/office/powerpoint/2010/main" val="1984649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D8FF-AE3B-47D4-BAE5-E8F342072D06}"/>
              </a:ext>
            </a:extLst>
          </p:cNvPr>
          <p:cNvSpPr>
            <a:spLocks noGrp="1"/>
          </p:cNvSpPr>
          <p:nvPr>
            <p:ph type="title"/>
          </p:nvPr>
        </p:nvSpPr>
        <p:spPr/>
        <p:txBody>
          <a:bodyPr/>
          <a:lstStyle/>
          <a:p>
            <a:r>
              <a:rPr lang="en-US" dirty="0"/>
              <a:t>Journal Week 8 </a:t>
            </a:r>
          </a:p>
        </p:txBody>
      </p:sp>
      <p:pic>
        <p:nvPicPr>
          <p:cNvPr id="5" name="Content Placeholder 4" descr="Text&#10;&#10;Description automatically generated">
            <a:extLst>
              <a:ext uri="{FF2B5EF4-FFF2-40B4-BE49-F238E27FC236}">
                <a16:creationId xmlns:a16="http://schemas.microsoft.com/office/drawing/2014/main" id="{F4A1A168-B480-4C56-A912-B0696CBA751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5161" y="2831126"/>
            <a:ext cx="6115904" cy="2581635"/>
          </a:xfrm>
        </p:spPr>
      </p:pic>
    </p:spTree>
    <p:extLst>
      <p:ext uri="{BB962C8B-B14F-4D97-AF65-F5344CB8AC3E}">
        <p14:creationId xmlns:p14="http://schemas.microsoft.com/office/powerpoint/2010/main" val="1679675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98C29-345C-4908-AD03-111646423ACA}"/>
              </a:ext>
            </a:extLst>
          </p:cNvPr>
          <p:cNvSpPr>
            <a:spLocks noGrp="1"/>
          </p:cNvSpPr>
          <p:nvPr>
            <p:ph type="title"/>
          </p:nvPr>
        </p:nvSpPr>
        <p:spPr/>
        <p:txBody>
          <a:bodyPr/>
          <a:lstStyle/>
          <a:p>
            <a:r>
              <a:rPr lang="en-US" dirty="0"/>
              <a:t>Personal Thoughts</a:t>
            </a:r>
          </a:p>
        </p:txBody>
      </p:sp>
      <p:sp>
        <p:nvSpPr>
          <p:cNvPr id="3" name="Content Placeholder 2">
            <a:extLst>
              <a:ext uri="{FF2B5EF4-FFF2-40B4-BE49-F238E27FC236}">
                <a16:creationId xmlns:a16="http://schemas.microsoft.com/office/drawing/2014/main" id="{751B2F4C-FB7D-4B7B-BA69-F76F3C79B300}"/>
              </a:ext>
            </a:extLst>
          </p:cNvPr>
          <p:cNvSpPr>
            <a:spLocks noGrp="1"/>
          </p:cNvSpPr>
          <p:nvPr>
            <p:ph idx="1"/>
          </p:nvPr>
        </p:nvSpPr>
        <p:spPr/>
        <p:txBody>
          <a:bodyPr/>
          <a:lstStyle/>
          <a:p>
            <a:r>
              <a:rPr lang="en-US" dirty="0"/>
              <a:t>The raspberry mousse cake was runny because I put little sheet gelatin, but the look of the cake is very nice. Making the lady fingers was a nice experience because piping needs more tech than usual not to make it too runny. For the cheesecake, my first time ever making one except when it cracked but I enjoyed the experience taste nice in the end.</a:t>
            </a:r>
          </a:p>
        </p:txBody>
      </p:sp>
    </p:spTree>
    <p:extLst>
      <p:ext uri="{BB962C8B-B14F-4D97-AF65-F5344CB8AC3E}">
        <p14:creationId xmlns:p14="http://schemas.microsoft.com/office/powerpoint/2010/main" val="2504161138"/>
      </p:ext>
    </p:extLst>
  </p:cSld>
  <p:clrMapOvr>
    <a:masterClrMapping/>
  </p:clrMapOvr>
</p:sld>
</file>

<file path=ppt/slides/slide26.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a:grpSpLocks noChangeAspect="1" noGrp="1" noMove="1" noResize="1" noRot="1" noUngrp="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7" name="Straight Connector 16">
              <a:extLst>
                <a:ext uri="{FF2B5EF4-FFF2-40B4-BE49-F238E27FC236}">
                  <a16:creationId xmlns:a16="http://schemas.microsoft.com/office/drawing/2014/main" id="{317D1EC0-23FF-4FC8-B22D-E34878EAA4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AB929A7-258C-4469-AAB4-A67D713F7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A635CDB-2D00-49D5-B26E-0694A25000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4288D7A-F857-418D-92F2-368E841B9F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1084F50-7F3C-4A4A-877E-FFD9EC7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31E64C1-F4C0-4A94-B319-BB1A0A24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63D8374-8052-417F-AB69-B97EAC43D5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7750734-4D51-4019-A003-38A3DE49B4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1B693D1-DBA2-4D3B-9B37-D9EE8C4112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BCD3EA8-E4C0-4AF6-817F-F9F29157A4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A170FB3-B397-4AC9-85FD-65388F26D9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E5EC0B9-49C7-4777-AEC5-B5EF8DE404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902048B-30F7-4434-87A5-140F9BB4BE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500A6E2-A41C-4751-8A4E-9A0C5718D93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C259517-7BE7-45F9-81C0-3A6362BF1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652F56-7B71-42B2-AB68-22204A6DF1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059830E-1C3D-4D42-8789-524971CB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53325A7-86D3-4B52-A7E3-ADDF408B4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D53F46F-EC12-484C-A4E7-791E57687A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64ED9CA-8950-47B8-A9ED-22B45CE15F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4429F7B-9FD7-438F-8ECA-3FCAD00618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C558100-D455-4B41-890C-BCC898B2D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2886397-398A-4318-BE16-2CBAC1902F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D32A3A6-CE6E-4ABD-8522-2C8DC88C0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9014C09-5B84-4798-8BDE-C80D76E67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A29EB9E-ED9D-4C69-8A26-9A7A0A830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AA2899F9-1795-416F-8F3D-26EEB684DB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3043474-8625-495C-BD06-3627FD286C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432CE47-7631-408E-8DDC-79EE378B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2C8832D-8B8D-4036-B913-2D36314327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CCEFEAF-E87B-4FF2-A947-94CABAA061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9" name="Right Triangle 4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endParaRPr>
          </a:p>
        </p:txBody>
      </p:sp>
      <p:sp useBgFill="1">
        <p:nvSpPr>
          <p:cNvPr id="51" name="Rectangle 50">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endParaRPr>
          </a:p>
        </p:txBody>
      </p:sp>
      <p:grpSp>
        <p:nvGrpSpPr>
          <p:cNvPr id="53" name="Group 52">
            <a:extLst>
              <a:ext uri="{FF2B5EF4-FFF2-40B4-BE49-F238E27FC236}">
                <a16:creationId xmlns:a16="http://schemas.microsoft.com/office/drawing/2014/main" id="{10EBCB31-4346-4B62-99A1-8B8E9AE91111}"/>
              </a:ext>
              <a:ext uri="{C183D7F6-B498-43B3-948B-1728B52AA6E4}">
                <adec:decorative xmlns:adec="http://schemas.microsoft.com/office/drawing/2017/decorative" val="1"/>
              </a:ext>
            </a:extLst>
          </p:cNvPr>
          <p:cNvGrpSpPr>
            <a:grpSpLocks noChangeAspect="1" noGrp="1" noMove="1" noResize="1" noRot="1" noUngrp="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54" name="Straight Connector 53">
              <a:extLst>
                <a:ext uri="{FF2B5EF4-FFF2-40B4-BE49-F238E27FC236}">
                  <a16:creationId xmlns:a16="http://schemas.microsoft.com/office/drawing/2014/main" id="{02D1F300-F131-4C3F-9D4B-C22F1362F6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16E5DA2-3FAF-475E-A0F4-97792481E3C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2F32F1C-BF31-4C27-8210-3E6A8968B3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91FE2059-D383-4008-B531-BF52A545DF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5FC53B3-AECF-43CF-84B3-C207074C544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7BD754F-19CE-467D-BCA1-AA7D4A6760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07BDA7E-55BC-4AD3-A642-04A0BC7F30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E60BF33-9CCD-43C9-B9B3-53111295DA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E842E5F-7E4A-4BCB-B049-E13E65FB141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4B967D6-4C90-4240-B3F4-B4E1717AC7D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7C4298F-1056-4D13-9ED0-87D2B9D84A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ED63C3C-EF8F-46BD-A28D-1DE920F470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15E6850-D0E2-46E5-BE25-D502043132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104A979D-D101-4FB3-B332-61D815C368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00DB11F-0C02-4EEC-BE8E-0FA0F24215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24A53C7A-D905-464D-95D5-34C9EB4A76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147453A7-F533-4437-B61F-7A78D99E62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57B87C3-A472-400C-9408-8DD6D33E7F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8707063-C483-4F95-840E-D1DFD581CC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1750161-7E6B-440E-AAB8-8F9BAA644D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2FEA8E9-FB4D-4112-8C7D-8404B41DE4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2E47E200-7E91-4059-A344-6B2B3C1D09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21161466-5B21-46D1-81D9-7BAC7FAC5F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5F1BFE1D-52DD-4BBE-8FF9-D3443CC902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99C2FA0B-2E82-4ACD-838E-4E2AC02BB6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1E28D73-E150-46D7-8BBA-627294BBD7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50D9057E-A01D-43D6-8CFC-FCD7B3A5BA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20E846C-4DCF-4FF8-9EA6-24E39C0C86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CE4FDFFA-5D91-447F-A467-B4089CF2A2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B5D97CAD-DE4B-4E28-9F79-79AF2ED717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8F8B7478-B745-4E24-BF7D-C4F5E32F243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86" name="Right Triangle 85">
            <a:extLst>
              <a:ext uri="{FF2B5EF4-FFF2-40B4-BE49-F238E27FC236}">
                <a16:creationId xmlns:a16="http://schemas.microsoft.com/office/drawing/2014/main" id="{2FDE09D5-7C0A-467A-B7DA-8814D8B33157}"/>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rot="13500000">
            <a:off x="-281094" y="262035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endParaRPr>
          </a:p>
        </p:txBody>
      </p:sp>
      <p:sp>
        <p:nvSpPr>
          <p:cNvPr id="2" name="Title 1">
            <a:extLst>
              <a:ext uri="{FF2B5EF4-FFF2-40B4-BE49-F238E27FC236}">
                <a16:creationId xmlns:a16="http://schemas.microsoft.com/office/drawing/2014/main" id="{36695C74-DADF-42FE-A5B7-F7E17ED921DB}"/>
              </a:ext>
            </a:extLst>
          </p:cNvPr>
          <p:cNvSpPr>
            <a:spLocks noGrp="1"/>
          </p:cNvSpPr>
          <p:nvPr>
            <p:ph type="title"/>
          </p:nvPr>
        </p:nvSpPr>
        <p:spPr>
          <a:xfrm>
            <a:off x="480159" y="968233"/>
            <a:ext cx="3730796" cy="2460770"/>
          </a:xfrm>
        </p:spPr>
        <p:txBody>
          <a:bodyPr anchor="b" bIns="45720" lIns="91440" rIns="91440" rtlCol="0" tIns="45720" vert="horz">
            <a:normAutofit/>
          </a:bodyPr>
          <a:lstStyle/>
          <a:p>
            <a:r>
              <a:rPr dirty="0" lang="en-US" sz="5400"/>
              <a:t>Week 9</a:t>
            </a:r>
            <a:br>
              <a:rPr dirty="0" lang="en-US" sz="5400"/>
            </a:br>
            <a:r>
              <a:rPr dirty="0" lang="en-US" sz="1200"/>
              <a:t>Puff Pastry </a:t>
            </a:r>
            <a:br>
              <a:rPr dirty="0" lang="en-US" sz="1200"/>
            </a:br>
            <a:r>
              <a:rPr dirty="0" err="1" lang="en-US" sz="1200"/>
              <a:t>Joconde</a:t>
            </a:r>
            <a:r>
              <a:rPr dirty="0" lang="en-US" sz="1200"/>
              <a:t> Cake</a:t>
            </a:r>
            <a:br>
              <a:rPr dirty="0" lang="en-US" sz="1200"/>
            </a:br>
            <a:r>
              <a:rPr dirty="0" lang="en-US" sz="1200"/>
              <a:t>Almond genoise</a:t>
            </a:r>
            <a:br>
              <a:rPr dirty="0" lang="en-US" sz="5400"/>
            </a:br>
            <a:endParaRPr dirty="0" lang="en-US" sz="5400"/>
          </a:p>
        </p:txBody>
      </p:sp>
      <p:pic>
        <p:nvPicPr>
          <p:cNvPr descr="A picture containing indoor, food, metal, dish&#10;&#10;Description automatically generated" id="9" name="Picture 8">
            <a:extLst>
              <a:ext uri="{FF2B5EF4-FFF2-40B4-BE49-F238E27FC236}">
                <a16:creationId xmlns:a16="http://schemas.microsoft.com/office/drawing/2014/main" id="{7BBEFBE2-CAC4-40CD-BFC9-24A6C8100285}"/>
              </a:ext>
            </a:extLst>
          </p:cNvPr>
          <p:cNvPicPr>
            <a:picLocks noChangeAspect="1"/>
          </p:cNvPicPr>
          <p:nvPr/>
        </p:nvPicPr>
        <p:blipFill rotWithShape="1">
          <a:blip r:embed="rId2">
            <a:extLst>
              <a:ext uri="{28A0092B-C50C-407E-A947-70E740481C1C}">
                <a14:useLocalDpi xmlns:a14="http://schemas.microsoft.com/office/drawing/2010/main" val="0"/>
              </a:ext>
            </a:extLst>
          </a:blip>
          <a:srcRect b="-3" r="-12"/>
          <a:stretch/>
        </p:blipFill>
        <p:spPr>
          <a:xfrm rot="5400000">
            <a:off x="8635962" y="75593"/>
            <a:ext cx="3261174" cy="3453420"/>
          </a:xfrm>
          <a:prstGeom prst="rect">
            <a:avLst/>
          </a:prstGeom>
        </p:spPr>
      </p:pic>
      <p:pic>
        <p:nvPicPr>
          <p:cNvPr descr="A picture containing fire, hydrant, yellow, barrel&#10;&#10;Description automatically generated" id="7" name="Picture 6">
            <a:extLst>
              <a:ext uri="{FF2B5EF4-FFF2-40B4-BE49-F238E27FC236}">
                <a16:creationId xmlns:a16="http://schemas.microsoft.com/office/drawing/2014/main" id="{8E9C0ED4-52F0-496E-AAEA-E07BBD39F40F}"/>
              </a:ext>
            </a:extLst>
          </p:cNvPr>
          <p:cNvPicPr>
            <a:picLocks noChangeAspect="1"/>
          </p:cNvPicPr>
          <p:nvPr/>
        </p:nvPicPr>
        <p:blipFill rotWithShape="1">
          <a:blip r:embed="rId3">
            <a:extLst>
              <a:ext uri="{28A0092B-C50C-407E-A947-70E740481C1C}">
                <a14:useLocalDpi xmlns:a14="http://schemas.microsoft.com/office/drawing/2010/main" val="0"/>
              </a:ext>
            </a:extLst>
          </a:blip>
          <a:srcRect b="-3" r="-14"/>
          <a:stretch/>
        </p:blipFill>
        <p:spPr>
          <a:xfrm rot="5400000">
            <a:off x="8635962" y="3325881"/>
            <a:ext cx="3261174" cy="3453420"/>
          </a:xfrm>
          <a:prstGeom prst="rect">
            <a:avLst/>
          </a:prstGeom>
        </p:spPr>
      </p:pic>
      <p:pic>
        <p:nvPicPr>
          <p:cNvPr descr="A picture containing indoor, green&#10;&#10;Description automatically generated" id="11" name="Picture 10">
            <a:extLst>
              <a:ext uri="{FF2B5EF4-FFF2-40B4-BE49-F238E27FC236}">
                <a16:creationId xmlns:a16="http://schemas.microsoft.com/office/drawing/2014/main" id="{F61E3618-2F72-4CED-96F2-34121CF2A6FB}"/>
              </a:ext>
            </a:extLst>
          </p:cNvPr>
          <p:cNvPicPr>
            <a:picLocks noChangeAspect="1"/>
          </p:cNvPicPr>
          <p:nvPr/>
        </p:nvPicPr>
        <p:blipFill rotWithShape="1">
          <a:blip r:embed="rId4">
            <a:extLst>
              <a:ext uri="{28A0092B-C50C-407E-A947-70E740481C1C}">
                <a14:useLocalDpi xmlns:a14="http://schemas.microsoft.com/office/drawing/2010/main" val="0"/>
              </a:ext>
            </a:extLst>
          </a:blip>
          <a:srcRect b="-3" r="-12"/>
          <a:stretch/>
        </p:blipFill>
        <p:spPr>
          <a:xfrm rot="5400000">
            <a:off x="5202456" y="75594"/>
            <a:ext cx="3261174" cy="3453420"/>
          </a:xfrm>
          <a:prstGeom prst="rect">
            <a:avLst/>
          </a:prstGeom>
        </p:spPr>
      </p:pic>
      <p:pic>
        <p:nvPicPr>
          <p:cNvPr descr="A picture containing indoor, food, dish, meal&#10;&#10;Description automatically generated" id="5" name="Content Placeholder 4">
            <a:extLst>
              <a:ext uri="{FF2B5EF4-FFF2-40B4-BE49-F238E27FC236}">
                <a16:creationId xmlns:a16="http://schemas.microsoft.com/office/drawing/2014/main" id="{2117FE9B-0DE8-407E-A385-608D74F1C488}"/>
              </a:ext>
            </a:extLst>
          </p:cNvPr>
          <p:cNvPicPr>
            <a:picLocks noChangeAspect="1" noGrp="1"/>
          </p:cNvPicPr>
          <p:nvPr>
            <p:ph idx="1"/>
          </p:nvPr>
        </p:nvPicPr>
        <p:blipFill rotWithShape="1">
          <a:blip r:embed="rId5">
            <a:extLst>
              <a:ext uri="{28A0092B-C50C-407E-A947-70E740481C1C}">
                <a14:useLocalDpi xmlns:a14="http://schemas.microsoft.com/office/drawing/2010/main" val="0"/>
              </a:ext>
            </a:extLst>
          </a:blip>
          <a:srcRect b="-3" r="-12"/>
          <a:stretch/>
        </p:blipFill>
        <p:spPr>
          <a:xfrm rot="5400000">
            <a:off x="5202456" y="3325882"/>
            <a:ext cx="3261174" cy="3453420"/>
          </a:xfrm>
          <a:prstGeom prst="rect">
            <a:avLst/>
          </a:prstGeom>
        </p:spPr>
      </p:pic>
    </p:spTree>
    <p:extLst>
      <p:ext uri="{BB962C8B-B14F-4D97-AF65-F5344CB8AC3E}">
        <p14:creationId xmlns:p14="http://schemas.microsoft.com/office/powerpoint/2010/main" val="2595419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3F005-48B7-4B42-AF47-F1A96A2BF613}"/>
              </a:ext>
            </a:extLst>
          </p:cNvPr>
          <p:cNvSpPr>
            <a:spLocks noGrp="1"/>
          </p:cNvSpPr>
          <p:nvPr>
            <p:ph type="title"/>
          </p:nvPr>
        </p:nvSpPr>
        <p:spPr/>
        <p:txBody>
          <a:bodyPr/>
          <a:lstStyle/>
          <a:p>
            <a:r>
              <a:rPr lang="en-US" dirty="0"/>
              <a:t>Journal Week 9 </a:t>
            </a:r>
          </a:p>
        </p:txBody>
      </p:sp>
      <p:pic>
        <p:nvPicPr>
          <p:cNvPr id="5" name="Content Placeholder 4" descr="Text&#10;&#10;Description automatically generated">
            <a:extLst>
              <a:ext uri="{FF2B5EF4-FFF2-40B4-BE49-F238E27FC236}">
                <a16:creationId xmlns:a16="http://schemas.microsoft.com/office/drawing/2014/main" id="{6444FBCB-FED1-41FA-AA88-9B1E6FA1A73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85635" y="2478652"/>
            <a:ext cx="6134956" cy="3286584"/>
          </a:xfrm>
        </p:spPr>
      </p:pic>
    </p:spTree>
    <p:extLst>
      <p:ext uri="{BB962C8B-B14F-4D97-AF65-F5344CB8AC3E}">
        <p14:creationId xmlns:p14="http://schemas.microsoft.com/office/powerpoint/2010/main" val="3651117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FD002-05D2-4586-A32D-BDE46848C5C6}"/>
              </a:ext>
            </a:extLst>
          </p:cNvPr>
          <p:cNvSpPr>
            <a:spLocks noGrp="1"/>
          </p:cNvSpPr>
          <p:nvPr>
            <p:ph type="title"/>
          </p:nvPr>
        </p:nvSpPr>
        <p:spPr/>
        <p:txBody>
          <a:bodyPr/>
          <a:lstStyle/>
          <a:p>
            <a:r>
              <a:rPr lang="en-US" dirty="0"/>
              <a:t>Personal Thoughts</a:t>
            </a:r>
          </a:p>
        </p:txBody>
      </p:sp>
      <p:sp>
        <p:nvSpPr>
          <p:cNvPr id="3" name="Content Placeholder 2">
            <a:extLst>
              <a:ext uri="{FF2B5EF4-FFF2-40B4-BE49-F238E27FC236}">
                <a16:creationId xmlns:a16="http://schemas.microsoft.com/office/drawing/2014/main" id="{606E451C-E535-4834-A99A-8EFB826F4D09}"/>
              </a:ext>
            </a:extLst>
          </p:cNvPr>
          <p:cNvSpPr>
            <a:spLocks noGrp="1"/>
          </p:cNvSpPr>
          <p:nvPr>
            <p:ph idx="1"/>
          </p:nvPr>
        </p:nvSpPr>
        <p:spPr/>
        <p:txBody>
          <a:bodyPr/>
          <a:lstStyle/>
          <a:p>
            <a:r>
              <a:rPr lang="en-US" dirty="0"/>
              <a:t>I think the puff pastry was the highlight it was my first time making one and similarly to a croissant with turning and folding the butter in using the machine. The difference that I learned when comparing puff and croissants is that croissants use milk powder, yeast etc. While puff uses water so there is no need to proof the dough roll it out and bake. For the cake it is very simple, and I am used to it however I did need to work on my piping tech,</a:t>
            </a:r>
          </a:p>
        </p:txBody>
      </p:sp>
    </p:spTree>
    <p:extLst>
      <p:ext uri="{BB962C8B-B14F-4D97-AF65-F5344CB8AC3E}">
        <p14:creationId xmlns:p14="http://schemas.microsoft.com/office/powerpoint/2010/main" val="2196739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75CFE-619A-4EEB-BD6D-FB5AB90EC793}"/>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D7778F7F-7483-4CDA-A91A-926E2AE97126}"/>
              </a:ext>
            </a:extLst>
          </p:cNvPr>
          <p:cNvSpPr>
            <a:spLocks noGrp="1"/>
          </p:cNvSpPr>
          <p:nvPr>
            <p:ph idx="1"/>
          </p:nvPr>
        </p:nvSpPr>
        <p:spPr/>
        <p:txBody>
          <a:bodyPr/>
          <a:lstStyle/>
          <a:p>
            <a:r>
              <a:rPr lang="en-US" dirty="0"/>
              <a:t>My experience with the class has been amazing. The workload is a lot but sure is it worth it. The amount of work was overwhelming with a lot of recipes however chef was helpful, and I can say that Chef is great at giving feedback and helping us understand how to make recipes. For example, buttercream, Italian meringue etc. Helpful in teaching us in demos very clear. Overall, I have gained so much in piping, layering cakes, making different pastries etc. This class will help me in the future and </a:t>
            </a:r>
            <a:r>
              <a:rPr lang="en-US"/>
              <a:t>further beyond.</a:t>
            </a:r>
            <a:endParaRPr lang="en-US" dirty="0"/>
          </a:p>
        </p:txBody>
      </p:sp>
    </p:spTree>
    <p:extLst>
      <p:ext uri="{BB962C8B-B14F-4D97-AF65-F5344CB8AC3E}">
        <p14:creationId xmlns:p14="http://schemas.microsoft.com/office/powerpoint/2010/main" val="223906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8" name="Group 17">
            <a:extLst>
              <a:ext uri="{FF2B5EF4-FFF2-40B4-BE49-F238E27FC236}">
                <a16:creationId xmlns:a16="http://schemas.microsoft.com/office/drawing/2014/main" id="{4074CF54-1340-4AE9-BF8F-51DBAB7E56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7679D62E-364C-4710-B6C2-78917F3F44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57FBB13-79B3-492A-B9BB-D180A96C2A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B51016A-5C8F-41DB-97ED-21D035E294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BDB43A4-B23B-477C-8B7C-B8A355AEC0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C3843B-64F2-41A0-8B23-0D96041322B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C2FB18A-AA6D-48BC-8944-3092CC1E3B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098791C-366C-4FE8-9F8D-EAAAC1D7FC2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90E3635-A16E-432B-B691-1FC6F1E3BC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D3D3850-567C-4A84-BBCB-B8085AB462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929D35E-A2AF-43C5-8A81-129F664F23B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F2C7E88-EE3E-44D5-B457-28D63318DD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C23B65B-9C6B-4040-9B67-006EF253B63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D0E8366-70A7-4175-B82B-33C6E4CB73B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E66E919-0DA4-4489-B5D2-D9745B5364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8932D7F-A919-440A-A74D-C39376ECB0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5AAA9EF-541A-4D1B-A0B9-7A6CD229E3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0E24E88-07DC-4B78-B423-30D8B09257D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DC6E1EA-5F65-4944-930F-A8384567B3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F31FFB5-25BA-4844-81AE-FDE74F56CC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481A36D-BD2D-4AD1-8280-2315D5874CF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1D500D8-420E-46B9-95AA-9D7314A793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DF797E4-64FF-41D8-8F9B-D58631553B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4186D73-EBDB-4496-AC30-A16E11594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1A68235-BA43-48F3-BB88-0D0B3E87008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81AA35E-DE50-4224-A81E-A41A55552F1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3F0610C-2ECB-4EDF-A4BB-78A9E370FCF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7FC8E568-9ABC-4047-8FB9-D159998F99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55D40B1-A43C-4112-97F0-084A12401D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9FA83633-D061-4AF7-B2D8-61DA5770F4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9588B84-4614-4787-B211-C6F7AA082A4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677075D-8154-4443-9870-F9ED007B149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1" name="Right Triangle 50">
            <a:extLst>
              <a:ext uri="{FF2B5EF4-FFF2-40B4-BE49-F238E27FC236}">
                <a16:creationId xmlns:a16="http://schemas.microsoft.com/office/drawing/2014/main" id="{6AEB5F15-1A76-4DAC-A6E6-9C3554758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4" y="2059095"/>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5E79952-BEFF-4CA0-80F9-00FEA07D2905}"/>
              </a:ext>
            </a:extLst>
          </p:cNvPr>
          <p:cNvSpPr>
            <a:spLocks noGrp="1"/>
          </p:cNvSpPr>
          <p:nvPr>
            <p:ph type="title"/>
          </p:nvPr>
        </p:nvSpPr>
        <p:spPr>
          <a:xfrm>
            <a:off x="691079" y="725950"/>
            <a:ext cx="10826596" cy="1915649"/>
          </a:xfrm>
        </p:spPr>
        <p:txBody>
          <a:bodyPr>
            <a:normAutofit/>
          </a:bodyPr>
          <a:lstStyle/>
          <a:p>
            <a:pPr>
              <a:lnSpc>
                <a:spcPct val="90000"/>
              </a:lnSpc>
            </a:pPr>
            <a:r>
              <a:rPr lang="en-US" sz="3100" dirty="0"/>
              <a:t> Week 1</a:t>
            </a:r>
            <a:br>
              <a:rPr lang="en-US" sz="3100" dirty="0"/>
            </a:br>
            <a:r>
              <a:rPr lang="en-US" sz="3100" dirty="0"/>
              <a:t>Panna cotta</a:t>
            </a:r>
            <a:br>
              <a:rPr lang="en-US" sz="3100" dirty="0"/>
            </a:br>
            <a:r>
              <a:rPr lang="en-US" sz="3100" dirty="0" err="1"/>
              <a:t>Frangipan</a:t>
            </a:r>
            <a:br>
              <a:rPr lang="en-US" sz="3100" dirty="0"/>
            </a:br>
            <a:r>
              <a:rPr lang="en-US" sz="3100" dirty="0"/>
              <a:t>Choux </a:t>
            </a:r>
          </a:p>
        </p:txBody>
      </p:sp>
      <p:sp>
        <p:nvSpPr>
          <p:cNvPr id="13" name="Content Placeholder 12">
            <a:extLst>
              <a:ext uri="{FF2B5EF4-FFF2-40B4-BE49-F238E27FC236}">
                <a16:creationId xmlns:a16="http://schemas.microsoft.com/office/drawing/2014/main" id="{A55096D4-C1D1-489A-826E-B6A69B9A5B2B}"/>
              </a:ext>
            </a:extLst>
          </p:cNvPr>
          <p:cNvSpPr>
            <a:spLocks noGrp="1"/>
          </p:cNvSpPr>
          <p:nvPr>
            <p:ph idx="1"/>
          </p:nvPr>
        </p:nvSpPr>
        <p:spPr>
          <a:xfrm>
            <a:off x="7748975" y="2879899"/>
            <a:ext cx="3765650" cy="3260404"/>
          </a:xfrm>
        </p:spPr>
        <p:txBody>
          <a:bodyPr>
            <a:normAutofit fontScale="85000" lnSpcReduction="20000"/>
          </a:bodyPr>
          <a:lstStyle/>
          <a:p>
            <a:r>
              <a:rPr lang="en-US" dirty="0"/>
              <a:t>The Panna cotta was good however I think it was too jiggly. Takes the most time but I am comfortable making it</a:t>
            </a:r>
          </a:p>
          <a:p>
            <a:r>
              <a:rPr lang="en-US" dirty="0"/>
              <a:t>Choux was well baked with the pastry tasted good</a:t>
            </a:r>
          </a:p>
          <a:p>
            <a:r>
              <a:rPr lang="en-US" dirty="0"/>
              <a:t>For the </a:t>
            </a:r>
            <a:r>
              <a:rPr lang="en-US" dirty="0" err="1"/>
              <a:t>frangipan</a:t>
            </a:r>
            <a:r>
              <a:rPr lang="en-US" dirty="0"/>
              <a:t> very simple and presentable to the eye.</a:t>
            </a:r>
          </a:p>
          <a:p>
            <a:r>
              <a:rPr lang="en-US" dirty="0"/>
              <a:t>Overall, I think piping is an important technique I learned in week 1 </a:t>
            </a:r>
          </a:p>
        </p:txBody>
      </p:sp>
      <p:pic>
        <p:nvPicPr>
          <p:cNvPr id="9" name="Picture 8" descr="A picture containing plate, indoor, dessert&#10;&#10;Description automatically generated">
            <a:extLst>
              <a:ext uri="{FF2B5EF4-FFF2-40B4-BE49-F238E27FC236}">
                <a16:creationId xmlns:a16="http://schemas.microsoft.com/office/drawing/2014/main" id="{839E32C6-8BF3-4FB3-B273-ADC1CDA8C8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855958" y="3239322"/>
            <a:ext cx="2850541" cy="2137906"/>
          </a:xfrm>
          <a:prstGeom prst="rect">
            <a:avLst/>
          </a:prstGeom>
        </p:spPr>
      </p:pic>
      <p:pic>
        <p:nvPicPr>
          <p:cNvPr id="7" name="Picture 6" descr="A picture containing indoor, food, chocolate&#10;&#10;Description automatically generated">
            <a:extLst>
              <a:ext uri="{FF2B5EF4-FFF2-40B4-BE49-F238E27FC236}">
                <a16:creationId xmlns:a16="http://schemas.microsoft.com/office/drawing/2014/main" id="{5979BFFA-BA63-4055-AF27-F04AF1BC38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46548" y="3239322"/>
            <a:ext cx="2850541" cy="2137906"/>
          </a:xfrm>
          <a:prstGeom prst="rect">
            <a:avLst/>
          </a:prstGeom>
        </p:spPr>
      </p:pic>
      <p:pic>
        <p:nvPicPr>
          <p:cNvPr id="5" name="Content Placeholder 4" descr="A picture containing indoor, oven, bread, cooking&#10;&#10;Description automatically generated">
            <a:extLst>
              <a:ext uri="{FF2B5EF4-FFF2-40B4-BE49-F238E27FC236}">
                <a16:creationId xmlns:a16="http://schemas.microsoft.com/office/drawing/2014/main" id="{4DF725A2-59C5-4CAD-B5FD-A7DB72E2E4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2603631" y="3239322"/>
            <a:ext cx="2850541" cy="2137906"/>
          </a:xfrm>
          <a:prstGeom prst="rect">
            <a:avLst/>
          </a:prstGeom>
        </p:spPr>
      </p:pic>
    </p:spTree>
    <p:extLst>
      <p:ext uri="{BB962C8B-B14F-4D97-AF65-F5344CB8AC3E}">
        <p14:creationId xmlns:p14="http://schemas.microsoft.com/office/powerpoint/2010/main" val="137103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1" name="Straight Connector 10">
              <a:extLst>
                <a:ext uri="{FF2B5EF4-FFF2-40B4-BE49-F238E27FC236}">
                  <a16:creationId xmlns:a16="http://schemas.microsoft.com/office/drawing/2014/main" id="{317D1EC0-23FF-4FC8-B22D-E34878EAA4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AB929A7-258C-4469-AAB4-A67D713F7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A635CDB-2D00-49D5-B26E-0694A25000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4288D7A-F857-418D-92F2-368E841B9F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1084F50-7F3C-4A4A-877E-FFD9EC7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31E64C1-F4C0-4A94-B319-BB1A0A24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63D8374-8052-417F-AB69-B97EAC43D5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7750734-4D51-4019-A003-38A3DE49B4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1B693D1-DBA2-4D3B-9B37-D9EE8C4112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BCD3EA8-E4C0-4AF6-817F-F9F29157A4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A170FB3-B397-4AC9-85FD-65388F26D9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E5EC0B9-49C7-4777-AEC5-B5EF8DE404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902048B-30F7-4434-87A5-140F9BB4BE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500A6E2-A41C-4751-8A4E-9A0C5718D93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C259517-7BE7-45F9-81C0-3A6362BF1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0652F56-7B71-42B2-AB68-22204A6DF1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059830E-1C3D-4D42-8789-524971CB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53325A7-86D3-4B52-A7E3-ADDF408B4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D53F46F-EC12-484C-A4E7-791E57687A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64ED9CA-8950-47B8-A9ED-22B45CE15F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4429F7B-9FD7-438F-8ECA-3FCAD00618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C558100-D455-4B41-890C-BCC898B2D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886397-398A-4318-BE16-2CBAC1902F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D32A3A6-CE6E-4ABD-8522-2C8DC88C0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9014C09-5B84-4798-8BDE-C80D76E67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A29EB9E-ED9D-4C69-8A26-9A7A0A830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A2899F9-1795-416F-8F3D-26EEB684DB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3043474-8625-495C-BD06-3627FD286C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32CE47-7631-408E-8DDC-79EE378B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2C8832D-8B8D-4036-B913-2D36314327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1CCEFEAF-E87B-4FF2-A947-94CABAA061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3" name="Right Triangle 42">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45" name="Rectangle 44">
            <a:extLst>
              <a:ext uri="{FF2B5EF4-FFF2-40B4-BE49-F238E27FC236}">
                <a16:creationId xmlns:a16="http://schemas.microsoft.com/office/drawing/2014/main" id="{13B6DAC6-0186-4D62-AD69-90B9C0411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7" name="Group 46">
            <a:extLst>
              <a:ext uri="{FF2B5EF4-FFF2-40B4-BE49-F238E27FC236}">
                <a16:creationId xmlns:a16="http://schemas.microsoft.com/office/drawing/2014/main" id="{A0297160-077C-4B0C-9F1E-6519CEDB84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48" name="Straight Connector 47">
              <a:extLst>
                <a:ext uri="{FF2B5EF4-FFF2-40B4-BE49-F238E27FC236}">
                  <a16:creationId xmlns:a16="http://schemas.microsoft.com/office/drawing/2014/main" id="{31F77CDE-CC8E-40E6-8745-8D7CB6208F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3FCA172-142C-4352-A938-33B43EC3BE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53BB53B-6660-4F6B-8C3C-4EAA148CFF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21D1E67-3038-4399-8F14-244731FAE31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9A17FB9-5481-4E6D-A157-C4A1D8F297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9B5B4D4B-6074-48B5-B7D7-5B22BDC2AD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FE68CF5-4975-4F0E-98F8-E40F12E8FE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63AD0D6-BFAB-41EE-A0DD-BFEB6844D11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7EA9615-8E94-4E0C-BAF0-C52132326CD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96A76D71-0BE7-402F-BF24-CB0154E2A0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B18C09B-8FB5-4D88-B4FF-2090E7818F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A06FA18-2473-40B2-8AE0-DEDDC5E9A3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187746C-FE57-4160-B924-6B283B3323D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7337AAE-EB93-4FBD-9904-03664126075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6FA7169-C5DB-4F02-935F-AA39EDA4B7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4195B93-DBB3-4197-8D91-A786D4753A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F2FF9EB-46CC-4A22-AF8A-9D11BC9666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631DADE-538C-4EA4-9D90-3AED82E01BE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35A7E2F-77A0-48A1-A881-1A12940D8F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5AC39BAD-DB08-4260-BCE5-4E1FB09A44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68F31ED-A97B-4A9A-9F56-221FFB7A317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F362574E-3A61-4C31-915F-F541B7BE08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132BD431-3E1E-4528-AC59-5A23CE4CBA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DE7131F-209C-4427-96DA-26E0E973EE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3283DFDB-6A1C-41B8-B590-9660646991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DA3D6B3-30E3-4C45-A709-4F775DB8467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F481924-9C4A-4A91-8AB4-D796F33D73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3787DCF-DA69-4379-94AB-C361DF32605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753DC9D9-196D-4C02-982F-935945BD57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2AF9976-A85B-4FAC-ACA0-7B4F06D180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FD38ACD-F4A1-4970-BE99-87B0A04829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80" name="Right Triangle 79">
            <a:extLst>
              <a:ext uri="{FF2B5EF4-FFF2-40B4-BE49-F238E27FC236}">
                <a16:creationId xmlns:a16="http://schemas.microsoft.com/office/drawing/2014/main" id="{429C64BC-8915-422E-9361-EE04C48F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4" y="261028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067FD5C9-F88C-4BAD-BAE0-1B0CE31AEB45}"/>
              </a:ext>
            </a:extLst>
          </p:cNvPr>
          <p:cNvSpPr>
            <a:spLocks noGrp="1"/>
          </p:cNvSpPr>
          <p:nvPr>
            <p:ph type="title"/>
          </p:nvPr>
        </p:nvSpPr>
        <p:spPr>
          <a:xfrm>
            <a:off x="691078" y="722903"/>
            <a:ext cx="3930417" cy="2479772"/>
          </a:xfrm>
        </p:spPr>
        <p:txBody>
          <a:bodyPr vert="horz" lIns="91440" tIns="45720" rIns="91440" bIns="45720" rtlCol="0" anchor="b">
            <a:normAutofit/>
          </a:bodyPr>
          <a:lstStyle/>
          <a:p>
            <a:r>
              <a:rPr lang="en-US" sz="5400"/>
              <a:t>Journal Week 1 </a:t>
            </a:r>
          </a:p>
        </p:txBody>
      </p:sp>
      <p:pic>
        <p:nvPicPr>
          <p:cNvPr id="5" name="Content Placeholder 4" descr="Text&#10;&#10;Description automatically generated">
            <a:extLst>
              <a:ext uri="{FF2B5EF4-FFF2-40B4-BE49-F238E27FC236}">
                <a16:creationId xmlns:a16="http://schemas.microsoft.com/office/drawing/2014/main" id="{2B04E876-DD1B-4A12-9072-3768CB965C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27660" y="714591"/>
            <a:ext cx="6339771" cy="5420505"/>
          </a:xfrm>
          <a:prstGeom prst="rect">
            <a:avLst/>
          </a:prstGeom>
        </p:spPr>
      </p:pic>
    </p:spTree>
    <p:extLst>
      <p:ext uri="{BB962C8B-B14F-4D97-AF65-F5344CB8AC3E}">
        <p14:creationId xmlns:p14="http://schemas.microsoft.com/office/powerpoint/2010/main" val="3199116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FD1FEA2-AFB3-4160-AD46-30A807296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0" name="Group 9">
            <a:extLst>
              <a:ext uri="{FF2B5EF4-FFF2-40B4-BE49-F238E27FC236}">
                <a16:creationId xmlns:a16="http://schemas.microsoft.com/office/drawing/2014/main" id="{514AF8D4-8E5C-4E3A-999F-1FE86654EE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1" name="Straight Connector 10">
              <a:extLst>
                <a:ext uri="{FF2B5EF4-FFF2-40B4-BE49-F238E27FC236}">
                  <a16:creationId xmlns:a16="http://schemas.microsoft.com/office/drawing/2014/main" id="{AA8BE230-DCEC-4180-B5D3-EA65C4A343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4034248-80AA-4C75-A898-0CBAF23E74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27431FC-0100-44D0-999E-3EF9B361E1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71491DF-0796-4A80-B724-6CAAD85E57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C3FFC75-C94A-4427-85D1-26F0028AC6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0F1554D-792C-4554-B623-F99A47B1B2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6371075-9273-4FF4-A45B-606B943060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844A38F-298C-477B-8764-0A32E50DD65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F78CA47-3A09-4651-B57D-690F14C783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CB69771-B806-4E29-834E-E0BBE273B8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27EE3C0-1B82-43F3-AF55-5D1D6FBF47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1898DA7-BA6E-4B4C-8139-596D59F482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F121E84-2FAA-4948-B3B3-F1FE69ED877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1C2C1AC-3864-47AA-B22A-D350A3A04E7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DFADCA4-3AD3-4D6C-81B7-259F2035943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6D515CD-A4F0-4B0A-B6BB-11A2774FBB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CB97DD1-8D17-426C-BC2A-B34FE58368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5865967-B063-41EC-85BC-A5CF90367EE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BC63DB2-5B99-42B5-9B7F-826B0BD876F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6B694AB-9FC1-4857-A6CD-1FEC6D183D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2AE103-97D9-407D-BCE0-9FA4756612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30AC9FC-9BF1-4F78-B0F9-4E024D0C6D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C77E885-6F2C-4E94-88DF-7E6BEF98AC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62840B5-21D6-4B05-802E-549F1A92A1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B21055F-E4D5-474F-B6C7-C44BC1244BF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C49B031-FD8F-422C-AA54-9FB482600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AF843B0-2A4F-4989-8B91-BDB7FECE75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0BC5B75-FAF9-427D-BD65-D37C1BF973D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0BFA052-2C6E-4F70-BF95-50DAC0649E1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CDD7C7F8-6562-470D-B38E-21F56B2AB2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6C7B2A1-F80D-4F4A-88E1-5FFB02B703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3" name="Right Triangle 42">
            <a:extLst>
              <a:ext uri="{FF2B5EF4-FFF2-40B4-BE49-F238E27FC236}">
                <a16:creationId xmlns:a16="http://schemas.microsoft.com/office/drawing/2014/main" id="{9AA2BC59-928B-43C3-B9E7-D77D4F3E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95947" y="1516209"/>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C57BB82-452A-419B-9723-4D0BC52BAB39}"/>
              </a:ext>
            </a:extLst>
          </p:cNvPr>
          <p:cNvSpPr>
            <a:spLocks noGrp="1"/>
          </p:cNvSpPr>
          <p:nvPr>
            <p:ph type="title"/>
          </p:nvPr>
        </p:nvSpPr>
        <p:spPr>
          <a:xfrm>
            <a:off x="691079" y="725952"/>
            <a:ext cx="10325000" cy="1387118"/>
          </a:xfrm>
        </p:spPr>
        <p:txBody>
          <a:bodyPr>
            <a:normAutofit/>
          </a:bodyPr>
          <a:lstStyle/>
          <a:p>
            <a:r>
              <a:rPr lang="en-US" dirty="0"/>
              <a:t>Personal Thoughts</a:t>
            </a:r>
          </a:p>
        </p:txBody>
      </p:sp>
      <p:sp>
        <p:nvSpPr>
          <p:cNvPr id="3" name="Content Placeholder 2">
            <a:extLst>
              <a:ext uri="{FF2B5EF4-FFF2-40B4-BE49-F238E27FC236}">
                <a16:creationId xmlns:a16="http://schemas.microsoft.com/office/drawing/2014/main" id="{FC0A1907-6959-4B36-8F38-76E4794C4CD5}"/>
              </a:ext>
            </a:extLst>
          </p:cNvPr>
          <p:cNvSpPr>
            <a:spLocks noGrp="1"/>
          </p:cNvSpPr>
          <p:nvPr>
            <p:ph idx="1"/>
          </p:nvPr>
        </p:nvSpPr>
        <p:spPr>
          <a:xfrm>
            <a:off x="1202548" y="2340129"/>
            <a:ext cx="8817702" cy="3836833"/>
          </a:xfrm>
        </p:spPr>
        <p:txBody>
          <a:bodyPr>
            <a:normAutofit/>
          </a:bodyPr>
          <a:lstStyle/>
          <a:p>
            <a:r>
              <a:rPr lang="en-US" dirty="0"/>
              <a:t>In week 1 like baking I thought it was hectic. Making a lot of desserts with good timing and multi- tasking is important. But I can safely say that I learned a lot from piping and using chocolate to write.</a:t>
            </a:r>
          </a:p>
        </p:txBody>
      </p:sp>
    </p:spTree>
    <p:extLst>
      <p:ext uri="{BB962C8B-B14F-4D97-AF65-F5344CB8AC3E}">
        <p14:creationId xmlns:p14="http://schemas.microsoft.com/office/powerpoint/2010/main" val="868966907"/>
      </p:ext>
    </p:extLst>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endParaRPr>
          </a:p>
        </p:txBody>
      </p:sp>
      <p:grpSp>
        <p:nvGrpSpPr>
          <p:cNvPr id="16" name="Group 15">
            <a:extLst>
              <a:ext uri="{FF2B5EF4-FFF2-40B4-BE49-F238E27FC236}">
                <a16:creationId xmlns:a16="http://schemas.microsoft.com/office/drawing/2014/main" id="{9738E9B1-90A2-40BD-A0F4-87F26F4DB15D}"/>
              </a:ext>
              <a:ext uri="{C183D7F6-B498-43B3-948B-1728B52AA6E4}">
                <adec:decorative xmlns:adec="http://schemas.microsoft.com/office/drawing/2017/decorative" val="1"/>
              </a:ext>
            </a:extLst>
          </p:cNvPr>
          <p:cNvGrpSpPr>
            <a:grpSpLocks noChangeAspect="1" noGrp="1" noMove="1" noResize="1" noRot="1" noUngrp="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7" name="Straight Connector 16">
              <a:extLst>
                <a:ext uri="{FF2B5EF4-FFF2-40B4-BE49-F238E27FC236}">
                  <a16:creationId xmlns:a16="http://schemas.microsoft.com/office/drawing/2014/main" id="{5C606F52-E764-495B-845B-DEB11226AA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8088103-DEE8-411A-A4E4-6F4C1D83E0E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C8959EA-C69F-42AC-8E32-ECB8B49509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D81D739-9DD7-43FC-8E19-C05127E37D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6F1D018-5105-44EF-A4D1-098DEB63F9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E8208F5-827D-4DAB-9D4C-7264BE62F4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E8EA79B-BDEA-42CE-BE09-39A01B127B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E75A2DF-EDE4-4E77-BE95-EEF4C59ABE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3906DFB-0739-4431-B65A-97523AB5B5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6F2606E-29A4-4636-A81E-798A552C5C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6F897EA-C9A9-4EB3-BC65-F7446EAFE3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739496E-0BF8-40C7-845B-9AE701327C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088E4F4-3D8F-4D87-8D4F-40BF011B653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A69F1A1-5816-4416-A9F5-87978681DA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117C4C1-CADA-4F09-9AF2-6B8C8D8C91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4E8180E-0D54-47BF-8E8B-5221B42ADAB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AECD2FE-009C-4029-9B00-7884465E60B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858E68E-42A6-4A51-B4D5-33DB9ABF34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78D281A2-52B2-4873-9305-FCB308AD7D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4FB3078-A466-4FFD-ABEF-C9A7574E1B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7CA1524F-1F21-4721-A86E-E85A5F1F9F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0709EB5-FD9B-437B-A1F2-8F349D5DB4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2EC2B2C-60AD-4659-B06F-8092836CDE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27BC99E-9BB9-42A0-AAB7-A8A1EEA961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9A7D6B4-18DB-4681-986D-444AADDB17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A4624BA-1001-48B7-BC11-037D364FCA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A04EF434-B04C-4DCD-BC8F-D7916D26373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82F9A28-9196-4D80-90EE-5C0F8C1F7BD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44">
              <a:extLst>
                <a:ext uri="{FF2B5EF4-FFF2-40B4-BE49-F238E27FC236}">
                  <a16:creationId xmlns:a16="http://schemas.microsoft.com/office/drawing/2014/main" id="{58862482-841F-43A1-BC57-EFF29F169F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88421A5-3C31-41EF-8AC3-BB5F23AC3B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46">
              <a:extLst>
                <a:ext uri="{FF2B5EF4-FFF2-40B4-BE49-F238E27FC236}">
                  <a16:creationId xmlns:a16="http://schemas.microsoft.com/office/drawing/2014/main" id="{3A5FE1E5-EDBF-4999-95A7-A4D1A20E64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86" name="Right Triangle 48">
            <a:extLst>
              <a:ext uri="{FF2B5EF4-FFF2-40B4-BE49-F238E27FC236}">
                <a16:creationId xmlns:a16="http://schemas.microsoft.com/office/drawing/2014/main" id="{DE09DA9F-86A5-44E6-BA6F-EA76B7E6565D}"/>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rot="13500000">
            <a:off x="-284142" y="2068009"/>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endParaRPr>
          </a:p>
        </p:txBody>
      </p:sp>
      <p:sp>
        <p:nvSpPr>
          <p:cNvPr id="2" name="Title 1">
            <a:extLst>
              <a:ext uri="{FF2B5EF4-FFF2-40B4-BE49-F238E27FC236}">
                <a16:creationId xmlns:a16="http://schemas.microsoft.com/office/drawing/2014/main" id="{1D9AD960-0DC6-4E20-AA0D-B366C72AF87E}"/>
              </a:ext>
            </a:extLst>
          </p:cNvPr>
          <p:cNvSpPr>
            <a:spLocks noGrp="1"/>
          </p:cNvSpPr>
          <p:nvPr>
            <p:ph type="title"/>
          </p:nvPr>
        </p:nvSpPr>
        <p:spPr>
          <a:xfrm>
            <a:off x="691078" y="725951"/>
            <a:ext cx="4424633" cy="1921328"/>
          </a:xfrm>
        </p:spPr>
        <p:txBody>
          <a:bodyPr>
            <a:normAutofit fontScale="90000"/>
          </a:bodyPr>
          <a:lstStyle/>
          <a:p>
            <a:r>
              <a:rPr dirty="0" lang="en-US"/>
              <a:t>Week 2 </a:t>
            </a:r>
            <a:br>
              <a:rPr dirty="0" lang="en-US"/>
            </a:br>
            <a:r>
              <a:rPr dirty="0" lang="en-US" sz="1100"/>
              <a:t>Sabayon</a:t>
            </a:r>
            <a:br>
              <a:rPr dirty="0" lang="en-US" sz="1100"/>
            </a:br>
            <a:r>
              <a:rPr dirty="0" lang="en-US" sz="1100"/>
              <a:t>Crème </a:t>
            </a:r>
            <a:r>
              <a:rPr dirty="0" err="1" lang="en-US" sz="1100"/>
              <a:t>brulee</a:t>
            </a:r>
            <a:r>
              <a:rPr dirty="0" lang="en-US" sz="1100"/>
              <a:t>’</a:t>
            </a:r>
            <a:br>
              <a:rPr dirty="0" lang="en-US" sz="1100"/>
            </a:br>
            <a:r>
              <a:rPr dirty="0" lang="en-US" sz="1100"/>
              <a:t>Mango sorbet</a:t>
            </a:r>
            <a:br>
              <a:rPr dirty="0" lang="en-US" sz="1100"/>
            </a:br>
            <a:endParaRPr dirty="0" lang="en-US"/>
          </a:p>
        </p:txBody>
      </p:sp>
      <p:sp>
        <p:nvSpPr>
          <p:cNvPr id="11" name="Content Placeholder 10">
            <a:extLst>
              <a:ext uri="{FF2B5EF4-FFF2-40B4-BE49-F238E27FC236}">
                <a16:creationId xmlns:a16="http://schemas.microsoft.com/office/drawing/2014/main" id="{2A4922E1-DF40-4AB6-A7DF-3D2033B881D5}"/>
              </a:ext>
            </a:extLst>
          </p:cNvPr>
          <p:cNvSpPr>
            <a:spLocks noGrp="1"/>
          </p:cNvSpPr>
          <p:nvPr>
            <p:ph idx="1"/>
          </p:nvPr>
        </p:nvSpPr>
        <p:spPr>
          <a:xfrm>
            <a:off x="691078" y="2886115"/>
            <a:ext cx="4424633" cy="3262284"/>
          </a:xfrm>
        </p:spPr>
        <p:txBody>
          <a:bodyPr>
            <a:normAutofit/>
          </a:bodyPr>
          <a:lstStyle/>
          <a:p>
            <a:r>
              <a:rPr dirty="0" lang="en-US"/>
              <a:t>Week 2 we did sorbet, crème </a:t>
            </a:r>
            <a:r>
              <a:rPr dirty="0" err="1" lang="en-US"/>
              <a:t>brulee</a:t>
            </a:r>
            <a:r>
              <a:rPr dirty="0" lang="en-US"/>
              <a:t>, and Lemon Sabayon.</a:t>
            </a:r>
          </a:p>
          <a:p>
            <a:r>
              <a:rPr dirty="0" lang="en-US"/>
              <a:t>The reason why there is barely any photos is because this is the day, I got the vaccine (2</a:t>
            </a:r>
            <a:r>
              <a:rPr baseline="30000" dirty="0" lang="en-US"/>
              <a:t>nd</a:t>
            </a:r>
            <a:r>
              <a:rPr dirty="0" lang="en-US"/>
              <a:t> dose)</a:t>
            </a:r>
          </a:p>
          <a:p>
            <a:r>
              <a:rPr dirty="0" lang="en-US"/>
              <a:t>Missed out on the crème </a:t>
            </a:r>
            <a:r>
              <a:rPr dirty="0" err="1" lang="en-US"/>
              <a:t>brulee</a:t>
            </a:r>
            <a:r>
              <a:rPr dirty="0" lang="en-US"/>
              <a:t> and Sabayon</a:t>
            </a:r>
          </a:p>
        </p:txBody>
      </p:sp>
      <p:pic>
        <p:nvPicPr>
          <p:cNvPr id="7" name="Picture 6">
            <a:extLst>
              <a:ext uri="{FF2B5EF4-FFF2-40B4-BE49-F238E27FC236}">
                <a16:creationId xmlns:a16="http://schemas.microsoft.com/office/drawing/2014/main" id="{CCD40F34-EC67-47D8-A021-3E16C24E7FF7}"/>
              </a:ext>
            </a:extLst>
          </p:cNvPr>
          <p:cNvPicPr>
            <a:picLocks noChangeAspect="1"/>
          </p:cNvPicPr>
          <p:nvPr/>
        </p:nvPicPr>
        <p:blipFill rotWithShape="1">
          <a:blip r:embed="rId2">
            <a:extLst>
              <a:ext uri="{28A0092B-C50C-407E-A947-70E740481C1C}">
                <a14:useLocalDpi xmlns:a14="http://schemas.microsoft.com/office/drawing/2010/main" val="0"/>
              </a:ext>
            </a:extLst>
          </a:blip>
          <a:srcRect b="1" r="36"/>
          <a:stretch/>
        </p:blipFill>
        <p:spPr>
          <a:xfrm rot="5400000">
            <a:off x="7415377" y="-1152313"/>
            <a:ext cx="3255395" cy="5900366"/>
          </a:xfrm>
          <a:prstGeom prst="rect">
            <a:avLst/>
          </a:prstGeom>
        </p:spPr>
      </p:pic>
      <p:pic>
        <p:nvPicPr>
          <p:cNvPr id="5" name="Content Placeholder 4">
            <a:extLst>
              <a:ext uri="{FF2B5EF4-FFF2-40B4-BE49-F238E27FC236}">
                <a16:creationId xmlns:a16="http://schemas.microsoft.com/office/drawing/2014/main" id="{91D52429-D184-4C86-80FD-9AF345D0F479}"/>
              </a:ext>
            </a:extLst>
          </p:cNvPr>
          <p:cNvPicPr>
            <a:picLocks noChangeAspect="1"/>
          </p:cNvPicPr>
          <p:nvPr/>
        </p:nvPicPr>
        <p:blipFill rotWithShape="1">
          <a:blip r:embed="rId3">
            <a:extLst>
              <a:ext uri="{28A0092B-C50C-407E-A947-70E740481C1C}">
                <a14:useLocalDpi xmlns:a14="http://schemas.microsoft.com/office/drawing/2010/main" val="0"/>
              </a:ext>
            </a:extLst>
          </a:blip>
          <a:srcRect b="1" r="-30"/>
          <a:stretch/>
        </p:blipFill>
        <p:spPr>
          <a:xfrm rot="5400000">
            <a:off x="7411934" y="2106502"/>
            <a:ext cx="3262284" cy="5900368"/>
          </a:xfrm>
          <a:prstGeom prst="rect">
            <a:avLst/>
          </a:prstGeom>
        </p:spPr>
      </p:pic>
    </p:spTree>
    <p:extLst>
      <p:ext uri="{BB962C8B-B14F-4D97-AF65-F5344CB8AC3E}">
        <p14:creationId xmlns:p14="http://schemas.microsoft.com/office/powerpoint/2010/main" val="4054132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7AE1A-DB90-4C12-BD3B-9934C29CE958}"/>
              </a:ext>
            </a:extLst>
          </p:cNvPr>
          <p:cNvSpPr>
            <a:spLocks noGrp="1"/>
          </p:cNvSpPr>
          <p:nvPr>
            <p:ph type="title"/>
          </p:nvPr>
        </p:nvSpPr>
        <p:spPr/>
        <p:txBody>
          <a:bodyPr/>
          <a:lstStyle/>
          <a:p>
            <a:r>
              <a:rPr lang="en-US" dirty="0"/>
              <a:t>Journal Week 2</a:t>
            </a:r>
          </a:p>
        </p:txBody>
      </p:sp>
      <p:pic>
        <p:nvPicPr>
          <p:cNvPr id="5" name="Content Placeholder 4" descr="Text&#10;&#10;Description automatically generated">
            <a:extLst>
              <a:ext uri="{FF2B5EF4-FFF2-40B4-BE49-F238E27FC236}">
                <a16:creationId xmlns:a16="http://schemas.microsoft.com/office/drawing/2014/main" id="{FD715EBF-1610-401B-9216-379ADF0FFB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95082" y="2369099"/>
            <a:ext cx="6716062" cy="3505689"/>
          </a:xfrm>
        </p:spPr>
      </p:pic>
    </p:spTree>
    <p:extLst>
      <p:ext uri="{BB962C8B-B14F-4D97-AF65-F5344CB8AC3E}">
        <p14:creationId xmlns:p14="http://schemas.microsoft.com/office/powerpoint/2010/main" val="3356871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19D8E-8D7A-497E-9217-760CE56E553B}"/>
              </a:ext>
            </a:extLst>
          </p:cNvPr>
          <p:cNvSpPr>
            <a:spLocks noGrp="1"/>
          </p:cNvSpPr>
          <p:nvPr>
            <p:ph type="title"/>
          </p:nvPr>
        </p:nvSpPr>
        <p:spPr/>
        <p:txBody>
          <a:bodyPr/>
          <a:lstStyle/>
          <a:p>
            <a:r>
              <a:rPr lang="en-US" dirty="0"/>
              <a:t>Personal Thoughts</a:t>
            </a:r>
          </a:p>
        </p:txBody>
      </p:sp>
      <p:sp>
        <p:nvSpPr>
          <p:cNvPr id="3" name="Content Placeholder 2">
            <a:extLst>
              <a:ext uri="{FF2B5EF4-FFF2-40B4-BE49-F238E27FC236}">
                <a16:creationId xmlns:a16="http://schemas.microsoft.com/office/drawing/2014/main" id="{4A51480D-546B-47AE-A193-B2AA829F993F}"/>
              </a:ext>
            </a:extLst>
          </p:cNvPr>
          <p:cNvSpPr>
            <a:spLocks noGrp="1"/>
          </p:cNvSpPr>
          <p:nvPr>
            <p:ph idx="1"/>
          </p:nvPr>
        </p:nvSpPr>
        <p:spPr/>
        <p:txBody>
          <a:bodyPr/>
          <a:lstStyle/>
          <a:p>
            <a:r>
              <a:rPr lang="en-US" dirty="0"/>
              <a:t>Not much I can say however seeing the ice cream machine do its work is quite interesting and I put a twist I made lemon sorbet which tasted great. For what I learned well I learned how to make ice cream and seeing it come together is a great experience</a:t>
            </a:r>
          </a:p>
        </p:txBody>
      </p:sp>
    </p:spTree>
    <p:extLst>
      <p:ext uri="{BB962C8B-B14F-4D97-AF65-F5344CB8AC3E}">
        <p14:creationId xmlns:p14="http://schemas.microsoft.com/office/powerpoint/2010/main" val="1200984272"/>
      </p:ext>
    </p:extLst>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endParaRPr>
          </a:p>
        </p:txBody>
      </p:sp>
      <p:grpSp>
        <p:nvGrpSpPr>
          <p:cNvPr id="18" name="Group 17">
            <a:extLst>
              <a:ext uri="{FF2B5EF4-FFF2-40B4-BE49-F238E27FC236}">
                <a16:creationId xmlns:a16="http://schemas.microsoft.com/office/drawing/2014/main" id="{6C7EFEDF-B80D-4DDC-BDDB-07EE2B713801}"/>
              </a:ext>
              <a:ext uri="{C183D7F6-B498-43B3-948B-1728B52AA6E4}">
                <adec:decorative xmlns:adec="http://schemas.microsoft.com/office/drawing/2017/decorative" val="1"/>
              </a:ext>
            </a:extLst>
          </p:cNvPr>
          <p:cNvGrpSpPr>
            <a:grpSpLocks noChangeAspect="1" noGrp="1" noMove="1" noResize="1" noRot="1" noUngrp="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DC0FC704-0D6A-40F4-A4DB-E5752F0791F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094A34-BC1E-42B1-923A-A31FAE692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13FDCCC-EC91-4530-8E8F-051732CEFFE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69DAA08-7159-447E-815C-9713859C82B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8048820-26B7-4416-A771-F8CFC91AA39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17AFB01-0EC8-4374-A159-92C5B75E0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CC07909-3CE2-49FD-BF09-A2E7A04728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AB80E4D-1A7D-414B-ADD5-1DBAD1023D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7BDA1FA-7C4B-4AA2-A98F-0C909102B1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B760553-CF03-47D2-9442-9A2944BAAE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440F5-36E6-414A-942F-77D32374F4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459D2A6-BCEF-4C66-9DB5-D6993A5BEFE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31BA876-536E-4862-BDC1-D3077E6D87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E73603A-D054-4D28-9BC0-5E80106D09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A34744D-2DDC-43F9-9AB2-C06239A24F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437C16F-A74E-4D5D-B552-7AEB4248F8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EB4EAAD-96A7-4D40-A187-AF3592F7E5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303F3CE-56EA-46AE-9507-4FC5E67378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240CACE-F306-4FCC-91CE-28E8B284E8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1FDABEB-09C8-4DFD-84C1-B9D8244DD2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F78ED25-AF81-4CE9-B834-9554D282BD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4AACE56-AC61-4F77-866C-7DCE9DCB10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6F559D5-2FAC-49BA-BC9D-F2357200D3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E191333-8DDF-4355-87CE-610E9092C1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FDD95195-8849-45F9-BB0A-6034F5D2E1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5A906B9-A8B3-4366-BF3D-FFDC70C629C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A16894E-53B7-4A5F-96EC-281E569B92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C6BB911-D83F-4ADF-864C-27F7365374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46">
              <a:extLst>
                <a:ext uri="{FF2B5EF4-FFF2-40B4-BE49-F238E27FC236}">
                  <a16:creationId xmlns:a16="http://schemas.microsoft.com/office/drawing/2014/main" id="{A861C093-5287-4A9E-93F3-0F15DEF9F4B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3BF293D-A695-4F54-A771-5BDEF38BCF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48">
              <a:extLst>
                <a:ext uri="{FF2B5EF4-FFF2-40B4-BE49-F238E27FC236}">
                  <a16:creationId xmlns:a16="http://schemas.microsoft.com/office/drawing/2014/main" id="{BC99486E-23C0-432E-9ABB-E14D467AC4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88" name="Right Triangle 50">
            <a:extLst>
              <a:ext uri="{FF2B5EF4-FFF2-40B4-BE49-F238E27FC236}">
                <a16:creationId xmlns:a16="http://schemas.microsoft.com/office/drawing/2014/main" id="{59DB1C6C-F813-4A7B-AAE9-C015D5C1E4E3}"/>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a:xfrm rot="13500000">
            <a:off x="-281094" y="1529739"/>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tx1"/>
              </a:solidFill>
            </a:endParaRPr>
          </a:p>
        </p:txBody>
      </p:sp>
      <p:sp>
        <p:nvSpPr>
          <p:cNvPr id="2" name="Title 1">
            <a:extLst>
              <a:ext uri="{FF2B5EF4-FFF2-40B4-BE49-F238E27FC236}">
                <a16:creationId xmlns:a16="http://schemas.microsoft.com/office/drawing/2014/main" id="{24EFA53C-1232-46CB-BFB6-02F440F96370}"/>
              </a:ext>
            </a:extLst>
          </p:cNvPr>
          <p:cNvSpPr>
            <a:spLocks noGrp="1"/>
          </p:cNvSpPr>
          <p:nvPr>
            <p:ph type="title"/>
          </p:nvPr>
        </p:nvSpPr>
        <p:spPr>
          <a:xfrm>
            <a:off x="691078" y="725951"/>
            <a:ext cx="6368595" cy="1442463"/>
          </a:xfrm>
        </p:spPr>
        <p:txBody>
          <a:bodyPr>
            <a:normAutofit/>
          </a:bodyPr>
          <a:lstStyle/>
          <a:p>
            <a:pPr>
              <a:lnSpc>
                <a:spcPct val="90000"/>
              </a:lnSpc>
            </a:pPr>
            <a:r>
              <a:rPr lang="en-US" sz="1800"/>
              <a:t>Week 3</a:t>
            </a:r>
            <a:br>
              <a:rPr lang="en-US" sz="1800"/>
            </a:br>
            <a:r>
              <a:rPr lang="en-US" sz="1800"/>
              <a:t>Ice cream</a:t>
            </a:r>
            <a:br>
              <a:rPr lang="en-US" sz="1800"/>
            </a:br>
            <a:r>
              <a:rPr lang="en-US" sz="1800"/>
              <a:t>Choux paste</a:t>
            </a:r>
            <a:br>
              <a:rPr lang="en-US" sz="1800"/>
            </a:br>
            <a:r>
              <a:rPr lang="en-US" sz="1800"/>
              <a:t>Peanut butter pie</a:t>
            </a:r>
            <a:br>
              <a:rPr lang="en-US" sz="1800"/>
            </a:br>
            <a:r>
              <a:rPr lang="en-US" sz="1800"/>
              <a:t>Caramel Flan</a:t>
            </a:r>
          </a:p>
        </p:txBody>
      </p:sp>
      <p:sp>
        <p:nvSpPr>
          <p:cNvPr id="13" name="Content Placeholder 12">
            <a:extLst>
              <a:ext uri="{FF2B5EF4-FFF2-40B4-BE49-F238E27FC236}">
                <a16:creationId xmlns:a16="http://schemas.microsoft.com/office/drawing/2014/main" id="{2A73DFE0-17CA-4DD6-8A7F-EB9D87A5A796}"/>
              </a:ext>
            </a:extLst>
          </p:cNvPr>
          <p:cNvSpPr>
            <a:spLocks noGrp="1"/>
          </p:cNvSpPr>
          <p:nvPr>
            <p:ph idx="1"/>
          </p:nvPr>
        </p:nvSpPr>
        <p:spPr>
          <a:xfrm>
            <a:off x="691078" y="2340131"/>
            <a:ext cx="6368595" cy="3564436"/>
          </a:xfrm>
        </p:spPr>
        <p:txBody>
          <a:bodyPr>
            <a:normAutofit/>
          </a:bodyPr>
          <a:lstStyle/>
          <a:p>
            <a:r>
              <a:rPr dirty="0" lang="en-US"/>
              <a:t>The Ice cream like week 2 I used strawberries to </a:t>
            </a:r>
            <a:r>
              <a:rPr dirty="0" err="1" lang="en-US"/>
              <a:t>flavour</a:t>
            </a:r>
            <a:r>
              <a:rPr dirty="0" lang="en-US"/>
              <a:t> my Ice cream.</a:t>
            </a:r>
          </a:p>
          <a:p>
            <a:r>
              <a:rPr dirty="0" lang="en-US"/>
              <a:t>For the choux paste It was overworked too much eggs and it doesn’t look too good compared to the last one that I made</a:t>
            </a:r>
          </a:p>
          <a:p>
            <a:r>
              <a:rPr dirty="0" lang="en-US"/>
              <a:t>For the flan my caramel became bitter. Everything was perfect except my caramel.</a:t>
            </a:r>
          </a:p>
        </p:txBody>
      </p:sp>
      <p:pic>
        <p:nvPicPr>
          <p:cNvPr id="5" name="Content Placeholder 4">
            <a:extLst>
              <a:ext uri="{FF2B5EF4-FFF2-40B4-BE49-F238E27FC236}">
                <a16:creationId xmlns:a16="http://schemas.microsoft.com/office/drawing/2014/main" id="{BDCF9CBD-27A1-47FD-83C1-60F50458AE55}"/>
              </a:ext>
            </a:extLst>
          </p:cNvPr>
          <p:cNvPicPr>
            <a:picLocks noChangeAspect="1"/>
          </p:cNvPicPr>
          <p:nvPr/>
        </p:nvPicPr>
        <p:blipFill rotWithShape="1">
          <a:blip r:embed="rId2">
            <a:extLst>
              <a:ext uri="{28A0092B-C50C-407E-A947-70E740481C1C}">
                <a14:useLocalDpi xmlns:a14="http://schemas.microsoft.com/office/drawing/2010/main" val="0"/>
              </a:ext>
            </a:extLst>
          </a:blip>
          <a:srcRect r="-14"/>
          <a:stretch/>
        </p:blipFill>
        <p:spPr>
          <a:xfrm rot="5400000">
            <a:off x="8942451" y="-701794"/>
            <a:ext cx="2177296" cy="3924315"/>
          </a:xfrm>
          <a:prstGeom prst="rect">
            <a:avLst/>
          </a:prstGeom>
        </p:spPr>
      </p:pic>
      <p:pic>
        <p:nvPicPr>
          <p:cNvPr id="9" name="Picture 8">
            <a:extLst>
              <a:ext uri="{FF2B5EF4-FFF2-40B4-BE49-F238E27FC236}">
                <a16:creationId xmlns:a16="http://schemas.microsoft.com/office/drawing/2014/main" id="{ED16FDB7-2822-4D72-A218-BE3E6A69B0CD}"/>
              </a:ext>
            </a:extLst>
          </p:cNvPr>
          <p:cNvPicPr>
            <a:picLocks noChangeAspect="1"/>
          </p:cNvPicPr>
          <p:nvPr/>
        </p:nvPicPr>
        <p:blipFill rotWithShape="1">
          <a:blip r:embed="rId3">
            <a:extLst>
              <a:ext uri="{28A0092B-C50C-407E-A947-70E740481C1C}">
                <a14:useLocalDpi xmlns:a14="http://schemas.microsoft.com/office/drawing/2010/main" val="0"/>
              </a:ext>
            </a:extLst>
          </a:blip>
          <a:srcRect b="21" r="2"/>
          <a:stretch/>
        </p:blipFill>
        <p:spPr>
          <a:xfrm>
            <a:off x="8068942" y="2338799"/>
            <a:ext cx="3924315" cy="2177296"/>
          </a:xfrm>
          <a:prstGeom prst="rect">
            <a:avLst/>
          </a:prstGeom>
        </p:spPr>
      </p:pic>
      <p:pic>
        <p:nvPicPr>
          <p:cNvPr descr="A plate of food&#10;&#10;Description automatically generated with low confidence" id="7" name="Picture 6">
            <a:extLst>
              <a:ext uri="{FF2B5EF4-FFF2-40B4-BE49-F238E27FC236}">
                <a16:creationId xmlns:a16="http://schemas.microsoft.com/office/drawing/2014/main" id="{6CCED830-DE8A-4332-9310-D873ABD6764A}"/>
              </a:ext>
            </a:extLst>
          </p:cNvPr>
          <p:cNvPicPr>
            <a:picLocks noChangeAspect="1"/>
          </p:cNvPicPr>
          <p:nvPr/>
        </p:nvPicPr>
        <p:blipFill rotWithShape="1">
          <a:blip r:embed="rId4">
            <a:extLst>
              <a:ext uri="{28A0092B-C50C-407E-A947-70E740481C1C}">
                <a14:useLocalDpi xmlns:a14="http://schemas.microsoft.com/office/drawing/2010/main" val="0"/>
              </a:ext>
            </a:extLst>
          </a:blip>
          <a:srcRect r="-14"/>
          <a:stretch/>
        </p:blipFill>
        <p:spPr>
          <a:xfrm rot="5400000">
            <a:off x="8942451" y="3632373"/>
            <a:ext cx="2177296" cy="3924315"/>
          </a:xfrm>
          <a:prstGeom prst="rect">
            <a:avLst/>
          </a:prstGeom>
        </p:spPr>
      </p:pic>
    </p:spTree>
    <p:extLst>
      <p:ext uri="{BB962C8B-B14F-4D97-AF65-F5344CB8AC3E}">
        <p14:creationId xmlns:p14="http://schemas.microsoft.com/office/powerpoint/2010/main" val="2838168577"/>
      </p:ext>
    </p:extLst>
  </p:cSld>
  <p:clrMapOvr>
    <a:masterClrMapping/>
  </p:clrMapOvr>
</p:sld>
</file>

<file path=ppt/theme/theme1.xml><?xml version="1.0" encoding="utf-8"?>
<a:theme xmlns:a="http://schemas.openxmlformats.org/drawingml/2006/main" name="CosineVTI">
  <a:themeElements>
    <a:clrScheme name="AnalogousFromLightSeedLeftStep">
      <a:dk1>
        <a:srgbClr val="000000"/>
      </a:dk1>
      <a:lt1>
        <a:srgbClr val="FFFFFF"/>
      </a:lt1>
      <a:dk2>
        <a:srgbClr val="412429"/>
      </a:dk2>
      <a:lt2>
        <a:srgbClr val="E2E8E8"/>
      </a:lt2>
      <a:accent1>
        <a:srgbClr val="C69697"/>
      </a:accent1>
      <a:accent2>
        <a:srgbClr val="BA7F98"/>
      </a:accent2>
      <a:accent3>
        <a:srgbClr val="C493BD"/>
      </a:accent3>
      <a:accent4>
        <a:srgbClr val="AA7FBA"/>
      </a:accent4>
      <a:accent5>
        <a:srgbClr val="A696C6"/>
      </a:accent5>
      <a:accent6>
        <a:srgbClr val="7F84BA"/>
      </a:accent6>
      <a:hlink>
        <a:srgbClr val="568D8D"/>
      </a:hlink>
      <a:folHlink>
        <a:srgbClr val="7F7F7F"/>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docProps/app.xml><?xml version="1.0" encoding="utf-8"?>
<Properties xmlns="http://schemas.openxmlformats.org/officeDocument/2006/extended-properties" xmlns:vt="http://schemas.openxmlformats.org/officeDocument/2006/docPropsVTypes">
  <TotalTime>530</TotalTime>
  <Words>1124</Words>
  <Application>Microsoft Office PowerPoint</Application>
  <PresentationFormat>Widescreen</PresentationFormat>
  <Paragraphs>68</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Grandview</vt:lpstr>
      <vt:lpstr>Wingdings</vt:lpstr>
      <vt:lpstr>CosineVTI</vt:lpstr>
      <vt:lpstr>Portfolio</vt:lpstr>
      <vt:lpstr>Table of Contents</vt:lpstr>
      <vt:lpstr> Week 1 Panna cotta Frangipan Choux </vt:lpstr>
      <vt:lpstr>Journal Week 1 </vt:lpstr>
      <vt:lpstr>Personal Thoughts</vt:lpstr>
      <vt:lpstr>Week 2  Sabayon Crème brulee’ Mango sorbet </vt:lpstr>
      <vt:lpstr>Journal Week 2</vt:lpstr>
      <vt:lpstr>Personal Thoughts</vt:lpstr>
      <vt:lpstr>Week 3 Ice cream Choux paste Peanut butter pie Caramel Flan</vt:lpstr>
      <vt:lpstr>Journal Week 3</vt:lpstr>
      <vt:lpstr>Week 4 Lemon Sabayon (No photo ) Swiss Meringue Choux Paris-Brest</vt:lpstr>
      <vt:lpstr>Journal week 4</vt:lpstr>
      <vt:lpstr>Personal Thoughts </vt:lpstr>
      <vt:lpstr>Week 5 Midterm (missing photos) Choux paste Panna Cotta  Tuile Cookie Lemon Sabayon </vt:lpstr>
      <vt:lpstr>Journal Week 5</vt:lpstr>
      <vt:lpstr>Personal Thoughts</vt:lpstr>
      <vt:lpstr>Week 6 White Genoise Chocolate Genoise Italian Buttercream Simple Buttercream Croissants  Cocoa Fudge Icing </vt:lpstr>
      <vt:lpstr>Journal Week 6</vt:lpstr>
      <vt:lpstr>Personal Thoughts</vt:lpstr>
      <vt:lpstr>Week 7 Chocolate Genoise Italian Buttercream(coffee flavor) Simple Buttercream Orange Glazed Croissants Tuxedo Cake </vt:lpstr>
      <vt:lpstr>Journal Week 7</vt:lpstr>
      <vt:lpstr>Personal Thoughts</vt:lpstr>
      <vt:lpstr>Week 8 Cheesecake Lady Fingers Raspberry mousse Danish(No photo)</vt:lpstr>
      <vt:lpstr>Journal Week 8 </vt:lpstr>
      <vt:lpstr>Personal Thoughts</vt:lpstr>
      <vt:lpstr>Week 9 Puff Pastry  Joconde Cake Almond genoise </vt:lpstr>
      <vt:lpstr>Journal Week 9 </vt:lpstr>
      <vt:lpstr>Personal Thoughts</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dc:title>
  <dc:creator>Jorge Villacarlos</dc:creator>
  <cp:lastModifiedBy>Jorge Villacarlos</cp:lastModifiedBy>
  <cp:revision>40</cp:revision>
  <dcterms:created xsi:type="dcterms:W3CDTF">2021-09-03T03:43:57Z</dcterms:created>
  <dcterms:modified xsi:type="dcterms:W3CDTF">2021-09-07T04:40:18Z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662960</vt:lpwstr>
  </property>
  <property fmtid="{D5CDD505-2E9C-101B-9397-08002B2CF9AE}" name="NXPowerLiteSettings" pid="3">
    <vt:lpwstr>F7000400038000</vt:lpwstr>
  </property>
  <property fmtid="{D5CDD505-2E9C-101B-9397-08002B2CF9AE}" name="NXPowerLiteVersion" pid="4">
    <vt:lpwstr>S9.1.0</vt:lpwstr>
  </property>
</Properties>
</file>