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692" r:id="rId2"/>
  </p:sldMasterIdLst>
  <p:notesMasterIdLst>
    <p:notesMasterId r:id="rId19"/>
  </p:notesMasterIdLst>
  <p:sldIdLst>
    <p:sldId id="330" r:id="rId3"/>
    <p:sldId id="331" r:id="rId4"/>
    <p:sldId id="332" r:id="rId5"/>
    <p:sldId id="333" r:id="rId6"/>
    <p:sldId id="334" r:id="rId7"/>
    <p:sldId id="335" r:id="rId8"/>
    <p:sldId id="342" r:id="rId9"/>
    <p:sldId id="343" r:id="rId10"/>
    <p:sldId id="344" r:id="rId11"/>
    <p:sldId id="345" r:id="rId12"/>
    <p:sldId id="336" r:id="rId13"/>
    <p:sldId id="337" r:id="rId14"/>
    <p:sldId id="346" r:id="rId15"/>
    <p:sldId id="347" r:id="rId16"/>
    <p:sldId id="339" r:id="rId17"/>
    <p:sldId id="34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ED4AC"/>
    <a:srgbClr val="138ADD"/>
    <a:srgbClr val="AE924D"/>
    <a:srgbClr val="151411"/>
    <a:srgbClr val="F89F1B"/>
    <a:srgbClr val="F0563B"/>
    <a:srgbClr val="0C1035"/>
    <a:srgbClr val="F0505A"/>
    <a:srgbClr val="15B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6433" autoAdjust="0"/>
  </p:normalViewPr>
  <p:slideViewPr>
    <p:cSldViewPr snapToGrid="0" showGuides="1">
      <p:cViewPr varScale="1">
        <p:scale>
          <a:sx n="72" d="100"/>
          <a:sy n="72" d="100"/>
        </p:scale>
        <p:origin x="804"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75C6C-8123-4D92-B1B0-395E4F22DC3A}" type="doc">
      <dgm:prSet loTypeId="urn:microsoft.com/office/officeart/2005/8/layout/hierarchy2" loCatId="hierarchy" qsTypeId="urn:microsoft.com/office/officeart/2005/8/quickstyle/simple1" qsCatId="simple" csTypeId="urn:microsoft.com/office/officeart/2005/8/colors/accent6_1" csCatId="accent6" phldr="1"/>
      <dgm:spPr/>
      <dgm:t>
        <a:bodyPr/>
        <a:lstStyle/>
        <a:p>
          <a:endParaRPr lang="fr-FR"/>
        </a:p>
      </dgm:t>
    </dgm:pt>
    <dgm:pt modelId="{C11DD885-A626-42B2-9D7E-3A1C6F6088C9}">
      <dgm:prSet phldrT="[Texte]"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r>
            <a:rPr lang="fr-FR" sz="1600" b="1"/>
            <a:t>African Norther Fruit</a:t>
          </a:r>
        </a:p>
      </dgm:t>
    </dgm:pt>
    <dgm:pt modelId="{73D831E3-2060-4D74-B997-FE9E393AD201}" type="parTrans" cxnId="{5E283B99-CFE2-4286-93E6-5D34F96FC948}">
      <dgm:prSet/>
      <dgm:spPr/>
      <dgm:t>
        <a:bodyPr/>
        <a:lstStyle/>
        <a:p>
          <a:endParaRPr lang="fr-FR" sz="1600"/>
        </a:p>
      </dgm:t>
    </dgm:pt>
    <dgm:pt modelId="{93DBA517-4512-4AFC-BBC7-F1E64F5AD3E5}" type="sibTrans" cxnId="{5E283B99-CFE2-4286-93E6-5D34F96FC948}">
      <dgm:prSet/>
      <dgm:spPr/>
      <dgm:t>
        <a:bodyPr/>
        <a:lstStyle/>
        <a:p>
          <a:endParaRPr lang="fr-FR" sz="1600"/>
        </a:p>
      </dgm:t>
    </dgm:pt>
    <dgm:pt modelId="{E75F27AE-C894-470F-B877-ABBB1E062BB3}">
      <dgm:prSet phldrT="[Texte]" custT="1"/>
      <dgm:spPr/>
      <dgm:t>
        <a:bodyPr/>
        <a:lstStyle/>
        <a:p>
          <a:r>
            <a:rPr lang="fr-FR" sz="1600" dirty="0"/>
            <a:t>Business to Business     </a:t>
          </a:r>
        </a:p>
        <a:p>
          <a:r>
            <a:rPr lang="fr-FR" sz="1600" dirty="0"/>
            <a:t>B to B</a:t>
          </a:r>
        </a:p>
      </dgm:t>
    </dgm:pt>
    <dgm:pt modelId="{2308B7F3-950B-4F25-B6E7-A655D0700DA6}" type="parTrans" cxnId="{F023E96B-AFEF-47FC-A650-B9C740986694}">
      <dgm:prSet custT="1"/>
      <dgm:spPr/>
      <dgm:t>
        <a:bodyPr/>
        <a:lstStyle/>
        <a:p>
          <a:endParaRPr lang="fr-FR" sz="1600"/>
        </a:p>
      </dgm:t>
    </dgm:pt>
    <dgm:pt modelId="{FC9332BD-C234-448B-BEFD-07F873372CE2}" type="sibTrans" cxnId="{F023E96B-AFEF-47FC-A650-B9C740986694}">
      <dgm:prSet/>
      <dgm:spPr/>
      <dgm:t>
        <a:bodyPr/>
        <a:lstStyle/>
        <a:p>
          <a:endParaRPr lang="fr-FR" sz="1600"/>
        </a:p>
      </dgm:t>
    </dgm:pt>
    <dgm:pt modelId="{F0536479-9CE4-4BCD-A456-8776726C8ECD}">
      <dgm:prSet phldrT="[Texte]" custT="1"/>
      <dgm:spPr/>
      <dgm:t>
        <a:bodyPr/>
        <a:lstStyle/>
        <a:p>
          <a:r>
            <a:rPr lang="fr-FR" sz="1600" dirty="0"/>
            <a:t>Business to consumer  </a:t>
          </a:r>
        </a:p>
        <a:p>
          <a:r>
            <a:rPr lang="fr-FR" sz="1600" dirty="0"/>
            <a:t> B to C</a:t>
          </a:r>
        </a:p>
      </dgm:t>
    </dgm:pt>
    <dgm:pt modelId="{D507BD48-6D3F-4748-B7E9-67FB782B83BE}" type="parTrans" cxnId="{57C2DD5A-F210-48D7-AEE0-4F7D8E9C45B2}">
      <dgm:prSet custT="1"/>
      <dgm:spPr/>
      <dgm:t>
        <a:bodyPr/>
        <a:lstStyle/>
        <a:p>
          <a:endParaRPr lang="fr-FR" sz="1600"/>
        </a:p>
      </dgm:t>
    </dgm:pt>
    <dgm:pt modelId="{9BA9F80A-6276-4447-B2F8-6946CF1D631C}" type="sibTrans" cxnId="{57C2DD5A-F210-48D7-AEE0-4F7D8E9C45B2}">
      <dgm:prSet/>
      <dgm:spPr/>
      <dgm:t>
        <a:bodyPr/>
        <a:lstStyle/>
        <a:p>
          <a:endParaRPr lang="fr-FR" sz="1600"/>
        </a:p>
      </dgm:t>
    </dgm:pt>
    <dgm:pt modelId="{8B9D4FB9-2F38-4410-8326-AF42EDDDCEA5}">
      <dgm:prSet custT="1"/>
      <dgm:spPr/>
      <dgm:t>
        <a:bodyPr/>
        <a:lstStyle/>
        <a:p>
          <a:r>
            <a:rPr lang="fr-FR" sz="1600"/>
            <a:t>Grand surface et marche de gros</a:t>
          </a:r>
        </a:p>
      </dgm:t>
    </dgm:pt>
    <dgm:pt modelId="{9A38BFFA-A0B5-4708-8C9D-8F7D60B3CC4A}" type="parTrans" cxnId="{8CCC763F-5C4F-4F67-8192-7528A3146AEE}">
      <dgm:prSet custT="1"/>
      <dgm:spPr/>
      <dgm:t>
        <a:bodyPr/>
        <a:lstStyle/>
        <a:p>
          <a:endParaRPr lang="fr-FR" sz="1600"/>
        </a:p>
      </dgm:t>
    </dgm:pt>
    <dgm:pt modelId="{0F3428C5-FE6A-4F43-AE2E-AE90A6140BEB}" type="sibTrans" cxnId="{8CCC763F-5C4F-4F67-8192-7528A3146AEE}">
      <dgm:prSet/>
      <dgm:spPr/>
      <dgm:t>
        <a:bodyPr/>
        <a:lstStyle/>
        <a:p>
          <a:endParaRPr lang="fr-FR" sz="1600"/>
        </a:p>
      </dgm:t>
    </dgm:pt>
    <dgm:pt modelId="{0C64B3DB-09AC-4FB7-AD95-9DBB5524D386}">
      <dgm:prSet custT="1"/>
      <dgm:spPr/>
      <dgm:t>
        <a:bodyPr/>
        <a:lstStyle/>
        <a:p>
          <a:r>
            <a:rPr lang="fr-FR" sz="1600"/>
            <a:t>Famille et Entreprise </a:t>
          </a:r>
        </a:p>
      </dgm:t>
    </dgm:pt>
    <dgm:pt modelId="{50398A0A-5A10-4983-AEE5-5FBF688C90B2}" type="parTrans" cxnId="{9A3777D5-AF9B-4C1E-992E-99693A3C64D8}">
      <dgm:prSet custT="1"/>
      <dgm:spPr/>
      <dgm:t>
        <a:bodyPr/>
        <a:lstStyle/>
        <a:p>
          <a:endParaRPr lang="fr-FR" sz="1600"/>
        </a:p>
      </dgm:t>
    </dgm:pt>
    <dgm:pt modelId="{54F4FDA8-29CD-464C-9570-1F024610A271}" type="sibTrans" cxnId="{9A3777D5-AF9B-4C1E-992E-99693A3C64D8}">
      <dgm:prSet/>
      <dgm:spPr/>
      <dgm:t>
        <a:bodyPr/>
        <a:lstStyle/>
        <a:p>
          <a:endParaRPr lang="fr-FR" sz="1600"/>
        </a:p>
      </dgm:t>
    </dgm:pt>
    <dgm:pt modelId="{DA402C72-08BC-411D-AA02-5B8FFAC2FFFC}" type="pres">
      <dgm:prSet presAssocID="{0C575C6C-8123-4D92-B1B0-395E4F22DC3A}" presName="diagram" presStyleCnt="0">
        <dgm:presLayoutVars>
          <dgm:chPref val="1"/>
          <dgm:dir/>
          <dgm:animOne val="branch"/>
          <dgm:animLvl val="lvl"/>
          <dgm:resizeHandles val="exact"/>
        </dgm:presLayoutVars>
      </dgm:prSet>
      <dgm:spPr/>
    </dgm:pt>
    <dgm:pt modelId="{7125648F-2F92-4CCE-9021-CECAAA70EF98}" type="pres">
      <dgm:prSet presAssocID="{C11DD885-A626-42B2-9D7E-3A1C6F6088C9}" presName="root1" presStyleCnt="0"/>
      <dgm:spPr/>
    </dgm:pt>
    <dgm:pt modelId="{E6802386-5ACF-4C82-A4B6-34A88B590142}" type="pres">
      <dgm:prSet presAssocID="{C11DD885-A626-42B2-9D7E-3A1C6F6088C9}" presName="LevelOneTextNode" presStyleLbl="node0" presStyleIdx="0" presStyleCnt="1">
        <dgm:presLayoutVars>
          <dgm:chPref val="3"/>
        </dgm:presLayoutVars>
      </dgm:prSet>
      <dgm:spPr/>
    </dgm:pt>
    <dgm:pt modelId="{9F32E8F8-714F-45B0-B603-BE3753AC1E05}" type="pres">
      <dgm:prSet presAssocID="{C11DD885-A626-42B2-9D7E-3A1C6F6088C9}" presName="level2hierChild" presStyleCnt="0"/>
      <dgm:spPr/>
    </dgm:pt>
    <dgm:pt modelId="{87E5EA9C-8609-436D-A632-B08CD9D6635E}" type="pres">
      <dgm:prSet presAssocID="{2308B7F3-950B-4F25-B6E7-A655D0700DA6}" presName="conn2-1" presStyleLbl="parChTrans1D2" presStyleIdx="0" presStyleCnt="2"/>
      <dgm:spPr/>
    </dgm:pt>
    <dgm:pt modelId="{252257B2-D130-4756-9568-0BAE4D5319DC}" type="pres">
      <dgm:prSet presAssocID="{2308B7F3-950B-4F25-B6E7-A655D0700DA6}" presName="connTx" presStyleLbl="parChTrans1D2" presStyleIdx="0" presStyleCnt="2"/>
      <dgm:spPr/>
    </dgm:pt>
    <dgm:pt modelId="{A1B4D8BB-546D-48EC-857A-29E2BED468D5}" type="pres">
      <dgm:prSet presAssocID="{E75F27AE-C894-470F-B877-ABBB1E062BB3}" presName="root2" presStyleCnt="0"/>
      <dgm:spPr/>
    </dgm:pt>
    <dgm:pt modelId="{4E41C81D-2709-442F-AA36-77DEB6494430}" type="pres">
      <dgm:prSet presAssocID="{E75F27AE-C894-470F-B877-ABBB1E062BB3}" presName="LevelTwoTextNode" presStyleLbl="node2" presStyleIdx="0" presStyleCnt="2">
        <dgm:presLayoutVars>
          <dgm:chPref val="3"/>
        </dgm:presLayoutVars>
      </dgm:prSet>
      <dgm:spPr/>
    </dgm:pt>
    <dgm:pt modelId="{D2C7BF32-F107-4BB6-8AA4-675254A44C5B}" type="pres">
      <dgm:prSet presAssocID="{E75F27AE-C894-470F-B877-ABBB1E062BB3}" presName="level3hierChild" presStyleCnt="0"/>
      <dgm:spPr/>
    </dgm:pt>
    <dgm:pt modelId="{9C795C6C-D890-4C13-A051-630C356A88F5}" type="pres">
      <dgm:prSet presAssocID="{9A38BFFA-A0B5-4708-8C9D-8F7D60B3CC4A}" presName="conn2-1" presStyleLbl="parChTrans1D3" presStyleIdx="0" presStyleCnt="2"/>
      <dgm:spPr/>
    </dgm:pt>
    <dgm:pt modelId="{565025B0-263B-49C7-961E-ADAC8ED36C09}" type="pres">
      <dgm:prSet presAssocID="{9A38BFFA-A0B5-4708-8C9D-8F7D60B3CC4A}" presName="connTx" presStyleLbl="parChTrans1D3" presStyleIdx="0" presStyleCnt="2"/>
      <dgm:spPr/>
    </dgm:pt>
    <dgm:pt modelId="{4EB2D03E-BD97-4C50-8797-A194C19819D6}" type="pres">
      <dgm:prSet presAssocID="{8B9D4FB9-2F38-4410-8326-AF42EDDDCEA5}" presName="root2" presStyleCnt="0"/>
      <dgm:spPr/>
    </dgm:pt>
    <dgm:pt modelId="{D5E86282-C2D5-415F-8092-B728098EB291}" type="pres">
      <dgm:prSet presAssocID="{8B9D4FB9-2F38-4410-8326-AF42EDDDCEA5}" presName="LevelTwoTextNode" presStyleLbl="node3" presStyleIdx="0" presStyleCnt="2">
        <dgm:presLayoutVars>
          <dgm:chPref val="3"/>
        </dgm:presLayoutVars>
      </dgm:prSet>
      <dgm:spPr/>
    </dgm:pt>
    <dgm:pt modelId="{D4875EE8-1080-4A5D-8CA7-AF96CA40CBE2}" type="pres">
      <dgm:prSet presAssocID="{8B9D4FB9-2F38-4410-8326-AF42EDDDCEA5}" presName="level3hierChild" presStyleCnt="0"/>
      <dgm:spPr/>
    </dgm:pt>
    <dgm:pt modelId="{2C956FE7-30F6-40DD-B7E1-3808643AD720}" type="pres">
      <dgm:prSet presAssocID="{D507BD48-6D3F-4748-B7E9-67FB782B83BE}" presName="conn2-1" presStyleLbl="parChTrans1D2" presStyleIdx="1" presStyleCnt="2"/>
      <dgm:spPr/>
    </dgm:pt>
    <dgm:pt modelId="{06F9DD01-8F92-49BA-83E0-AFB7DC50AB5B}" type="pres">
      <dgm:prSet presAssocID="{D507BD48-6D3F-4748-B7E9-67FB782B83BE}" presName="connTx" presStyleLbl="parChTrans1D2" presStyleIdx="1" presStyleCnt="2"/>
      <dgm:spPr/>
    </dgm:pt>
    <dgm:pt modelId="{7C7EA2C7-9496-4E4F-9C8D-0C4C07E34451}" type="pres">
      <dgm:prSet presAssocID="{F0536479-9CE4-4BCD-A456-8776726C8ECD}" presName="root2" presStyleCnt="0"/>
      <dgm:spPr/>
    </dgm:pt>
    <dgm:pt modelId="{E5E6D273-FC09-4EDC-A355-9B4422A1B853}" type="pres">
      <dgm:prSet presAssocID="{F0536479-9CE4-4BCD-A456-8776726C8ECD}" presName="LevelTwoTextNode" presStyleLbl="node2" presStyleIdx="1" presStyleCnt="2">
        <dgm:presLayoutVars>
          <dgm:chPref val="3"/>
        </dgm:presLayoutVars>
      </dgm:prSet>
      <dgm:spPr/>
    </dgm:pt>
    <dgm:pt modelId="{4BB30F68-173F-488B-9685-36979C6A09E7}" type="pres">
      <dgm:prSet presAssocID="{F0536479-9CE4-4BCD-A456-8776726C8ECD}" presName="level3hierChild" presStyleCnt="0"/>
      <dgm:spPr/>
    </dgm:pt>
    <dgm:pt modelId="{B387EC02-E2C7-4882-B618-30BC9AFD644B}" type="pres">
      <dgm:prSet presAssocID="{50398A0A-5A10-4983-AEE5-5FBF688C90B2}" presName="conn2-1" presStyleLbl="parChTrans1D3" presStyleIdx="1" presStyleCnt="2"/>
      <dgm:spPr/>
    </dgm:pt>
    <dgm:pt modelId="{B01756C6-422C-4CAA-901F-E6D827BAB438}" type="pres">
      <dgm:prSet presAssocID="{50398A0A-5A10-4983-AEE5-5FBF688C90B2}" presName="connTx" presStyleLbl="parChTrans1D3" presStyleIdx="1" presStyleCnt="2"/>
      <dgm:spPr/>
    </dgm:pt>
    <dgm:pt modelId="{577D6D7E-939C-46D2-995D-1D263B7B175D}" type="pres">
      <dgm:prSet presAssocID="{0C64B3DB-09AC-4FB7-AD95-9DBB5524D386}" presName="root2" presStyleCnt="0"/>
      <dgm:spPr/>
    </dgm:pt>
    <dgm:pt modelId="{97EAA560-F86B-4E79-9D5F-465CBA68725A}" type="pres">
      <dgm:prSet presAssocID="{0C64B3DB-09AC-4FB7-AD95-9DBB5524D386}" presName="LevelTwoTextNode" presStyleLbl="node3" presStyleIdx="1" presStyleCnt="2">
        <dgm:presLayoutVars>
          <dgm:chPref val="3"/>
        </dgm:presLayoutVars>
      </dgm:prSet>
      <dgm:spPr/>
    </dgm:pt>
    <dgm:pt modelId="{8A51E724-F23C-42D9-9DF0-9F8A8F6ACFFC}" type="pres">
      <dgm:prSet presAssocID="{0C64B3DB-09AC-4FB7-AD95-9DBB5524D386}" presName="level3hierChild" presStyleCnt="0"/>
      <dgm:spPr/>
    </dgm:pt>
  </dgm:ptLst>
  <dgm:cxnLst>
    <dgm:cxn modelId="{8DE6F412-9C78-4A9C-ABFD-47EEAB92D005}" type="presOf" srcId="{E75F27AE-C894-470F-B877-ABBB1E062BB3}" destId="{4E41C81D-2709-442F-AA36-77DEB6494430}" srcOrd="0" destOrd="0" presId="urn:microsoft.com/office/officeart/2005/8/layout/hierarchy2"/>
    <dgm:cxn modelId="{509CDE16-2928-4043-8DCB-33CE6E91D0B9}" type="presOf" srcId="{8B9D4FB9-2F38-4410-8326-AF42EDDDCEA5}" destId="{D5E86282-C2D5-415F-8092-B728098EB291}" srcOrd="0" destOrd="0" presId="urn:microsoft.com/office/officeart/2005/8/layout/hierarchy2"/>
    <dgm:cxn modelId="{696F721E-257C-4380-8242-0C3ADC4C6547}" type="presOf" srcId="{F0536479-9CE4-4BCD-A456-8776726C8ECD}" destId="{E5E6D273-FC09-4EDC-A355-9B4422A1B853}" srcOrd="0" destOrd="0" presId="urn:microsoft.com/office/officeart/2005/8/layout/hierarchy2"/>
    <dgm:cxn modelId="{592A3137-DB42-4942-BB8D-E26722D10052}" type="presOf" srcId="{D507BD48-6D3F-4748-B7E9-67FB782B83BE}" destId="{2C956FE7-30F6-40DD-B7E1-3808643AD720}" srcOrd="0" destOrd="0" presId="urn:microsoft.com/office/officeart/2005/8/layout/hierarchy2"/>
    <dgm:cxn modelId="{8CCC763F-5C4F-4F67-8192-7528A3146AEE}" srcId="{E75F27AE-C894-470F-B877-ABBB1E062BB3}" destId="{8B9D4FB9-2F38-4410-8326-AF42EDDDCEA5}" srcOrd="0" destOrd="0" parTransId="{9A38BFFA-A0B5-4708-8C9D-8F7D60B3CC4A}" sibTransId="{0F3428C5-FE6A-4F43-AE2E-AE90A6140BEB}"/>
    <dgm:cxn modelId="{F023E96B-AFEF-47FC-A650-B9C740986694}" srcId="{C11DD885-A626-42B2-9D7E-3A1C6F6088C9}" destId="{E75F27AE-C894-470F-B877-ABBB1E062BB3}" srcOrd="0" destOrd="0" parTransId="{2308B7F3-950B-4F25-B6E7-A655D0700DA6}" sibTransId="{FC9332BD-C234-448B-BEFD-07F873372CE2}"/>
    <dgm:cxn modelId="{2365AD73-8CC9-4DB8-A12C-DDCC7225696C}" type="presOf" srcId="{2308B7F3-950B-4F25-B6E7-A655D0700DA6}" destId="{87E5EA9C-8609-436D-A632-B08CD9D6635E}" srcOrd="0" destOrd="0" presId="urn:microsoft.com/office/officeart/2005/8/layout/hierarchy2"/>
    <dgm:cxn modelId="{57C2DD5A-F210-48D7-AEE0-4F7D8E9C45B2}" srcId="{C11DD885-A626-42B2-9D7E-3A1C6F6088C9}" destId="{F0536479-9CE4-4BCD-A456-8776726C8ECD}" srcOrd="1" destOrd="0" parTransId="{D507BD48-6D3F-4748-B7E9-67FB782B83BE}" sibTransId="{9BA9F80A-6276-4447-B2F8-6946CF1D631C}"/>
    <dgm:cxn modelId="{3A747090-B7BF-4AA0-AB59-7E1289363EFB}" type="presOf" srcId="{50398A0A-5A10-4983-AEE5-5FBF688C90B2}" destId="{B01756C6-422C-4CAA-901F-E6D827BAB438}" srcOrd="1" destOrd="0" presId="urn:microsoft.com/office/officeart/2005/8/layout/hierarchy2"/>
    <dgm:cxn modelId="{6F412A99-38ED-4553-972B-C8BC78DE4D1B}" type="presOf" srcId="{9A38BFFA-A0B5-4708-8C9D-8F7D60B3CC4A}" destId="{9C795C6C-D890-4C13-A051-630C356A88F5}" srcOrd="0" destOrd="0" presId="urn:microsoft.com/office/officeart/2005/8/layout/hierarchy2"/>
    <dgm:cxn modelId="{5E283B99-CFE2-4286-93E6-5D34F96FC948}" srcId="{0C575C6C-8123-4D92-B1B0-395E4F22DC3A}" destId="{C11DD885-A626-42B2-9D7E-3A1C6F6088C9}" srcOrd="0" destOrd="0" parTransId="{73D831E3-2060-4D74-B997-FE9E393AD201}" sibTransId="{93DBA517-4512-4AFC-BBC7-F1E64F5AD3E5}"/>
    <dgm:cxn modelId="{49277AA5-C869-4FD3-855F-E252B73BF697}" type="presOf" srcId="{0C64B3DB-09AC-4FB7-AD95-9DBB5524D386}" destId="{97EAA560-F86B-4E79-9D5F-465CBA68725A}" srcOrd="0" destOrd="0" presId="urn:microsoft.com/office/officeart/2005/8/layout/hierarchy2"/>
    <dgm:cxn modelId="{EF723DB4-057D-4618-BD70-E8D539A0A966}" type="presOf" srcId="{9A38BFFA-A0B5-4708-8C9D-8F7D60B3CC4A}" destId="{565025B0-263B-49C7-961E-ADAC8ED36C09}" srcOrd="1" destOrd="0" presId="urn:microsoft.com/office/officeart/2005/8/layout/hierarchy2"/>
    <dgm:cxn modelId="{86701FBA-98F5-482D-8CB9-61EAD4D5AFEB}" type="presOf" srcId="{2308B7F3-950B-4F25-B6E7-A655D0700DA6}" destId="{252257B2-D130-4756-9568-0BAE4D5319DC}" srcOrd="1" destOrd="0" presId="urn:microsoft.com/office/officeart/2005/8/layout/hierarchy2"/>
    <dgm:cxn modelId="{1C18DAC1-5B7F-46D0-8F75-80331FFDA23E}" type="presOf" srcId="{50398A0A-5A10-4983-AEE5-5FBF688C90B2}" destId="{B387EC02-E2C7-4882-B618-30BC9AFD644B}" srcOrd="0" destOrd="0" presId="urn:microsoft.com/office/officeart/2005/8/layout/hierarchy2"/>
    <dgm:cxn modelId="{817018C6-F99E-4F08-8950-5DD1983F794C}" type="presOf" srcId="{C11DD885-A626-42B2-9D7E-3A1C6F6088C9}" destId="{E6802386-5ACF-4C82-A4B6-34A88B590142}" srcOrd="0" destOrd="0" presId="urn:microsoft.com/office/officeart/2005/8/layout/hierarchy2"/>
    <dgm:cxn modelId="{BB4075C6-9E63-49A5-B5F2-D9A8E10AA937}" type="presOf" srcId="{0C575C6C-8123-4D92-B1B0-395E4F22DC3A}" destId="{DA402C72-08BC-411D-AA02-5B8FFAC2FFFC}" srcOrd="0" destOrd="0" presId="urn:microsoft.com/office/officeart/2005/8/layout/hierarchy2"/>
    <dgm:cxn modelId="{9A3777D5-AF9B-4C1E-992E-99693A3C64D8}" srcId="{F0536479-9CE4-4BCD-A456-8776726C8ECD}" destId="{0C64B3DB-09AC-4FB7-AD95-9DBB5524D386}" srcOrd="0" destOrd="0" parTransId="{50398A0A-5A10-4983-AEE5-5FBF688C90B2}" sibTransId="{54F4FDA8-29CD-464C-9570-1F024610A271}"/>
    <dgm:cxn modelId="{DEF697EA-959B-4909-BFB8-765502F057F7}" type="presOf" srcId="{D507BD48-6D3F-4748-B7E9-67FB782B83BE}" destId="{06F9DD01-8F92-49BA-83E0-AFB7DC50AB5B}" srcOrd="1" destOrd="0" presId="urn:microsoft.com/office/officeart/2005/8/layout/hierarchy2"/>
    <dgm:cxn modelId="{6B40A2CE-9D26-42A7-AE53-DF5B0217937F}" type="presParOf" srcId="{DA402C72-08BC-411D-AA02-5B8FFAC2FFFC}" destId="{7125648F-2F92-4CCE-9021-CECAAA70EF98}" srcOrd="0" destOrd="0" presId="urn:microsoft.com/office/officeart/2005/8/layout/hierarchy2"/>
    <dgm:cxn modelId="{3F58506B-2C2A-4C93-AA80-ACE50D0D40C4}" type="presParOf" srcId="{7125648F-2F92-4CCE-9021-CECAAA70EF98}" destId="{E6802386-5ACF-4C82-A4B6-34A88B590142}" srcOrd="0" destOrd="0" presId="urn:microsoft.com/office/officeart/2005/8/layout/hierarchy2"/>
    <dgm:cxn modelId="{0C9941C7-AB8A-4533-B88A-1A38DC52B51E}" type="presParOf" srcId="{7125648F-2F92-4CCE-9021-CECAAA70EF98}" destId="{9F32E8F8-714F-45B0-B603-BE3753AC1E05}" srcOrd="1" destOrd="0" presId="urn:microsoft.com/office/officeart/2005/8/layout/hierarchy2"/>
    <dgm:cxn modelId="{C9A229F8-F2B1-45CB-B9E5-A427DF187E8F}" type="presParOf" srcId="{9F32E8F8-714F-45B0-B603-BE3753AC1E05}" destId="{87E5EA9C-8609-436D-A632-B08CD9D6635E}" srcOrd="0" destOrd="0" presId="urn:microsoft.com/office/officeart/2005/8/layout/hierarchy2"/>
    <dgm:cxn modelId="{40FF709D-0265-4BCC-AD31-BAAB58DC0449}" type="presParOf" srcId="{87E5EA9C-8609-436D-A632-B08CD9D6635E}" destId="{252257B2-D130-4756-9568-0BAE4D5319DC}" srcOrd="0" destOrd="0" presId="urn:microsoft.com/office/officeart/2005/8/layout/hierarchy2"/>
    <dgm:cxn modelId="{E7D492F6-701B-4BA9-9165-9B5B29996FD5}" type="presParOf" srcId="{9F32E8F8-714F-45B0-B603-BE3753AC1E05}" destId="{A1B4D8BB-546D-48EC-857A-29E2BED468D5}" srcOrd="1" destOrd="0" presId="urn:microsoft.com/office/officeart/2005/8/layout/hierarchy2"/>
    <dgm:cxn modelId="{F276A1A0-A05B-453D-B2E2-00A1C2F8F830}" type="presParOf" srcId="{A1B4D8BB-546D-48EC-857A-29E2BED468D5}" destId="{4E41C81D-2709-442F-AA36-77DEB6494430}" srcOrd="0" destOrd="0" presId="urn:microsoft.com/office/officeart/2005/8/layout/hierarchy2"/>
    <dgm:cxn modelId="{B8808109-ED34-4753-8F0C-42370F814D14}" type="presParOf" srcId="{A1B4D8BB-546D-48EC-857A-29E2BED468D5}" destId="{D2C7BF32-F107-4BB6-8AA4-675254A44C5B}" srcOrd="1" destOrd="0" presId="urn:microsoft.com/office/officeart/2005/8/layout/hierarchy2"/>
    <dgm:cxn modelId="{3F1DB457-67A7-45B9-98C8-73076C53D544}" type="presParOf" srcId="{D2C7BF32-F107-4BB6-8AA4-675254A44C5B}" destId="{9C795C6C-D890-4C13-A051-630C356A88F5}" srcOrd="0" destOrd="0" presId="urn:microsoft.com/office/officeart/2005/8/layout/hierarchy2"/>
    <dgm:cxn modelId="{CC3EAD17-DED3-421E-A3AA-35E35C12C37B}" type="presParOf" srcId="{9C795C6C-D890-4C13-A051-630C356A88F5}" destId="{565025B0-263B-49C7-961E-ADAC8ED36C09}" srcOrd="0" destOrd="0" presId="urn:microsoft.com/office/officeart/2005/8/layout/hierarchy2"/>
    <dgm:cxn modelId="{76BD78F8-923C-4C9D-A1D3-CD5E668AAD61}" type="presParOf" srcId="{D2C7BF32-F107-4BB6-8AA4-675254A44C5B}" destId="{4EB2D03E-BD97-4C50-8797-A194C19819D6}" srcOrd="1" destOrd="0" presId="urn:microsoft.com/office/officeart/2005/8/layout/hierarchy2"/>
    <dgm:cxn modelId="{84F7F72F-0054-4145-ACC5-506A4BD0B552}" type="presParOf" srcId="{4EB2D03E-BD97-4C50-8797-A194C19819D6}" destId="{D5E86282-C2D5-415F-8092-B728098EB291}" srcOrd="0" destOrd="0" presId="urn:microsoft.com/office/officeart/2005/8/layout/hierarchy2"/>
    <dgm:cxn modelId="{511995CC-FC5A-406F-8149-B8259710175C}" type="presParOf" srcId="{4EB2D03E-BD97-4C50-8797-A194C19819D6}" destId="{D4875EE8-1080-4A5D-8CA7-AF96CA40CBE2}" srcOrd="1" destOrd="0" presId="urn:microsoft.com/office/officeart/2005/8/layout/hierarchy2"/>
    <dgm:cxn modelId="{669024E6-071C-4E9E-A94E-1A36B0B38299}" type="presParOf" srcId="{9F32E8F8-714F-45B0-B603-BE3753AC1E05}" destId="{2C956FE7-30F6-40DD-B7E1-3808643AD720}" srcOrd="2" destOrd="0" presId="urn:microsoft.com/office/officeart/2005/8/layout/hierarchy2"/>
    <dgm:cxn modelId="{E67E7B17-F541-44E0-AAF1-7A3E6D2518BA}" type="presParOf" srcId="{2C956FE7-30F6-40DD-B7E1-3808643AD720}" destId="{06F9DD01-8F92-49BA-83E0-AFB7DC50AB5B}" srcOrd="0" destOrd="0" presId="urn:microsoft.com/office/officeart/2005/8/layout/hierarchy2"/>
    <dgm:cxn modelId="{4B302701-2BAD-4813-8510-96F9B64B46EC}" type="presParOf" srcId="{9F32E8F8-714F-45B0-B603-BE3753AC1E05}" destId="{7C7EA2C7-9496-4E4F-9C8D-0C4C07E34451}" srcOrd="3" destOrd="0" presId="urn:microsoft.com/office/officeart/2005/8/layout/hierarchy2"/>
    <dgm:cxn modelId="{96958688-DCCF-4801-9FFA-9BDBB9CE1A24}" type="presParOf" srcId="{7C7EA2C7-9496-4E4F-9C8D-0C4C07E34451}" destId="{E5E6D273-FC09-4EDC-A355-9B4422A1B853}" srcOrd="0" destOrd="0" presId="urn:microsoft.com/office/officeart/2005/8/layout/hierarchy2"/>
    <dgm:cxn modelId="{B7ECD58B-354E-4C99-9E6D-8B7B0D0CA032}" type="presParOf" srcId="{7C7EA2C7-9496-4E4F-9C8D-0C4C07E34451}" destId="{4BB30F68-173F-488B-9685-36979C6A09E7}" srcOrd="1" destOrd="0" presId="urn:microsoft.com/office/officeart/2005/8/layout/hierarchy2"/>
    <dgm:cxn modelId="{A0CE82E1-8F80-47E8-A05C-1EF970257C03}" type="presParOf" srcId="{4BB30F68-173F-488B-9685-36979C6A09E7}" destId="{B387EC02-E2C7-4882-B618-30BC9AFD644B}" srcOrd="0" destOrd="0" presId="urn:microsoft.com/office/officeart/2005/8/layout/hierarchy2"/>
    <dgm:cxn modelId="{B6E6BDC2-2BD3-46FA-A079-F05291613B66}" type="presParOf" srcId="{B387EC02-E2C7-4882-B618-30BC9AFD644B}" destId="{B01756C6-422C-4CAA-901F-E6D827BAB438}" srcOrd="0" destOrd="0" presId="urn:microsoft.com/office/officeart/2005/8/layout/hierarchy2"/>
    <dgm:cxn modelId="{87C73E10-50BB-4D48-8393-742887A61760}" type="presParOf" srcId="{4BB30F68-173F-488B-9685-36979C6A09E7}" destId="{577D6D7E-939C-46D2-995D-1D263B7B175D}" srcOrd="1" destOrd="0" presId="urn:microsoft.com/office/officeart/2005/8/layout/hierarchy2"/>
    <dgm:cxn modelId="{E47C0040-4EE8-4997-8D7E-0FFC1D4C9C27}" type="presParOf" srcId="{577D6D7E-939C-46D2-995D-1D263B7B175D}" destId="{97EAA560-F86B-4E79-9D5F-465CBA68725A}" srcOrd="0" destOrd="0" presId="urn:microsoft.com/office/officeart/2005/8/layout/hierarchy2"/>
    <dgm:cxn modelId="{852A9B4C-70B7-4A26-BC66-736BEB9E02EC}" type="presParOf" srcId="{577D6D7E-939C-46D2-995D-1D263B7B175D}" destId="{8A51E724-F23C-42D9-9DF0-9F8A8F6ACFF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95A7A-7D9C-4FA5-B2F9-08A6F5B4D9C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87083EE5-F37E-4390-A4F6-FBC2B3303091}">
      <dgm:prSet phldrT="[Texte]" custT="1"/>
      <dgm:spPr/>
      <dgm:t>
        <a:bodyPr/>
        <a:lstStyle/>
        <a:p>
          <a:r>
            <a:rPr lang="fr-FR" sz="1800" b="1"/>
            <a:t>African Northern Fruit</a:t>
          </a:r>
        </a:p>
      </dgm:t>
    </dgm:pt>
    <dgm:pt modelId="{9FBCD5D0-DB8A-4E06-8D3A-23EE15424314}" type="parTrans" cxnId="{27944F94-A839-4313-9491-E58CC35C2DA6}">
      <dgm:prSet/>
      <dgm:spPr/>
      <dgm:t>
        <a:bodyPr/>
        <a:lstStyle/>
        <a:p>
          <a:endParaRPr lang="fr-FR" sz="1800"/>
        </a:p>
      </dgm:t>
    </dgm:pt>
    <dgm:pt modelId="{47BBF22F-7796-481A-A983-6DE63ED2310C}" type="sibTrans" cxnId="{27944F94-A839-4313-9491-E58CC35C2DA6}">
      <dgm:prSet/>
      <dgm:spPr/>
      <dgm:t>
        <a:bodyPr/>
        <a:lstStyle/>
        <a:p>
          <a:endParaRPr lang="fr-FR" sz="1800"/>
        </a:p>
      </dgm:t>
    </dgm:pt>
    <dgm:pt modelId="{EDC480E2-39FB-4FAD-9070-5EA653985A2D}">
      <dgm:prSet phldrT="[Texte]" custT="1"/>
      <dgm:spPr/>
      <dgm:t>
        <a:bodyPr/>
        <a:lstStyle/>
        <a:p>
          <a:r>
            <a:rPr lang="fr-FR" sz="1800" dirty="0" err="1"/>
            <a:t>Sodea</a:t>
          </a:r>
          <a:endParaRPr lang="fr-FR" sz="1800" dirty="0"/>
        </a:p>
      </dgm:t>
    </dgm:pt>
    <dgm:pt modelId="{EBF8C7FD-DF3C-42BE-B77E-9AF18B25C665}" type="parTrans" cxnId="{5C46D81B-DF78-458C-9CBF-7BF3AE375B8B}">
      <dgm:prSet/>
      <dgm:spPr/>
      <dgm:t>
        <a:bodyPr/>
        <a:lstStyle/>
        <a:p>
          <a:endParaRPr lang="fr-FR" sz="1800"/>
        </a:p>
      </dgm:t>
    </dgm:pt>
    <dgm:pt modelId="{C8561259-472C-42D6-A2F6-4027E3044CF0}" type="sibTrans" cxnId="{5C46D81B-DF78-458C-9CBF-7BF3AE375B8B}">
      <dgm:prSet/>
      <dgm:spPr/>
      <dgm:t>
        <a:bodyPr/>
        <a:lstStyle/>
        <a:p>
          <a:endParaRPr lang="fr-FR" sz="1800"/>
        </a:p>
      </dgm:t>
    </dgm:pt>
    <dgm:pt modelId="{3DCC2D5F-6FD4-4FDE-838B-1C678E3F8734}">
      <dgm:prSet phldrT="[Texte]" custT="1"/>
      <dgm:spPr/>
      <dgm:t>
        <a:bodyPr/>
        <a:lstStyle/>
        <a:p>
          <a:r>
            <a:rPr lang="fr-FR" sz="1800"/>
            <a:t>Sadira</a:t>
          </a:r>
        </a:p>
      </dgm:t>
    </dgm:pt>
    <dgm:pt modelId="{B84B2F25-3E7B-4348-B055-D6A35B160A56}" type="parTrans" cxnId="{EC1DB35E-DC13-4781-BB79-93B04A83D99D}">
      <dgm:prSet/>
      <dgm:spPr/>
      <dgm:t>
        <a:bodyPr/>
        <a:lstStyle/>
        <a:p>
          <a:endParaRPr lang="fr-FR" sz="1800"/>
        </a:p>
      </dgm:t>
    </dgm:pt>
    <dgm:pt modelId="{74F6FF79-F6F8-4C12-BC8D-AEC1D07F31A2}" type="sibTrans" cxnId="{EC1DB35E-DC13-4781-BB79-93B04A83D99D}">
      <dgm:prSet/>
      <dgm:spPr/>
      <dgm:t>
        <a:bodyPr/>
        <a:lstStyle/>
        <a:p>
          <a:endParaRPr lang="fr-FR" sz="1800"/>
        </a:p>
      </dgm:t>
    </dgm:pt>
    <dgm:pt modelId="{8FA4A36F-79C9-4EF1-BC59-9A40C9135A8F}">
      <dgm:prSet phldrT="[Texte]" custT="1"/>
      <dgm:spPr/>
      <dgm:t>
        <a:bodyPr/>
        <a:lstStyle/>
        <a:p>
          <a:r>
            <a:rPr lang="fr-FR" sz="1800"/>
            <a:t>Select Fruits</a:t>
          </a:r>
        </a:p>
      </dgm:t>
    </dgm:pt>
    <dgm:pt modelId="{1B4AA5E0-B1F4-496F-8141-32A43D2026BB}" type="parTrans" cxnId="{BF96686B-8F93-45E8-BD3F-FF1995733579}">
      <dgm:prSet/>
      <dgm:spPr/>
      <dgm:t>
        <a:bodyPr/>
        <a:lstStyle/>
        <a:p>
          <a:endParaRPr lang="fr-FR" sz="1800"/>
        </a:p>
      </dgm:t>
    </dgm:pt>
    <dgm:pt modelId="{8CC73FD8-A747-4E26-B5E9-60B755933972}" type="sibTrans" cxnId="{BF96686B-8F93-45E8-BD3F-FF1995733579}">
      <dgm:prSet/>
      <dgm:spPr/>
      <dgm:t>
        <a:bodyPr/>
        <a:lstStyle/>
        <a:p>
          <a:endParaRPr lang="fr-FR" sz="1800"/>
        </a:p>
      </dgm:t>
    </dgm:pt>
    <dgm:pt modelId="{CC48CD02-9532-469A-9278-469427D4FC6A}" type="pres">
      <dgm:prSet presAssocID="{9BD95A7A-7D9C-4FA5-B2F9-08A6F5B4D9C7}" presName="composite" presStyleCnt="0">
        <dgm:presLayoutVars>
          <dgm:chMax val="1"/>
          <dgm:dir/>
          <dgm:resizeHandles val="exact"/>
        </dgm:presLayoutVars>
      </dgm:prSet>
      <dgm:spPr/>
    </dgm:pt>
    <dgm:pt modelId="{E92A870E-65F9-4A9D-83EA-C4A2DE125EC8}" type="pres">
      <dgm:prSet presAssocID="{9BD95A7A-7D9C-4FA5-B2F9-08A6F5B4D9C7}" presName="radial" presStyleCnt="0">
        <dgm:presLayoutVars>
          <dgm:animLvl val="ctr"/>
        </dgm:presLayoutVars>
      </dgm:prSet>
      <dgm:spPr/>
    </dgm:pt>
    <dgm:pt modelId="{78B513A1-EB87-42D2-A702-246D95991097}" type="pres">
      <dgm:prSet presAssocID="{87083EE5-F37E-4390-A4F6-FBC2B3303091}" presName="centerShape" presStyleLbl="vennNode1" presStyleIdx="0" presStyleCnt="4"/>
      <dgm:spPr/>
    </dgm:pt>
    <dgm:pt modelId="{600E7593-0DE6-4955-992A-1E9AB56D2CE9}" type="pres">
      <dgm:prSet presAssocID="{EDC480E2-39FB-4FAD-9070-5EA653985A2D}" presName="node" presStyleLbl="vennNode1" presStyleIdx="1" presStyleCnt="4">
        <dgm:presLayoutVars>
          <dgm:bulletEnabled val="1"/>
        </dgm:presLayoutVars>
      </dgm:prSet>
      <dgm:spPr/>
    </dgm:pt>
    <dgm:pt modelId="{C761C9B0-3780-4A3E-B3D0-E69640BBC41D}" type="pres">
      <dgm:prSet presAssocID="{3DCC2D5F-6FD4-4FDE-838B-1C678E3F8734}" presName="node" presStyleLbl="vennNode1" presStyleIdx="2" presStyleCnt="4">
        <dgm:presLayoutVars>
          <dgm:bulletEnabled val="1"/>
        </dgm:presLayoutVars>
      </dgm:prSet>
      <dgm:spPr/>
    </dgm:pt>
    <dgm:pt modelId="{D8A31AC7-6D93-463C-B395-0FB15B5686C6}" type="pres">
      <dgm:prSet presAssocID="{8FA4A36F-79C9-4EF1-BC59-9A40C9135A8F}" presName="node" presStyleLbl="vennNode1" presStyleIdx="3" presStyleCnt="4">
        <dgm:presLayoutVars>
          <dgm:bulletEnabled val="1"/>
        </dgm:presLayoutVars>
      </dgm:prSet>
      <dgm:spPr/>
    </dgm:pt>
  </dgm:ptLst>
  <dgm:cxnLst>
    <dgm:cxn modelId="{01E74A14-8EFB-4CF4-BA91-E782B7ADA83C}" type="presOf" srcId="{3DCC2D5F-6FD4-4FDE-838B-1C678E3F8734}" destId="{C761C9B0-3780-4A3E-B3D0-E69640BBC41D}" srcOrd="0" destOrd="0" presId="urn:microsoft.com/office/officeart/2005/8/layout/radial3"/>
    <dgm:cxn modelId="{5C46D81B-DF78-458C-9CBF-7BF3AE375B8B}" srcId="{87083EE5-F37E-4390-A4F6-FBC2B3303091}" destId="{EDC480E2-39FB-4FAD-9070-5EA653985A2D}" srcOrd="0" destOrd="0" parTransId="{EBF8C7FD-DF3C-42BE-B77E-9AF18B25C665}" sibTransId="{C8561259-472C-42D6-A2F6-4027E3044CF0}"/>
    <dgm:cxn modelId="{B4B8F62D-186A-4AE6-9655-DF219C018CF6}" type="presOf" srcId="{EDC480E2-39FB-4FAD-9070-5EA653985A2D}" destId="{600E7593-0DE6-4955-992A-1E9AB56D2CE9}" srcOrd="0" destOrd="0" presId="urn:microsoft.com/office/officeart/2005/8/layout/radial3"/>
    <dgm:cxn modelId="{EC1DB35E-DC13-4781-BB79-93B04A83D99D}" srcId="{87083EE5-F37E-4390-A4F6-FBC2B3303091}" destId="{3DCC2D5F-6FD4-4FDE-838B-1C678E3F8734}" srcOrd="1" destOrd="0" parTransId="{B84B2F25-3E7B-4348-B055-D6A35B160A56}" sibTransId="{74F6FF79-F6F8-4C12-BC8D-AEC1D07F31A2}"/>
    <dgm:cxn modelId="{BF96686B-8F93-45E8-BD3F-FF1995733579}" srcId="{87083EE5-F37E-4390-A4F6-FBC2B3303091}" destId="{8FA4A36F-79C9-4EF1-BC59-9A40C9135A8F}" srcOrd="2" destOrd="0" parTransId="{1B4AA5E0-B1F4-496F-8141-32A43D2026BB}" sibTransId="{8CC73FD8-A747-4E26-B5E9-60B755933972}"/>
    <dgm:cxn modelId="{0FEF014F-C739-4009-98E4-D7C2DE9D27E3}" type="presOf" srcId="{9BD95A7A-7D9C-4FA5-B2F9-08A6F5B4D9C7}" destId="{CC48CD02-9532-469A-9278-469427D4FC6A}" srcOrd="0" destOrd="0" presId="urn:microsoft.com/office/officeart/2005/8/layout/radial3"/>
    <dgm:cxn modelId="{27944F94-A839-4313-9491-E58CC35C2DA6}" srcId="{9BD95A7A-7D9C-4FA5-B2F9-08A6F5B4D9C7}" destId="{87083EE5-F37E-4390-A4F6-FBC2B3303091}" srcOrd="0" destOrd="0" parTransId="{9FBCD5D0-DB8A-4E06-8D3A-23EE15424314}" sibTransId="{47BBF22F-7796-481A-A983-6DE63ED2310C}"/>
    <dgm:cxn modelId="{6F131FCA-CA93-4D98-86EC-77084E3EEAF1}" type="presOf" srcId="{8FA4A36F-79C9-4EF1-BC59-9A40C9135A8F}" destId="{D8A31AC7-6D93-463C-B395-0FB15B5686C6}" srcOrd="0" destOrd="0" presId="urn:microsoft.com/office/officeart/2005/8/layout/radial3"/>
    <dgm:cxn modelId="{91A808FB-497C-4FB7-A598-5BC97DBA0BA7}" type="presOf" srcId="{87083EE5-F37E-4390-A4F6-FBC2B3303091}" destId="{78B513A1-EB87-42D2-A702-246D95991097}" srcOrd="0" destOrd="0" presId="urn:microsoft.com/office/officeart/2005/8/layout/radial3"/>
    <dgm:cxn modelId="{35BD86E3-495B-4916-BE9D-9AEC08B33645}" type="presParOf" srcId="{CC48CD02-9532-469A-9278-469427D4FC6A}" destId="{E92A870E-65F9-4A9D-83EA-C4A2DE125EC8}" srcOrd="0" destOrd="0" presId="urn:microsoft.com/office/officeart/2005/8/layout/radial3"/>
    <dgm:cxn modelId="{45E1AC05-4EF1-4BAB-BECA-FB568F857BAC}" type="presParOf" srcId="{E92A870E-65F9-4A9D-83EA-C4A2DE125EC8}" destId="{78B513A1-EB87-42D2-A702-246D95991097}" srcOrd="0" destOrd="0" presId="urn:microsoft.com/office/officeart/2005/8/layout/radial3"/>
    <dgm:cxn modelId="{5660E15F-B993-4225-9380-A4A9324016E0}" type="presParOf" srcId="{E92A870E-65F9-4A9D-83EA-C4A2DE125EC8}" destId="{600E7593-0DE6-4955-992A-1E9AB56D2CE9}" srcOrd="1" destOrd="0" presId="urn:microsoft.com/office/officeart/2005/8/layout/radial3"/>
    <dgm:cxn modelId="{92E4685B-C7C4-4475-BDEB-5CFAFA0ABB3E}" type="presParOf" srcId="{E92A870E-65F9-4A9D-83EA-C4A2DE125EC8}" destId="{C761C9B0-3780-4A3E-B3D0-E69640BBC41D}" srcOrd="2" destOrd="0" presId="urn:microsoft.com/office/officeart/2005/8/layout/radial3"/>
    <dgm:cxn modelId="{75A1DC73-A06B-41E3-BDC1-1CDD9C3A0CC5}" type="presParOf" srcId="{E92A870E-65F9-4A9D-83EA-C4A2DE125EC8}" destId="{D8A31AC7-6D93-463C-B395-0FB15B5686C6}"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95BB67-CE86-4F93-BD09-E923F394BF47}" type="doc">
      <dgm:prSet loTypeId="urn:microsoft.com/office/officeart/2005/8/layout/matrix1" loCatId="matrix" qsTypeId="urn:microsoft.com/office/officeart/2005/8/quickstyle/simple3" qsCatId="simple" csTypeId="urn:microsoft.com/office/officeart/2005/8/colors/accent0_1" csCatId="mainScheme" phldr="1"/>
      <dgm:spPr/>
      <dgm:t>
        <a:bodyPr/>
        <a:lstStyle/>
        <a:p>
          <a:endParaRPr lang="fr-FR"/>
        </a:p>
      </dgm:t>
    </dgm:pt>
    <dgm:pt modelId="{F1B45398-78F0-4A8A-AED2-9A3AEFAE91CD}">
      <dgm:prSet phldrT="[Texte]" custT="1">
        <dgm:style>
          <a:lnRef idx="0">
            <a:schemeClr val="accent4"/>
          </a:lnRef>
          <a:fillRef idx="3">
            <a:schemeClr val="accent4"/>
          </a:fillRef>
          <a:effectRef idx="3">
            <a:schemeClr val="accent4"/>
          </a:effectRef>
          <a:fontRef idx="minor">
            <a:schemeClr val="lt1"/>
          </a:fontRef>
        </dgm:style>
      </dgm:prSet>
      <dgm:spPr>
        <a:xfrm>
          <a:off x="2498274" y="1455671"/>
          <a:ext cx="1077226" cy="476381"/>
        </a:xfrm>
        <a:prstGeom prst="roundRect">
          <a:avLst/>
        </a:prstGeom>
        <a:ln/>
      </dgm:spPr>
      <dgm:t>
        <a:bodyPr/>
        <a:lstStyle/>
        <a:p>
          <a:pPr algn="ctr">
            <a:buNone/>
          </a:pPr>
          <a:r>
            <a:rPr lang="de-DE" sz="2400" b="1" dirty="0">
              <a:solidFill>
                <a:schemeClr val="tx1"/>
              </a:solidFill>
              <a:latin typeface="Calibri" panose="020F0502020204030204"/>
              <a:ea typeface="+mn-ea"/>
              <a:cs typeface="+mn-cs"/>
            </a:rPr>
            <a:t>SWOT</a:t>
          </a:r>
          <a:endParaRPr lang="fr-FR" sz="2400" b="1" dirty="0">
            <a:solidFill>
              <a:schemeClr val="tx1"/>
            </a:solidFill>
            <a:latin typeface="Calibri" panose="020F0502020204030204"/>
            <a:ea typeface="+mn-ea"/>
            <a:cs typeface="+mn-cs"/>
          </a:endParaRPr>
        </a:p>
      </dgm:t>
    </dgm:pt>
    <dgm:pt modelId="{26191795-EA4C-4E73-A41A-95B52C4974AE}" type="parTrans" cxnId="{75FC8471-4E85-45E7-B016-910753508E51}">
      <dgm:prSet/>
      <dgm:spPr/>
      <dgm:t>
        <a:bodyPr/>
        <a:lstStyle/>
        <a:p>
          <a:pPr algn="l"/>
          <a:endParaRPr lang="fr-FR" sz="1600">
            <a:latin typeface="+mn-lt"/>
          </a:endParaRPr>
        </a:p>
      </dgm:t>
    </dgm:pt>
    <dgm:pt modelId="{B0CF1334-7D41-4060-AF8F-C2D2352D0B7C}" type="sibTrans" cxnId="{75FC8471-4E85-45E7-B016-910753508E51}">
      <dgm:prSet/>
      <dgm:spPr/>
      <dgm:t>
        <a:bodyPr/>
        <a:lstStyle/>
        <a:p>
          <a:pPr algn="l"/>
          <a:endParaRPr lang="fr-FR" sz="1600">
            <a:latin typeface="+mn-lt"/>
          </a:endParaRPr>
        </a:p>
      </dgm:t>
    </dgm:pt>
    <dgm:pt modelId="{E2DFE1B4-BB89-4F0C-9980-1CA2BDC0502B}">
      <dgm:prSet phldrT="[Texte]"/>
      <dgm:spPr/>
      <dgm:t>
        <a:bodyPr/>
        <a:lstStyle/>
        <a:p>
          <a:pPr algn="l"/>
          <a:endParaRPr lang="fr-FR" sz="1600" dirty="0">
            <a:latin typeface="+mn-lt"/>
          </a:endParaRPr>
        </a:p>
      </dgm:t>
    </dgm:pt>
    <dgm:pt modelId="{B97BD61C-CDB3-4568-A4B3-0B4F98EB695A}" type="parTrans" cxnId="{6BE4F28B-86CF-4171-BDF9-4D6C05F21908}">
      <dgm:prSet/>
      <dgm:spPr/>
      <dgm:t>
        <a:bodyPr/>
        <a:lstStyle/>
        <a:p>
          <a:pPr algn="l"/>
          <a:endParaRPr lang="fr-FR" sz="1600">
            <a:latin typeface="+mn-lt"/>
          </a:endParaRPr>
        </a:p>
      </dgm:t>
    </dgm:pt>
    <dgm:pt modelId="{F2A28498-A7F7-4DAA-BD75-5C98F978877A}" type="sibTrans" cxnId="{6BE4F28B-86CF-4171-BDF9-4D6C05F21908}">
      <dgm:prSet/>
      <dgm:spPr/>
      <dgm:t>
        <a:bodyPr/>
        <a:lstStyle/>
        <a:p>
          <a:pPr algn="l"/>
          <a:endParaRPr lang="fr-FR" sz="1600">
            <a:latin typeface="+mn-lt"/>
          </a:endParaRPr>
        </a:p>
      </dgm:t>
    </dgm:pt>
    <dgm:pt modelId="{B19EA661-B695-4D28-A1B6-966F12E66E35}">
      <dgm:prSet phldrT="[Texte]"/>
      <dgm:spPr/>
      <dgm:t>
        <a:bodyPr/>
        <a:lstStyle/>
        <a:p>
          <a:pPr algn="l"/>
          <a:endParaRPr lang="fr-FR" sz="1600">
            <a:latin typeface="+mn-lt"/>
          </a:endParaRPr>
        </a:p>
      </dgm:t>
    </dgm:pt>
    <dgm:pt modelId="{DF699EF0-A582-4EDF-B125-19861AD95EB7}" type="parTrans" cxnId="{BA5F73D1-0E4B-486F-91BF-63CB0ECD269E}">
      <dgm:prSet/>
      <dgm:spPr/>
      <dgm:t>
        <a:bodyPr/>
        <a:lstStyle/>
        <a:p>
          <a:pPr algn="l"/>
          <a:endParaRPr lang="fr-FR" sz="1600">
            <a:latin typeface="+mn-lt"/>
          </a:endParaRPr>
        </a:p>
      </dgm:t>
    </dgm:pt>
    <dgm:pt modelId="{F24EE412-82FC-44AF-BF9D-CB708317BF65}" type="sibTrans" cxnId="{BA5F73D1-0E4B-486F-91BF-63CB0ECD269E}">
      <dgm:prSet/>
      <dgm:spPr/>
      <dgm:t>
        <a:bodyPr/>
        <a:lstStyle/>
        <a:p>
          <a:pPr algn="l"/>
          <a:endParaRPr lang="fr-FR" sz="1600">
            <a:latin typeface="+mn-lt"/>
          </a:endParaRPr>
        </a:p>
      </dgm:t>
    </dgm:pt>
    <dgm:pt modelId="{AC4B431A-64E6-4C85-A420-55F005438E7B}">
      <dgm:prSet phldrT="[Texte]"/>
      <dgm:spPr/>
      <dgm:t>
        <a:bodyPr/>
        <a:lstStyle/>
        <a:p>
          <a:pPr algn="l"/>
          <a:endParaRPr lang="fr-FR" sz="1600">
            <a:latin typeface="+mn-lt"/>
          </a:endParaRPr>
        </a:p>
      </dgm:t>
    </dgm:pt>
    <dgm:pt modelId="{6A74DB7D-8EEB-44EE-A1B5-3D6553A6B506}" type="parTrans" cxnId="{939EBA0E-1219-4465-BB9C-6FB0CE235340}">
      <dgm:prSet/>
      <dgm:spPr/>
      <dgm:t>
        <a:bodyPr/>
        <a:lstStyle/>
        <a:p>
          <a:pPr algn="l"/>
          <a:endParaRPr lang="fr-FR" sz="1600">
            <a:latin typeface="+mn-lt"/>
          </a:endParaRPr>
        </a:p>
      </dgm:t>
    </dgm:pt>
    <dgm:pt modelId="{3C308F18-6BF0-4A63-86EF-990B9F9B148F}" type="sibTrans" cxnId="{939EBA0E-1219-4465-BB9C-6FB0CE235340}">
      <dgm:prSet/>
      <dgm:spPr/>
      <dgm:t>
        <a:bodyPr/>
        <a:lstStyle/>
        <a:p>
          <a:pPr algn="l"/>
          <a:endParaRPr lang="fr-FR" sz="1600">
            <a:latin typeface="+mn-lt"/>
          </a:endParaRPr>
        </a:p>
      </dgm:t>
    </dgm:pt>
    <dgm:pt modelId="{1CEA9AB9-BC73-4F3C-AB3B-29EFF77C0F02}">
      <dgm:prSet phldrT="[Texte]"/>
      <dgm:spPr/>
      <dgm:t>
        <a:bodyPr/>
        <a:lstStyle/>
        <a:p>
          <a:pPr algn="l"/>
          <a:endParaRPr lang="fr-FR" sz="1600" dirty="0">
            <a:latin typeface="+mn-lt"/>
          </a:endParaRPr>
        </a:p>
      </dgm:t>
    </dgm:pt>
    <dgm:pt modelId="{EE29ABF3-8BC9-4CEA-A030-B1792039AEF3}" type="parTrans" cxnId="{DF0AB72E-B3AE-41CC-98CA-941664625032}">
      <dgm:prSet/>
      <dgm:spPr/>
      <dgm:t>
        <a:bodyPr/>
        <a:lstStyle/>
        <a:p>
          <a:pPr algn="l"/>
          <a:endParaRPr lang="fr-FR" sz="1600">
            <a:latin typeface="+mn-lt"/>
          </a:endParaRPr>
        </a:p>
      </dgm:t>
    </dgm:pt>
    <dgm:pt modelId="{8F9E23CB-C8F8-442A-9187-F99461714C1F}" type="sibTrans" cxnId="{DF0AB72E-B3AE-41CC-98CA-941664625032}">
      <dgm:prSet/>
      <dgm:spPr/>
      <dgm:t>
        <a:bodyPr/>
        <a:lstStyle/>
        <a:p>
          <a:pPr algn="l"/>
          <a:endParaRPr lang="fr-FR" sz="1600">
            <a:latin typeface="+mn-lt"/>
          </a:endParaRPr>
        </a:p>
      </dgm:t>
    </dgm:pt>
    <dgm:pt modelId="{5B07AE3D-2935-4FED-B13E-6F96DF43BCE9}">
      <dgm:prSet custT="1">
        <dgm:style>
          <a:lnRef idx="0">
            <a:scrgbClr r="0" g="0" b="0"/>
          </a:lnRef>
          <a:fillRef idx="0">
            <a:scrgbClr r="0" g="0" b="0"/>
          </a:fillRef>
          <a:effectRef idx="0">
            <a:scrgbClr r="0" g="0" b="0"/>
          </a:effectRef>
          <a:fontRef idx="minor">
            <a:schemeClr val="lt1"/>
          </a:fontRef>
        </dgm:style>
      </dgm:prSet>
      <dgm:spPr>
        <a:xfrm rot="16200000">
          <a:off x="651605" y="-734879"/>
          <a:ext cx="1693862" cy="3036887"/>
        </a:xfrm>
        <a:prstGeom prst="round1Rect">
          <a:avLst/>
        </a:prstGeom>
        <a:solidFill>
          <a:schemeClr val="accent4">
            <a:alpha val="50000"/>
          </a:schemeClr>
        </a:solidFill>
        <a:ln>
          <a:noFill/>
        </a:ln>
      </dgm:spPr>
      <dgm:t>
        <a:bodyPr/>
        <a:lstStyle/>
        <a:p>
          <a:pPr algn="l">
            <a:buNone/>
          </a:pPr>
          <a:r>
            <a:rPr lang="fr-FR" sz="1600">
              <a:solidFill>
                <a:sysClr val="windowText" lastClr="000000">
                  <a:hueOff val="0"/>
                  <a:satOff val="0"/>
                  <a:lumOff val="0"/>
                  <a:alphaOff val="0"/>
                </a:sysClr>
              </a:solidFill>
              <a:latin typeface="Calibri" panose="020F0502020204030204"/>
              <a:ea typeface="+mn-ea"/>
              <a:cs typeface="+mn-cs"/>
            </a:rPr>
            <a:t>La qualité des fruits: saines et délicieuse. Innovation et technologie. </a:t>
          </a:r>
        </a:p>
        <a:p>
          <a:pPr algn="l">
            <a:buNone/>
          </a:pPr>
          <a:r>
            <a:rPr lang="fr-FR" sz="1600">
              <a:solidFill>
                <a:sysClr val="windowText" lastClr="000000">
                  <a:hueOff val="0"/>
                  <a:satOff val="0"/>
                  <a:lumOff val="0"/>
                  <a:alphaOff val="0"/>
                </a:sysClr>
              </a:solidFill>
              <a:latin typeface="Calibri" panose="020F0502020204030204"/>
              <a:ea typeface="+mn-ea"/>
              <a:cs typeface="+mn-cs"/>
            </a:rPr>
            <a:t>Aucune entreprise exportatrice tunisienne aux Etats-Unis</a:t>
          </a:r>
          <a:endParaRPr lang="en-US" sz="1600" noProof="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dgm:t>
    </dgm:pt>
    <dgm:pt modelId="{5D771C07-79D1-45C9-8570-F1F75076BBD2}" type="parTrans" cxnId="{A179AFD3-C8FC-4D48-BCEE-3032393CC975}">
      <dgm:prSet/>
      <dgm:spPr/>
      <dgm:t>
        <a:bodyPr/>
        <a:lstStyle/>
        <a:p>
          <a:pPr algn="l"/>
          <a:endParaRPr lang="fr-FR" sz="1600">
            <a:latin typeface="+mn-lt"/>
          </a:endParaRPr>
        </a:p>
      </dgm:t>
    </dgm:pt>
    <dgm:pt modelId="{F16B0A5E-5379-4641-B147-66605E4BBB46}" type="sibTrans" cxnId="{A179AFD3-C8FC-4D48-BCEE-3032393CC975}">
      <dgm:prSet/>
      <dgm:spPr/>
      <dgm:t>
        <a:bodyPr/>
        <a:lstStyle/>
        <a:p>
          <a:pPr algn="l"/>
          <a:endParaRPr lang="fr-FR" sz="1600">
            <a:latin typeface="+mn-lt"/>
          </a:endParaRPr>
        </a:p>
      </dgm:t>
    </dgm:pt>
    <dgm:pt modelId="{DF78502B-D28B-474E-B9FB-35D402DD7981}">
      <dgm:prSet custT="1">
        <dgm:style>
          <a:lnRef idx="0">
            <a:scrgbClr r="0" g="0" b="0"/>
          </a:lnRef>
          <a:fillRef idx="0">
            <a:scrgbClr r="0" g="0" b="0"/>
          </a:fillRef>
          <a:effectRef idx="0">
            <a:scrgbClr r="0" g="0" b="0"/>
          </a:effectRef>
          <a:fontRef idx="minor">
            <a:schemeClr val="lt1"/>
          </a:fontRef>
        </dgm:style>
      </dgm:prSet>
      <dgm:spPr>
        <a:xfrm>
          <a:off x="2937353" y="-63367"/>
          <a:ext cx="3116514" cy="1693862"/>
        </a:xfrm>
        <a:prstGeom prst="round1Rect">
          <a:avLst/>
        </a:prstGeom>
        <a:solidFill>
          <a:schemeClr val="accent4">
            <a:alpha val="50000"/>
          </a:schemeClr>
        </a:solidFill>
        <a:ln>
          <a:noFill/>
        </a:ln>
      </dgm:spPr>
      <dgm:t>
        <a:bodyPr/>
        <a:lstStyle/>
        <a:p>
          <a:pPr algn="l">
            <a:buNone/>
          </a:pPr>
          <a:r>
            <a:rPr lang="fr-FR" sz="1600">
              <a:solidFill>
                <a:sysClr val="windowText" lastClr="000000">
                  <a:hueOff val="0"/>
                  <a:satOff val="0"/>
                  <a:lumOff val="0"/>
                  <a:alphaOff val="0"/>
                </a:sysClr>
              </a:solidFill>
              <a:latin typeface="Calibri" panose="020F0502020204030204"/>
              <a:ea typeface="+mn-ea"/>
              <a:cs typeface="+mn-cs"/>
            </a:rPr>
            <a:t>Le pourcentage de déchets est élevé Le transport des fruits frais est très délicat</a:t>
          </a:r>
          <a:endParaRPr lang="en-US" sz="1600" noProof="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dgm:t>
    </dgm:pt>
    <dgm:pt modelId="{213A2641-7A5D-494B-95A8-56E381DBD312}" type="parTrans" cxnId="{DC8570CC-7D75-4100-8D5C-B3E959D4EEC8}">
      <dgm:prSet/>
      <dgm:spPr/>
      <dgm:t>
        <a:bodyPr/>
        <a:lstStyle/>
        <a:p>
          <a:pPr algn="l"/>
          <a:endParaRPr lang="fr-FR" sz="1600">
            <a:latin typeface="+mn-lt"/>
          </a:endParaRPr>
        </a:p>
      </dgm:t>
    </dgm:pt>
    <dgm:pt modelId="{C542A0E7-1677-4B74-8AB6-41F5AB56DA5F}" type="sibTrans" cxnId="{DC8570CC-7D75-4100-8D5C-B3E959D4EEC8}">
      <dgm:prSet/>
      <dgm:spPr/>
      <dgm:t>
        <a:bodyPr/>
        <a:lstStyle/>
        <a:p>
          <a:pPr algn="l"/>
          <a:endParaRPr lang="fr-FR" sz="1600">
            <a:latin typeface="+mn-lt"/>
          </a:endParaRPr>
        </a:p>
      </dgm:t>
    </dgm:pt>
    <dgm:pt modelId="{17020AB6-77E7-4E79-A5F2-337CD34FEC2C}">
      <dgm:prSet custT="1">
        <dgm:style>
          <a:lnRef idx="0">
            <a:scrgbClr r="0" g="0" b="0"/>
          </a:lnRef>
          <a:fillRef idx="0">
            <a:scrgbClr r="0" g="0" b="0"/>
          </a:fillRef>
          <a:effectRef idx="0">
            <a:scrgbClr r="0" g="0" b="0"/>
          </a:effectRef>
          <a:fontRef idx="minor">
            <a:schemeClr val="lt1"/>
          </a:fontRef>
        </dgm:style>
      </dgm:prSet>
      <dgm:spPr>
        <a:xfrm rot="10800000">
          <a:off x="-19906" y="1528575"/>
          <a:ext cx="3036887" cy="1897701"/>
        </a:xfrm>
        <a:prstGeom prst="round1Rect">
          <a:avLst/>
        </a:prstGeom>
        <a:solidFill>
          <a:schemeClr val="accent4">
            <a:alpha val="50000"/>
          </a:schemeClr>
        </a:solidFill>
        <a:ln>
          <a:noFill/>
        </a:ln>
      </dgm:spPr>
      <dgm:t>
        <a:bodyPr anchor="t"/>
        <a:lstStyle/>
        <a:p>
          <a:pPr algn="l">
            <a:buNone/>
          </a:pPr>
          <a:r>
            <a:rPr lang="fr-FR" sz="1600" dirty="0">
              <a:solidFill>
                <a:sysClr val="windowText" lastClr="000000">
                  <a:hueOff val="0"/>
                  <a:satOff val="0"/>
                  <a:lumOff val="0"/>
                  <a:alphaOff val="0"/>
                </a:sysClr>
              </a:solidFill>
              <a:latin typeface="Calibri" panose="020F0502020204030204"/>
              <a:ea typeface="+mn-ea"/>
              <a:cs typeface="+mn-cs"/>
            </a:rPr>
            <a:t>L'agriculture est un secteur porteur.</a:t>
          </a:r>
          <a:endParaRPr lang="en-US" sz="160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a:p>
          <a:pPr algn="l">
            <a:buNone/>
          </a:pPr>
          <a:r>
            <a:rPr lang="fr-FR" sz="1600" b="0" i="0" dirty="0">
              <a:solidFill>
                <a:sysClr val="windowText" lastClr="000000">
                  <a:hueOff val="0"/>
                  <a:satOff val="0"/>
                  <a:lumOff val="0"/>
                  <a:alphaOff val="0"/>
                </a:sysClr>
              </a:solidFill>
              <a:latin typeface="Calibri" panose="020F0502020204030204"/>
              <a:ea typeface="+mn-ea"/>
              <a:cs typeface="+mn-cs"/>
            </a:rPr>
            <a:t>Loi sur l'investissement visant à encourager l'acquisition de tracteurs, de moissonneuses-batteuses et d'autres équipements connexes en Tunisie. </a:t>
          </a:r>
        </a:p>
        <a:p>
          <a:pPr algn="l">
            <a:buNone/>
          </a:pPr>
          <a:r>
            <a:rPr lang="fr-FR" sz="1600" b="0" i="0" dirty="0">
              <a:solidFill>
                <a:sysClr val="windowText" lastClr="000000">
                  <a:hueOff val="0"/>
                  <a:satOff val="0"/>
                  <a:lumOff val="0"/>
                  <a:alphaOff val="0"/>
                </a:sysClr>
              </a:solidFill>
              <a:latin typeface="Calibri" panose="020F0502020204030204"/>
              <a:ea typeface="+mn-ea"/>
              <a:cs typeface="Calibri" panose="020F0502020204030204" pitchFamily="34" charset="0"/>
            </a:rPr>
            <a:t>Nouveau opportunite pour export des fruits frais tel que: USA ; Qatar, Jordan, </a:t>
          </a:r>
          <a:r>
            <a:rPr lang="fr-FR" sz="1600" b="0" i="0" dirty="0" err="1">
              <a:solidFill>
                <a:sysClr val="windowText" lastClr="000000">
                  <a:hueOff val="0"/>
                  <a:satOff val="0"/>
                  <a:lumOff val="0"/>
                  <a:alphaOff val="0"/>
                </a:sysClr>
              </a:solidFill>
              <a:latin typeface="Calibri" panose="020F0502020204030204"/>
              <a:ea typeface="+mn-ea"/>
              <a:cs typeface="Calibri" panose="020F0502020204030204" pitchFamily="34" charset="0"/>
            </a:rPr>
            <a:t>Thailand</a:t>
          </a:r>
          <a:r>
            <a:rPr lang="fr-FR" sz="1600" b="0" i="0" dirty="0">
              <a:solidFill>
                <a:sysClr val="windowText" lastClr="000000">
                  <a:hueOff val="0"/>
                  <a:satOff val="0"/>
                  <a:lumOff val="0"/>
                  <a:alphaOff val="0"/>
                </a:sysClr>
              </a:solidFill>
              <a:latin typeface="Calibri" panose="020F0502020204030204"/>
              <a:ea typeface="+mn-ea"/>
              <a:cs typeface="Calibri" panose="020F0502020204030204" pitchFamily="34" charset="0"/>
            </a:rPr>
            <a:t>... </a:t>
          </a:r>
          <a:endParaRPr lang="en-US" sz="160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a:p>
          <a:pPr algn="l">
            <a:buNone/>
          </a:pPr>
          <a:endParaRPr lang="fr-FR" sz="160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dgm:t>
    </dgm:pt>
    <dgm:pt modelId="{72B728E9-7536-4CE8-8591-46F70B9D06D6}" type="parTrans" cxnId="{80C82E8A-7C42-47C7-8176-523882A27D46}">
      <dgm:prSet/>
      <dgm:spPr/>
      <dgm:t>
        <a:bodyPr/>
        <a:lstStyle/>
        <a:p>
          <a:pPr algn="l"/>
          <a:endParaRPr lang="fr-FR" sz="1600">
            <a:latin typeface="+mn-lt"/>
          </a:endParaRPr>
        </a:p>
      </dgm:t>
    </dgm:pt>
    <dgm:pt modelId="{71A798BB-ABD2-4FAE-AD22-2AC9A5D74C66}" type="sibTrans" cxnId="{80C82E8A-7C42-47C7-8176-523882A27D46}">
      <dgm:prSet/>
      <dgm:spPr/>
      <dgm:t>
        <a:bodyPr/>
        <a:lstStyle/>
        <a:p>
          <a:pPr algn="l"/>
          <a:endParaRPr lang="fr-FR" sz="1600">
            <a:latin typeface="+mn-lt"/>
          </a:endParaRPr>
        </a:p>
      </dgm:t>
    </dgm:pt>
    <dgm:pt modelId="{5F9E9911-FAC3-4F59-AF25-3724418F856F}">
      <dgm:prSet custT="1">
        <dgm:style>
          <a:lnRef idx="0">
            <a:scrgbClr r="0" g="0" b="0"/>
          </a:lnRef>
          <a:fillRef idx="0">
            <a:scrgbClr r="0" g="0" b="0"/>
          </a:fillRef>
          <a:effectRef idx="0">
            <a:scrgbClr r="0" g="0" b="0"/>
          </a:effectRef>
          <a:fontRef idx="minor">
            <a:schemeClr val="lt1"/>
          </a:fontRef>
        </dgm:style>
      </dgm:prSet>
      <dgm:spPr>
        <a:xfrm rot="5400000">
          <a:off x="3561758" y="958982"/>
          <a:ext cx="1947332" cy="3036887"/>
        </a:xfrm>
        <a:prstGeom prst="round1Rect">
          <a:avLst/>
        </a:prstGeom>
        <a:solidFill>
          <a:schemeClr val="accent4">
            <a:alpha val="50000"/>
          </a:schemeClr>
        </a:solidFill>
        <a:ln>
          <a:noFill/>
        </a:ln>
      </dgm:spPr>
      <dgm:t>
        <a:bodyPr/>
        <a:lstStyle/>
        <a:p>
          <a:pPr algn="l">
            <a:buNone/>
          </a:pPr>
          <a:r>
            <a:rPr lang="fr-FR" sz="1600" b="0" i="0" dirty="0">
              <a:solidFill>
                <a:sysClr val="windowText" lastClr="000000">
                  <a:hueOff val="0"/>
                  <a:satOff val="0"/>
                  <a:lumOff val="0"/>
                  <a:alphaOff val="0"/>
                </a:sysClr>
              </a:solidFill>
              <a:latin typeface="Calibri" panose="020F0502020204030204"/>
              <a:ea typeface="+mn-ea"/>
              <a:cs typeface="+mn-cs"/>
            </a:rPr>
            <a:t>Les concurrents qui ont établi de bonnes relations avec les consommateurs sur le marché local.</a:t>
          </a:r>
          <a:endParaRPr lang="en-US" sz="1600" noProof="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dgm:t>
    </dgm:pt>
    <dgm:pt modelId="{8A5CFDEE-BCEC-44B3-B9CD-B8FEB2E8B3E0}" type="parTrans" cxnId="{6BBBA44B-C595-44D3-A315-01A1A5BB6F49}">
      <dgm:prSet/>
      <dgm:spPr/>
      <dgm:t>
        <a:bodyPr/>
        <a:lstStyle/>
        <a:p>
          <a:pPr algn="l"/>
          <a:endParaRPr lang="fr-FR" sz="1600">
            <a:latin typeface="+mn-lt"/>
          </a:endParaRPr>
        </a:p>
      </dgm:t>
    </dgm:pt>
    <dgm:pt modelId="{C8B72AE8-5B7B-41D6-84AD-24D2D6A7D094}" type="sibTrans" cxnId="{6BBBA44B-C595-44D3-A315-01A1A5BB6F49}">
      <dgm:prSet/>
      <dgm:spPr/>
      <dgm:t>
        <a:bodyPr/>
        <a:lstStyle/>
        <a:p>
          <a:pPr algn="l"/>
          <a:endParaRPr lang="fr-FR" sz="1600">
            <a:latin typeface="+mn-lt"/>
          </a:endParaRPr>
        </a:p>
      </dgm:t>
    </dgm:pt>
    <dgm:pt modelId="{3A68DEF0-DFB9-454E-B839-3259C6FE127A}">
      <dgm:prSet custT="1"/>
      <dgm:spPr/>
      <dgm:t>
        <a:bodyPr anchor="t"/>
        <a:lstStyle/>
        <a:p>
          <a:pPr algn="l"/>
          <a:endParaRPr lang="fr-FR" sz="1600" dirty="0">
            <a:latin typeface="+mn-lt"/>
          </a:endParaRPr>
        </a:p>
      </dgm:t>
    </dgm:pt>
    <dgm:pt modelId="{F031456C-A14D-4922-9F6A-1713996FECA8}" type="parTrans" cxnId="{7C8A834B-C50E-4ACC-B225-CC4107966EE9}">
      <dgm:prSet/>
      <dgm:spPr/>
      <dgm:t>
        <a:bodyPr/>
        <a:lstStyle/>
        <a:p>
          <a:pPr algn="l"/>
          <a:endParaRPr lang="fr-FR" sz="1600">
            <a:latin typeface="+mn-lt"/>
          </a:endParaRPr>
        </a:p>
      </dgm:t>
    </dgm:pt>
    <dgm:pt modelId="{37ACCBF7-E848-42C8-9799-779EBE01E45E}" type="sibTrans" cxnId="{7C8A834B-C50E-4ACC-B225-CC4107966EE9}">
      <dgm:prSet/>
      <dgm:spPr/>
      <dgm:t>
        <a:bodyPr/>
        <a:lstStyle/>
        <a:p>
          <a:pPr algn="l"/>
          <a:endParaRPr lang="fr-FR" sz="1600">
            <a:latin typeface="+mn-lt"/>
          </a:endParaRPr>
        </a:p>
      </dgm:t>
    </dgm:pt>
    <dgm:pt modelId="{A208618E-9FC0-4D90-89E9-C5B8E8181EF6}" type="pres">
      <dgm:prSet presAssocID="{6A95BB67-CE86-4F93-BD09-E923F394BF47}" presName="diagram" presStyleCnt="0">
        <dgm:presLayoutVars>
          <dgm:chMax val="1"/>
          <dgm:dir/>
          <dgm:animLvl val="ctr"/>
          <dgm:resizeHandles val="exact"/>
        </dgm:presLayoutVars>
      </dgm:prSet>
      <dgm:spPr/>
    </dgm:pt>
    <dgm:pt modelId="{3ACDD220-948D-4382-A407-636B91663BB8}" type="pres">
      <dgm:prSet presAssocID="{6A95BB67-CE86-4F93-BD09-E923F394BF47}" presName="matrix" presStyleCnt="0"/>
      <dgm:spPr/>
    </dgm:pt>
    <dgm:pt modelId="{6DC23E55-E5C1-4CF9-9CB2-B2F38D3D9D3A}" type="pres">
      <dgm:prSet presAssocID="{6A95BB67-CE86-4F93-BD09-E923F394BF47}" presName="tile1" presStyleLbl="node1" presStyleIdx="0" presStyleCnt="4" custLinFactNeighborY="-2276"/>
      <dgm:spPr/>
    </dgm:pt>
    <dgm:pt modelId="{264AAD5B-7972-4358-A8BC-D655693A80D8}" type="pres">
      <dgm:prSet presAssocID="{6A95BB67-CE86-4F93-BD09-E923F394BF47}" presName="tile1text" presStyleLbl="node1" presStyleIdx="0" presStyleCnt="4">
        <dgm:presLayoutVars>
          <dgm:chMax val="0"/>
          <dgm:chPref val="0"/>
          <dgm:bulletEnabled val="1"/>
        </dgm:presLayoutVars>
      </dgm:prSet>
      <dgm:spPr/>
    </dgm:pt>
    <dgm:pt modelId="{5CCE6D73-E63A-4075-9F9B-95B89E3BDB17}" type="pres">
      <dgm:prSet presAssocID="{6A95BB67-CE86-4F93-BD09-E923F394BF47}" presName="tile2" presStyleLbl="node1" presStyleIdx="1" presStyleCnt="4" custScaleX="102622" custLinFactNeighborX="-1311" custLinFactNeighborY="-287"/>
      <dgm:spPr/>
    </dgm:pt>
    <dgm:pt modelId="{B8317440-C89C-40E7-B0AD-CC92844CE2E1}" type="pres">
      <dgm:prSet presAssocID="{6A95BB67-CE86-4F93-BD09-E923F394BF47}" presName="tile2text" presStyleLbl="node1" presStyleIdx="1" presStyleCnt="4">
        <dgm:presLayoutVars>
          <dgm:chMax val="0"/>
          <dgm:chPref val="0"/>
          <dgm:bulletEnabled val="1"/>
        </dgm:presLayoutVars>
      </dgm:prSet>
      <dgm:spPr/>
    </dgm:pt>
    <dgm:pt modelId="{D4ABAF8D-30C5-481D-8408-9613595A07AD}" type="pres">
      <dgm:prSet presAssocID="{6A95BB67-CE86-4F93-BD09-E923F394BF47}" presName="tile3" presStyleLbl="node1" presStyleIdx="2" presStyleCnt="4" custScaleY="112034"/>
      <dgm:spPr/>
    </dgm:pt>
    <dgm:pt modelId="{9C49CD97-1BB3-4845-9F46-B42718E14D3F}" type="pres">
      <dgm:prSet presAssocID="{6A95BB67-CE86-4F93-BD09-E923F394BF47}" presName="tile3text" presStyleLbl="node1" presStyleIdx="2" presStyleCnt="4">
        <dgm:presLayoutVars>
          <dgm:chMax val="0"/>
          <dgm:chPref val="0"/>
          <dgm:bulletEnabled val="1"/>
        </dgm:presLayoutVars>
      </dgm:prSet>
      <dgm:spPr/>
    </dgm:pt>
    <dgm:pt modelId="{A3EC36A6-79DC-4E3E-BC50-A0A7EC1099EA}" type="pres">
      <dgm:prSet presAssocID="{6A95BB67-CE86-4F93-BD09-E923F394BF47}" presName="tile4" presStyleLbl="node1" presStyleIdx="3" presStyleCnt="4" custScaleY="114964"/>
      <dgm:spPr/>
    </dgm:pt>
    <dgm:pt modelId="{443A9C6D-3722-4403-837E-DF90C257F8AB}" type="pres">
      <dgm:prSet presAssocID="{6A95BB67-CE86-4F93-BD09-E923F394BF47}" presName="tile4text" presStyleLbl="node1" presStyleIdx="3" presStyleCnt="4">
        <dgm:presLayoutVars>
          <dgm:chMax val="0"/>
          <dgm:chPref val="0"/>
          <dgm:bulletEnabled val="1"/>
        </dgm:presLayoutVars>
      </dgm:prSet>
      <dgm:spPr/>
    </dgm:pt>
    <dgm:pt modelId="{427B39A9-8AE1-4CE5-B151-62DA15B47455}" type="pres">
      <dgm:prSet presAssocID="{6A95BB67-CE86-4F93-BD09-E923F394BF47}" presName="centerTile" presStyleLbl="fgShp" presStyleIdx="0" presStyleCnt="1" custScaleX="59119" custScaleY="56248" custLinFactNeighborX="0" custLinFactNeighborY="-12901">
        <dgm:presLayoutVars>
          <dgm:chMax val="0"/>
          <dgm:chPref val="0"/>
        </dgm:presLayoutVars>
      </dgm:prSet>
      <dgm:spPr/>
    </dgm:pt>
  </dgm:ptLst>
  <dgm:cxnLst>
    <dgm:cxn modelId="{939EBA0E-1219-4465-BB9C-6FB0CE235340}" srcId="{6A95BB67-CE86-4F93-BD09-E923F394BF47}" destId="{AC4B431A-64E6-4C85-A420-55F005438E7B}" srcOrd="4" destOrd="0" parTransId="{6A74DB7D-8EEB-44EE-A1B5-3D6553A6B506}" sibTransId="{3C308F18-6BF0-4A63-86EF-990B9F9B148F}"/>
    <dgm:cxn modelId="{B2DABD10-DACE-40A8-8084-FA0355D6A453}" type="presOf" srcId="{17020AB6-77E7-4E79-A5F2-337CD34FEC2C}" destId="{D4ABAF8D-30C5-481D-8408-9613595A07AD}" srcOrd="0" destOrd="0" presId="urn:microsoft.com/office/officeart/2005/8/layout/matrix1"/>
    <dgm:cxn modelId="{82A66D25-E663-4267-ABDA-FB7546254CD5}" type="presOf" srcId="{5F9E9911-FAC3-4F59-AF25-3724418F856F}" destId="{A3EC36A6-79DC-4E3E-BC50-A0A7EC1099EA}" srcOrd="0" destOrd="0" presId="urn:microsoft.com/office/officeart/2005/8/layout/matrix1"/>
    <dgm:cxn modelId="{DF0AB72E-B3AE-41CC-98CA-941664625032}" srcId="{6A95BB67-CE86-4F93-BD09-E923F394BF47}" destId="{1CEA9AB9-BC73-4F3C-AB3B-29EFF77C0F02}" srcOrd="1" destOrd="0" parTransId="{EE29ABF3-8BC9-4CEA-A030-B1792039AEF3}" sibTransId="{8F9E23CB-C8F8-442A-9187-F99461714C1F}"/>
    <dgm:cxn modelId="{D9AF2F33-A54D-4175-B131-F56149C916E0}" type="presOf" srcId="{17020AB6-77E7-4E79-A5F2-337CD34FEC2C}" destId="{9C49CD97-1BB3-4845-9F46-B42718E14D3F}" srcOrd="1" destOrd="0" presId="urn:microsoft.com/office/officeart/2005/8/layout/matrix1"/>
    <dgm:cxn modelId="{37EFB834-E508-4C1D-A503-0DD89D684BA6}" type="presOf" srcId="{5B07AE3D-2935-4FED-B13E-6F96DF43BCE9}" destId="{6DC23E55-E5C1-4CF9-9CB2-B2F38D3D9D3A}" srcOrd="0" destOrd="0" presId="urn:microsoft.com/office/officeart/2005/8/layout/matrix1"/>
    <dgm:cxn modelId="{F2E9683F-CDC6-4EAD-8F57-C96B063CBEFB}" type="presOf" srcId="{6A95BB67-CE86-4F93-BD09-E923F394BF47}" destId="{A208618E-9FC0-4D90-89E9-C5B8E8181EF6}" srcOrd="0" destOrd="0" presId="urn:microsoft.com/office/officeart/2005/8/layout/matrix1"/>
    <dgm:cxn modelId="{3C941666-6A72-4CBD-9D45-0B9803B70C73}" type="presOf" srcId="{F1B45398-78F0-4A8A-AED2-9A3AEFAE91CD}" destId="{427B39A9-8AE1-4CE5-B151-62DA15B47455}" srcOrd="0" destOrd="0" presId="urn:microsoft.com/office/officeart/2005/8/layout/matrix1"/>
    <dgm:cxn modelId="{7C8A834B-C50E-4ACC-B225-CC4107966EE9}" srcId="{F1B45398-78F0-4A8A-AED2-9A3AEFAE91CD}" destId="{3A68DEF0-DFB9-454E-B839-3259C6FE127A}" srcOrd="4" destOrd="0" parTransId="{F031456C-A14D-4922-9F6A-1713996FECA8}" sibTransId="{37ACCBF7-E848-42C8-9799-779EBE01E45E}"/>
    <dgm:cxn modelId="{6BBBA44B-C595-44D3-A315-01A1A5BB6F49}" srcId="{F1B45398-78F0-4A8A-AED2-9A3AEFAE91CD}" destId="{5F9E9911-FAC3-4F59-AF25-3724418F856F}" srcOrd="3" destOrd="0" parTransId="{8A5CFDEE-BCEC-44B3-B9CD-B8FEB2E8B3E0}" sibTransId="{C8B72AE8-5B7B-41D6-84AD-24D2D6A7D094}"/>
    <dgm:cxn modelId="{75FC8471-4E85-45E7-B016-910753508E51}" srcId="{6A95BB67-CE86-4F93-BD09-E923F394BF47}" destId="{F1B45398-78F0-4A8A-AED2-9A3AEFAE91CD}" srcOrd="0" destOrd="0" parTransId="{26191795-EA4C-4E73-A41A-95B52C4974AE}" sibTransId="{B0CF1334-7D41-4060-AF8F-C2D2352D0B7C}"/>
    <dgm:cxn modelId="{80C82E8A-7C42-47C7-8176-523882A27D46}" srcId="{F1B45398-78F0-4A8A-AED2-9A3AEFAE91CD}" destId="{17020AB6-77E7-4E79-A5F2-337CD34FEC2C}" srcOrd="2" destOrd="0" parTransId="{72B728E9-7536-4CE8-8591-46F70B9D06D6}" sibTransId="{71A798BB-ABD2-4FAE-AD22-2AC9A5D74C66}"/>
    <dgm:cxn modelId="{6BE4F28B-86CF-4171-BDF9-4D6C05F21908}" srcId="{6A95BB67-CE86-4F93-BD09-E923F394BF47}" destId="{E2DFE1B4-BB89-4F0C-9980-1CA2BDC0502B}" srcOrd="2" destOrd="0" parTransId="{B97BD61C-CDB3-4568-A4B3-0B4F98EB695A}" sibTransId="{F2A28498-A7F7-4DAA-BD75-5C98F978877A}"/>
    <dgm:cxn modelId="{70C23F97-0115-4175-B53D-4822B53B9F53}" type="presOf" srcId="{DF78502B-D28B-474E-B9FB-35D402DD7981}" destId="{5CCE6D73-E63A-4075-9F9B-95B89E3BDB17}" srcOrd="0" destOrd="0" presId="urn:microsoft.com/office/officeart/2005/8/layout/matrix1"/>
    <dgm:cxn modelId="{07DDF5B5-DFB0-4A48-BF8C-F46099D37213}" type="presOf" srcId="{DF78502B-D28B-474E-B9FB-35D402DD7981}" destId="{B8317440-C89C-40E7-B0AD-CC92844CE2E1}" srcOrd="1" destOrd="0" presId="urn:microsoft.com/office/officeart/2005/8/layout/matrix1"/>
    <dgm:cxn modelId="{DA0EB0C6-472E-44F7-8D17-E0811BED73DA}" type="presOf" srcId="{5F9E9911-FAC3-4F59-AF25-3724418F856F}" destId="{443A9C6D-3722-4403-837E-DF90C257F8AB}" srcOrd="1" destOrd="0" presId="urn:microsoft.com/office/officeart/2005/8/layout/matrix1"/>
    <dgm:cxn modelId="{DC8570CC-7D75-4100-8D5C-B3E959D4EEC8}" srcId="{F1B45398-78F0-4A8A-AED2-9A3AEFAE91CD}" destId="{DF78502B-D28B-474E-B9FB-35D402DD7981}" srcOrd="1" destOrd="0" parTransId="{213A2641-7A5D-494B-95A8-56E381DBD312}" sibTransId="{C542A0E7-1677-4B74-8AB6-41F5AB56DA5F}"/>
    <dgm:cxn modelId="{72031FD0-B002-4316-84CE-C7327C736221}" type="presOf" srcId="{5B07AE3D-2935-4FED-B13E-6F96DF43BCE9}" destId="{264AAD5B-7972-4358-A8BC-D655693A80D8}" srcOrd="1" destOrd="0" presId="urn:microsoft.com/office/officeart/2005/8/layout/matrix1"/>
    <dgm:cxn modelId="{BA5F73D1-0E4B-486F-91BF-63CB0ECD269E}" srcId="{6A95BB67-CE86-4F93-BD09-E923F394BF47}" destId="{B19EA661-B695-4D28-A1B6-966F12E66E35}" srcOrd="3" destOrd="0" parTransId="{DF699EF0-A582-4EDF-B125-19861AD95EB7}" sibTransId="{F24EE412-82FC-44AF-BF9D-CB708317BF65}"/>
    <dgm:cxn modelId="{A179AFD3-C8FC-4D48-BCEE-3032393CC975}" srcId="{F1B45398-78F0-4A8A-AED2-9A3AEFAE91CD}" destId="{5B07AE3D-2935-4FED-B13E-6F96DF43BCE9}" srcOrd="0" destOrd="0" parTransId="{5D771C07-79D1-45C9-8570-F1F75076BBD2}" sibTransId="{F16B0A5E-5379-4641-B147-66605E4BBB46}"/>
    <dgm:cxn modelId="{993FB53A-5077-42D3-8931-68DAF6D93AFC}" type="presParOf" srcId="{A208618E-9FC0-4D90-89E9-C5B8E8181EF6}" destId="{3ACDD220-948D-4382-A407-636B91663BB8}" srcOrd="0" destOrd="0" presId="urn:microsoft.com/office/officeart/2005/8/layout/matrix1"/>
    <dgm:cxn modelId="{AC78A3EF-7325-4548-8C32-411FE2973EF3}" type="presParOf" srcId="{3ACDD220-948D-4382-A407-636B91663BB8}" destId="{6DC23E55-E5C1-4CF9-9CB2-B2F38D3D9D3A}" srcOrd="0" destOrd="0" presId="urn:microsoft.com/office/officeart/2005/8/layout/matrix1"/>
    <dgm:cxn modelId="{EDD292A8-FF5E-4326-90EA-15E7D6B9CE63}" type="presParOf" srcId="{3ACDD220-948D-4382-A407-636B91663BB8}" destId="{264AAD5B-7972-4358-A8BC-D655693A80D8}" srcOrd="1" destOrd="0" presId="urn:microsoft.com/office/officeart/2005/8/layout/matrix1"/>
    <dgm:cxn modelId="{B63DC430-5BFD-4B10-8736-84208C0FB2B2}" type="presParOf" srcId="{3ACDD220-948D-4382-A407-636B91663BB8}" destId="{5CCE6D73-E63A-4075-9F9B-95B89E3BDB17}" srcOrd="2" destOrd="0" presId="urn:microsoft.com/office/officeart/2005/8/layout/matrix1"/>
    <dgm:cxn modelId="{03295D46-1387-4B0E-A375-07314E5AD312}" type="presParOf" srcId="{3ACDD220-948D-4382-A407-636B91663BB8}" destId="{B8317440-C89C-40E7-B0AD-CC92844CE2E1}" srcOrd="3" destOrd="0" presId="urn:microsoft.com/office/officeart/2005/8/layout/matrix1"/>
    <dgm:cxn modelId="{CFDE690A-C0A8-4B2F-AAC0-D4C9EF368D6E}" type="presParOf" srcId="{3ACDD220-948D-4382-A407-636B91663BB8}" destId="{D4ABAF8D-30C5-481D-8408-9613595A07AD}" srcOrd="4" destOrd="0" presId="urn:microsoft.com/office/officeart/2005/8/layout/matrix1"/>
    <dgm:cxn modelId="{76789C39-D0D1-4C55-85DD-3FBEFA196C55}" type="presParOf" srcId="{3ACDD220-948D-4382-A407-636B91663BB8}" destId="{9C49CD97-1BB3-4845-9F46-B42718E14D3F}" srcOrd="5" destOrd="0" presId="urn:microsoft.com/office/officeart/2005/8/layout/matrix1"/>
    <dgm:cxn modelId="{E4F455C6-AFE9-4209-BCF8-B5F0B6497660}" type="presParOf" srcId="{3ACDD220-948D-4382-A407-636B91663BB8}" destId="{A3EC36A6-79DC-4E3E-BC50-A0A7EC1099EA}" srcOrd="6" destOrd="0" presId="urn:microsoft.com/office/officeart/2005/8/layout/matrix1"/>
    <dgm:cxn modelId="{68DDB8F1-37F3-4AE0-A82E-DF425BC6AF4F}" type="presParOf" srcId="{3ACDD220-948D-4382-A407-636B91663BB8}" destId="{443A9C6D-3722-4403-837E-DF90C257F8AB}" srcOrd="7" destOrd="0" presId="urn:microsoft.com/office/officeart/2005/8/layout/matrix1"/>
    <dgm:cxn modelId="{C8931C17-F260-4EB0-9747-65FB41786A0F}" type="presParOf" srcId="{A208618E-9FC0-4D90-89E9-C5B8E8181EF6}" destId="{427B39A9-8AE1-4CE5-B151-62DA15B47455}" srcOrd="1" destOrd="0" presId="urn:microsoft.com/office/officeart/2005/8/layout/matrix1"/>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A5E866-519E-482B-B1DF-DE5FA2C25F4A}" type="doc">
      <dgm:prSet loTypeId="urn:microsoft.com/office/officeart/2005/8/layout/cycle4" loCatId="matrix" qsTypeId="urn:microsoft.com/office/officeart/2005/8/quickstyle/simple1" qsCatId="simple" csTypeId="urn:microsoft.com/office/officeart/2005/8/colors/accent6_1" csCatId="accent6" phldr="1"/>
      <dgm:spPr/>
      <dgm:t>
        <a:bodyPr/>
        <a:lstStyle/>
        <a:p>
          <a:endParaRPr lang="fr-FR"/>
        </a:p>
      </dgm:t>
    </dgm:pt>
    <dgm:pt modelId="{85D6C203-653C-4E0B-A302-8A9D834BDA69}">
      <dgm:prSet phldrT="[Texte]" custT="1"/>
      <dgm:spPr>
        <a:xfrm>
          <a:off x="662939" y="0"/>
          <a:ext cx="1580997" cy="1024128"/>
        </a:xfrm>
        <a:prstGeom prst="roundRect">
          <a:avLst>
            <a:gd name="adj" fmla="val 10000"/>
          </a:avLst>
        </a:prstGeom>
      </dgm:spPr>
      <dgm:t>
        <a:bodyPr/>
        <a:lstStyle/>
        <a:p>
          <a:pPr>
            <a:buChar char="•"/>
          </a:pPr>
          <a:r>
            <a:rPr lang="fr-FR" sz="1600">
              <a:latin typeface="+mn-lt"/>
              <a:ea typeface="+mn-ea"/>
              <a:cs typeface="+mn-cs"/>
            </a:rPr>
            <a:t>Agrumes </a:t>
          </a:r>
        </a:p>
      </dgm:t>
    </dgm:pt>
    <dgm:pt modelId="{68C8571E-A7D5-43B0-8570-15A43AB6A303}" type="parTrans" cxnId="{70B8DBB7-A061-42A4-BF66-A3E31BD6C819}">
      <dgm:prSet/>
      <dgm:spPr/>
      <dgm:t>
        <a:bodyPr/>
        <a:lstStyle/>
        <a:p>
          <a:endParaRPr lang="fr-FR" sz="1600">
            <a:latin typeface="+mn-lt"/>
          </a:endParaRPr>
        </a:p>
      </dgm:t>
    </dgm:pt>
    <dgm:pt modelId="{B142DB77-D9EC-49EB-B319-8ECF7C1C3E20}" type="sibTrans" cxnId="{70B8DBB7-A061-42A4-BF66-A3E31BD6C819}">
      <dgm:prSet/>
      <dgm:spPr/>
      <dgm:t>
        <a:bodyPr/>
        <a:lstStyle/>
        <a:p>
          <a:endParaRPr lang="fr-FR" sz="1600">
            <a:latin typeface="+mn-lt"/>
          </a:endParaRPr>
        </a:p>
      </dgm:t>
    </dgm:pt>
    <dgm:pt modelId="{6527AF63-B131-4128-80EB-E21E28A2B586}">
      <dgm:prSet phldrT="[Texte]" custT="1"/>
      <dgm:spPr>
        <a:xfrm>
          <a:off x="3242462" y="0"/>
          <a:ext cx="1580997" cy="1024128"/>
        </a:xfrm>
        <a:prstGeom prst="roundRect">
          <a:avLst>
            <a:gd name="adj" fmla="val 10000"/>
          </a:avLst>
        </a:prstGeom>
      </dgm:spPr>
      <dgm:t>
        <a:bodyPr/>
        <a:lstStyle/>
        <a:p>
          <a:pPr>
            <a:buChar char="•"/>
          </a:pPr>
          <a:endParaRPr lang="fr-FR" sz="1600">
            <a:solidFill>
              <a:sysClr val="windowText" lastClr="000000">
                <a:hueOff val="0"/>
                <a:satOff val="0"/>
                <a:lumOff val="0"/>
                <a:alphaOff val="0"/>
              </a:sysClr>
            </a:solidFill>
            <a:latin typeface="+mn-lt"/>
            <a:ea typeface="+mn-ea"/>
            <a:cs typeface="+mn-cs"/>
          </a:endParaRPr>
        </a:p>
      </dgm:t>
    </dgm:pt>
    <dgm:pt modelId="{F83DE8A3-BDA8-480A-A621-D4562A5710ED}" type="parTrans" cxnId="{45694CF0-57C5-4C84-AF5F-F568800BC9DE}">
      <dgm:prSet/>
      <dgm:spPr/>
      <dgm:t>
        <a:bodyPr/>
        <a:lstStyle/>
        <a:p>
          <a:endParaRPr lang="fr-FR" sz="1600">
            <a:latin typeface="+mn-lt"/>
          </a:endParaRPr>
        </a:p>
      </dgm:t>
    </dgm:pt>
    <dgm:pt modelId="{46EDCF81-3149-4D5B-A9B6-4D9DFB2C2637}" type="sibTrans" cxnId="{45694CF0-57C5-4C84-AF5F-F568800BC9DE}">
      <dgm:prSet/>
      <dgm:spPr/>
      <dgm:t>
        <a:bodyPr/>
        <a:lstStyle/>
        <a:p>
          <a:endParaRPr lang="fr-FR" sz="1600">
            <a:latin typeface="+mn-lt"/>
          </a:endParaRPr>
        </a:p>
      </dgm:t>
    </dgm:pt>
    <dgm:pt modelId="{9506B8DB-A819-49A9-BE50-03FBFF10B1BB}">
      <dgm:prSet phldrT="[Texte]" custT="1"/>
      <dgm:spPr>
        <a:xfrm>
          <a:off x="3242462" y="2176272"/>
          <a:ext cx="1580997" cy="1024128"/>
        </a:xfrm>
        <a:prstGeom prst="roundRect">
          <a:avLst>
            <a:gd name="adj" fmla="val 10000"/>
          </a:avLst>
        </a:prstGeom>
      </dgm:spPr>
      <dgm:t>
        <a:bodyPr/>
        <a:lstStyle/>
        <a:p>
          <a:pPr>
            <a:buChar char="•"/>
          </a:pPr>
          <a:r>
            <a:rPr lang="fr-FR" sz="1600">
              <a:latin typeface="+mn-lt"/>
              <a:ea typeface="+mn-ea"/>
              <a:cs typeface="+mn-cs"/>
            </a:rPr>
            <a:t>Raisin </a:t>
          </a:r>
        </a:p>
      </dgm:t>
    </dgm:pt>
    <dgm:pt modelId="{F95CFFAA-AC67-41EB-AC17-CF459FCE05D1}" type="parTrans" cxnId="{02C0B247-6D6A-4966-968E-E01FD79C120C}">
      <dgm:prSet/>
      <dgm:spPr/>
      <dgm:t>
        <a:bodyPr/>
        <a:lstStyle/>
        <a:p>
          <a:endParaRPr lang="fr-FR" sz="1600">
            <a:latin typeface="+mn-lt"/>
          </a:endParaRPr>
        </a:p>
      </dgm:t>
    </dgm:pt>
    <dgm:pt modelId="{15ADAFBA-266F-4D5F-A116-A3DBBE9FA3F5}" type="sibTrans" cxnId="{02C0B247-6D6A-4966-968E-E01FD79C120C}">
      <dgm:prSet/>
      <dgm:spPr/>
      <dgm:t>
        <a:bodyPr/>
        <a:lstStyle/>
        <a:p>
          <a:endParaRPr lang="fr-FR" sz="1600">
            <a:latin typeface="+mn-lt"/>
          </a:endParaRPr>
        </a:p>
      </dgm:t>
    </dgm:pt>
    <dgm:pt modelId="{7F623D19-85A5-45A1-BD80-CA932D98B669}">
      <dgm:prSet phldrT="[Texte]" custT="1"/>
      <dgm:spPr>
        <a:xfrm>
          <a:off x="662939" y="2176272"/>
          <a:ext cx="1580997" cy="1024128"/>
        </a:xfrm>
        <a:prstGeom prst="roundRect">
          <a:avLst>
            <a:gd name="adj" fmla="val 10000"/>
          </a:avLst>
        </a:prstGeom>
      </dgm:spPr>
      <dgm:t>
        <a:bodyPr/>
        <a:lstStyle/>
        <a:p>
          <a:pPr>
            <a:buChar char="•"/>
          </a:pPr>
          <a:r>
            <a:rPr lang="fr-FR" sz="1600">
              <a:latin typeface="+mn-lt"/>
              <a:ea typeface="+mn-ea"/>
              <a:cs typeface="+mn-cs"/>
            </a:rPr>
            <a:t>Peche</a:t>
          </a:r>
        </a:p>
      </dgm:t>
    </dgm:pt>
    <dgm:pt modelId="{D047D3EE-6268-4B56-B3B1-6CF0A54CD4E2}" type="parTrans" cxnId="{442E6D5D-0E83-4B44-B90D-DF590CD49DE4}">
      <dgm:prSet/>
      <dgm:spPr/>
      <dgm:t>
        <a:bodyPr/>
        <a:lstStyle/>
        <a:p>
          <a:endParaRPr lang="fr-FR" sz="1600">
            <a:latin typeface="+mn-lt"/>
          </a:endParaRPr>
        </a:p>
      </dgm:t>
    </dgm:pt>
    <dgm:pt modelId="{80B8AB46-D396-45A7-9BAB-9AA7338C03ED}" type="sibTrans" cxnId="{442E6D5D-0E83-4B44-B90D-DF590CD49DE4}">
      <dgm:prSet/>
      <dgm:spPr/>
      <dgm:t>
        <a:bodyPr/>
        <a:lstStyle/>
        <a:p>
          <a:endParaRPr lang="fr-FR" sz="1600">
            <a:latin typeface="+mn-lt"/>
          </a:endParaRPr>
        </a:p>
      </dgm:t>
    </dgm:pt>
    <dgm:pt modelId="{60041DA0-C454-4E1F-BEF6-423894EA370A}">
      <dgm:prSet phldrT="[Texte]" custT="1"/>
      <dgm:spPr>
        <a:xfrm>
          <a:off x="662939" y="2176272"/>
          <a:ext cx="1580997" cy="1024128"/>
        </a:xfrm>
        <a:prstGeom prst="roundRect">
          <a:avLst>
            <a:gd name="adj" fmla="val 10000"/>
          </a:avLst>
        </a:prstGeom>
      </dgm:spPr>
      <dgm:t>
        <a:bodyPr/>
        <a:lstStyle/>
        <a:p>
          <a:pPr>
            <a:buChar char="•"/>
          </a:pPr>
          <a:endParaRPr lang="fr-FR" sz="1600">
            <a:solidFill>
              <a:sysClr val="windowText" lastClr="000000">
                <a:hueOff val="0"/>
                <a:satOff val="0"/>
                <a:lumOff val="0"/>
                <a:alphaOff val="0"/>
              </a:sysClr>
            </a:solidFill>
            <a:latin typeface="+mn-lt"/>
            <a:ea typeface="+mn-ea"/>
            <a:cs typeface="+mn-cs"/>
          </a:endParaRPr>
        </a:p>
      </dgm:t>
    </dgm:pt>
    <dgm:pt modelId="{D471B877-3BAB-4D8B-A789-A6C08709E56E}" type="parTrans" cxnId="{30E5E62A-B348-4064-BDEF-E3B75DB0736E}">
      <dgm:prSet/>
      <dgm:spPr/>
      <dgm:t>
        <a:bodyPr/>
        <a:lstStyle/>
        <a:p>
          <a:endParaRPr lang="fr-FR" sz="1600">
            <a:latin typeface="+mn-lt"/>
          </a:endParaRPr>
        </a:p>
      </dgm:t>
    </dgm:pt>
    <dgm:pt modelId="{4B7516F0-960A-46E4-B64F-71385E212213}" type="sibTrans" cxnId="{30E5E62A-B348-4064-BDEF-E3B75DB0736E}">
      <dgm:prSet/>
      <dgm:spPr/>
      <dgm:t>
        <a:bodyPr/>
        <a:lstStyle/>
        <a:p>
          <a:endParaRPr lang="fr-FR" sz="1600">
            <a:latin typeface="+mn-lt"/>
          </a:endParaRPr>
        </a:p>
      </dgm:t>
    </dgm:pt>
    <dgm:pt modelId="{BD3D0BDB-08E2-4AB3-8451-3FC3C9312476}">
      <dgm:prSet phldrT="[Texte]" custT="1"/>
      <dgm:spPr>
        <a:xfrm>
          <a:off x="662939" y="2176272"/>
          <a:ext cx="1580997" cy="1024128"/>
        </a:xfrm>
        <a:prstGeom prst="roundRect">
          <a:avLst>
            <a:gd name="adj" fmla="val 10000"/>
          </a:avLst>
        </a:prstGeom>
      </dgm:spPr>
      <dgm:t>
        <a:bodyPr/>
        <a:lstStyle/>
        <a:p>
          <a:pPr>
            <a:buChar char="•"/>
          </a:pPr>
          <a:r>
            <a:rPr lang="fr-FR" sz="1600">
              <a:latin typeface="+mn-lt"/>
              <a:ea typeface="+mn-ea"/>
              <a:cs typeface="+mn-cs"/>
            </a:rPr>
            <a:t>Raisin</a:t>
          </a:r>
        </a:p>
      </dgm:t>
    </dgm:pt>
    <dgm:pt modelId="{21CFBC4F-31E4-4A76-A72F-DC94FC0C5F29}" type="parTrans" cxnId="{0B11CC2D-1C5E-454A-B0EC-A2344B399A66}">
      <dgm:prSet/>
      <dgm:spPr/>
      <dgm:t>
        <a:bodyPr/>
        <a:lstStyle/>
        <a:p>
          <a:endParaRPr lang="fr-FR" sz="1600">
            <a:latin typeface="+mn-lt"/>
          </a:endParaRPr>
        </a:p>
      </dgm:t>
    </dgm:pt>
    <dgm:pt modelId="{06FB9E1D-9A7D-495D-9FA0-39DF0105234C}" type="sibTrans" cxnId="{0B11CC2D-1C5E-454A-B0EC-A2344B399A66}">
      <dgm:prSet/>
      <dgm:spPr/>
      <dgm:t>
        <a:bodyPr/>
        <a:lstStyle/>
        <a:p>
          <a:endParaRPr lang="fr-FR" sz="1600">
            <a:latin typeface="+mn-lt"/>
          </a:endParaRPr>
        </a:p>
      </dgm:t>
    </dgm:pt>
    <dgm:pt modelId="{EA2D92FF-1F2C-420B-B8A8-50349772E419}">
      <dgm:prSet phldrT="[Texte]" custT="1"/>
      <dgm:spPr>
        <a:xfrm>
          <a:off x="662939" y="2176272"/>
          <a:ext cx="1580997" cy="1024128"/>
        </a:xfrm>
        <a:prstGeom prst="roundRect">
          <a:avLst>
            <a:gd name="adj" fmla="val 10000"/>
          </a:avLst>
        </a:prstGeom>
      </dgm:spPr>
      <dgm:t>
        <a:bodyPr/>
        <a:lstStyle/>
        <a:p>
          <a:pPr>
            <a:buChar char="•"/>
          </a:pPr>
          <a:r>
            <a:rPr lang="fr-FR" sz="1600">
              <a:latin typeface="+mn-lt"/>
              <a:ea typeface="+mn-ea"/>
              <a:cs typeface="+mn-cs"/>
            </a:rPr>
            <a:t>Pomme</a:t>
          </a:r>
        </a:p>
      </dgm:t>
    </dgm:pt>
    <dgm:pt modelId="{CE330E5A-DDAE-4119-A21F-BFFC79B6ED15}" type="parTrans" cxnId="{E61B6216-F307-4925-BD64-B851B8309A9E}">
      <dgm:prSet/>
      <dgm:spPr/>
      <dgm:t>
        <a:bodyPr/>
        <a:lstStyle/>
        <a:p>
          <a:endParaRPr lang="fr-FR" sz="1600">
            <a:latin typeface="+mn-lt"/>
          </a:endParaRPr>
        </a:p>
      </dgm:t>
    </dgm:pt>
    <dgm:pt modelId="{074AC1BD-64F6-49D7-BF63-132C05F005AE}" type="sibTrans" cxnId="{E61B6216-F307-4925-BD64-B851B8309A9E}">
      <dgm:prSet/>
      <dgm:spPr/>
      <dgm:t>
        <a:bodyPr/>
        <a:lstStyle/>
        <a:p>
          <a:endParaRPr lang="fr-FR" sz="1600">
            <a:latin typeface="+mn-lt"/>
          </a:endParaRPr>
        </a:p>
      </dgm:t>
    </dgm:pt>
    <dgm:pt modelId="{494BB92E-BE46-4F53-8A07-1DC443D7FD8C}">
      <dgm:prSet phldrT="[Texte]" custT="1"/>
      <dgm:spPr>
        <a:xfrm>
          <a:off x="3242462" y="2176272"/>
          <a:ext cx="1580997" cy="1024128"/>
        </a:xfrm>
        <a:prstGeom prst="roundRect">
          <a:avLst>
            <a:gd name="adj" fmla="val 10000"/>
          </a:avLst>
        </a:prstGeom>
      </dgm:spPr>
      <dgm:t>
        <a:bodyPr/>
        <a:lstStyle/>
        <a:p>
          <a:pPr>
            <a:buChar char="•"/>
          </a:pPr>
          <a:endParaRPr lang="fr-FR" sz="1600">
            <a:solidFill>
              <a:sysClr val="windowText" lastClr="000000">
                <a:hueOff val="0"/>
                <a:satOff val="0"/>
                <a:lumOff val="0"/>
                <a:alphaOff val="0"/>
              </a:sysClr>
            </a:solidFill>
            <a:latin typeface="+mn-lt"/>
            <a:ea typeface="+mn-ea"/>
            <a:cs typeface="+mn-cs"/>
          </a:endParaRPr>
        </a:p>
      </dgm:t>
    </dgm:pt>
    <dgm:pt modelId="{952BB60C-AF1E-49CD-B14F-C9ED8B94E7BB}" type="parTrans" cxnId="{BBDF9377-C9AC-4F6A-9D0A-C12949FBAAA6}">
      <dgm:prSet/>
      <dgm:spPr/>
      <dgm:t>
        <a:bodyPr/>
        <a:lstStyle/>
        <a:p>
          <a:endParaRPr lang="fr-FR" sz="1600">
            <a:latin typeface="+mn-lt"/>
          </a:endParaRPr>
        </a:p>
      </dgm:t>
    </dgm:pt>
    <dgm:pt modelId="{C853F145-0E08-49CF-A1DD-421C22418896}" type="sibTrans" cxnId="{BBDF9377-C9AC-4F6A-9D0A-C12949FBAAA6}">
      <dgm:prSet/>
      <dgm:spPr/>
      <dgm:t>
        <a:bodyPr/>
        <a:lstStyle/>
        <a:p>
          <a:endParaRPr lang="fr-FR" sz="1600">
            <a:latin typeface="+mn-lt"/>
          </a:endParaRPr>
        </a:p>
      </dgm:t>
    </dgm:pt>
    <dgm:pt modelId="{59EA840B-ADDC-4CEC-ADE5-D4D7FE3179EE}">
      <dgm:prSet phldrT="[Texte]" custT="1"/>
      <dgm:spPr>
        <a:xfrm>
          <a:off x="662939" y="0"/>
          <a:ext cx="1580997" cy="1024128"/>
        </a:xfrm>
        <a:prstGeom prst="roundRect">
          <a:avLst>
            <a:gd name="adj" fmla="val 10000"/>
          </a:avLst>
        </a:prstGeom>
      </dgm:spPr>
      <dgm:t>
        <a:bodyPr/>
        <a:lstStyle/>
        <a:p>
          <a:pPr>
            <a:buChar char="•"/>
          </a:pPr>
          <a:r>
            <a:rPr lang="fr-FR" sz="1600">
              <a:latin typeface="+mn-lt"/>
              <a:ea typeface="+mn-ea"/>
              <a:cs typeface="+mn-cs"/>
            </a:rPr>
            <a:t> Orange</a:t>
          </a:r>
        </a:p>
      </dgm:t>
    </dgm:pt>
    <dgm:pt modelId="{0C7965B3-DA6B-4340-9551-4D120E8218C5}" type="parTrans" cxnId="{75CBE714-8A65-45D7-A085-DBBFF691CE43}">
      <dgm:prSet/>
      <dgm:spPr/>
      <dgm:t>
        <a:bodyPr/>
        <a:lstStyle/>
        <a:p>
          <a:endParaRPr lang="fr-FR" sz="1600">
            <a:latin typeface="+mn-lt"/>
          </a:endParaRPr>
        </a:p>
      </dgm:t>
    </dgm:pt>
    <dgm:pt modelId="{B1BEC5D9-FA8F-402C-88A0-AE0A07F9DC81}" type="sibTrans" cxnId="{75CBE714-8A65-45D7-A085-DBBFF691CE43}">
      <dgm:prSet/>
      <dgm:spPr/>
      <dgm:t>
        <a:bodyPr/>
        <a:lstStyle/>
        <a:p>
          <a:endParaRPr lang="fr-FR" sz="1600">
            <a:latin typeface="+mn-lt"/>
          </a:endParaRPr>
        </a:p>
      </dgm:t>
    </dgm:pt>
    <dgm:pt modelId="{23EC63E7-F873-4F5A-A1D1-9E8CD34BEE33}">
      <dgm:prSet phldrT="[Texte]" custT="1"/>
      <dgm:spPr>
        <a:xfrm>
          <a:off x="662939" y="2176272"/>
          <a:ext cx="1580997" cy="1024128"/>
        </a:xfrm>
        <a:prstGeom prst="roundRect">
          <a:avLst>
            <a:gd name="adj" fmla="val 10000"/>
          </a:avLst>
        </a:prstGeom>
      </dgm:spPr>
      <dgm:t>
        <a:bodyPr/>
        <a:lstStyle/>
        <a:p>
          <a:pPr>
            <a:buChar char="•"/>
          </a:pPr>
          <a:r>
            <a:rPr lang="fr-FR" sz="1600">
              <a:latin typeface="+mn-lt"/>
              <a:ea typeface="+mn-ea"/>
              <a:cs typeface="+mn-cs"/>
            </a:rPr>
            <a:t>Prune </a:t>
          </a:r>
        </a:p>
      </dgm:t>
    </dgm:pt>
    <dgm:pt modelId="{C69FE3A7-ECB1-4DA3-83F8-25F840F16F37}" type="parTrans" cxnId="{7EA4C57F-2155-4C97-A237-970FAFDD0911}">
      <dgm:prSet/>
      <dgm:spPr/>
      <dgm:t>
        <a:bodyPr/>
        <a:lstStyle/>
        <a:p>
          <a:endParaRPr lang="fr-FR" sz="1600">
            <a:latin typeface="+mn-lt"/>
          </a:endParaRPr>
        </a:p>
      </dgm:t>
    </dgm:pt>
    <dgm:pt modelId="{EC5E6094-A7B7-46B6-AA04-6C53D8CF7E24}" type="sibTrans" cxnId="{7EA4C57F-2155-4C97-A237-970FAFDD0911}">
      <dgm:prSet/>
      <dgm:spPr/>
      <dgm:t>
        <a:bodyPr/>
        <a:lstStyle/>
        <a:p>
          <a:endParaRPr lang="fr-FR" sz="1600">
            <a:latin typeface="+mn-lt"/>
          </a:endParaRPr>
        </a:p>
      </dgm:t>
    </dgm:pt>
    <dgm:pt modelId="{4AA86B89-F542-4E10-94E7-56BC67FA65B9}">
      <dgm:prSet phldrT="[Texte]" custT="1"/>
      <dgm:spPr>
        <a:xfrm>
          <a:off x="1325422" y="182422"/>
          <a:ext cx="1385773" cy="1385773"/>
        </a:xfrm>
        <a:prstGeom prst="pieWedge">
          <a:avLst/>
        </a:prstGeom>
      </dgm:spPr>
      <dgm:t>
        <a:bodyPr/>
        <a:lstStyle/>
        <a:p>
          <a:pPr>
            <a:buNone/>
          </a:pPr>
          <a:r>
            <a:rPr lang="fr-FR" sz="1800" b="1">
              <a:latin typeface="+mn-lt"/>
              <a:ea typeface="+mn-ea"/>
              <a:cs typeface="Times New Roman" panose="02020603050405020304" pitchFamily="18" charset="0"/>
            </a:rPr>
            <a:t>Hiver</a:t>
          </a:r>
        </a:p>
      </dgm:t>
    </dgm:pt>
    <dgm:pt modelId="{7DF33313-A07D-4993-B991-F486FA33D45E}" type="sibTrans" cxnId="{747C8B1C-1A4E-4051-A441-54BDC269023C}">
      <dgm:prSet/>
      <dgm:spPr/>
      <dgm:t>
        <a:bodyPr/>
        <a:lstStyle/>
        <a:p>
          <a:endParaRPr lang="fr-FR" sz="1600">
            <a:latin typeface="+mn-lt"/>
          </a:endParaRPr>
        </a:p>
      </dgm:t>
    </dgm:pt>
    <dgm:pt modelId="{4B957A32-38ED-47AE-AB2E-A007646D50D7}" type="parTrans" cxnId="{747C8B1C-1A4E-4051-A441-54BDC269023C}">
      <dgm:prSet/>
      <dgm:spPr/>
      <dgm:t>
        <a:bodyPr/>
        <a:lstStyle/>
        <a:p>
          <a:endParaRPr lang="fr-FR" sz="1600">
            <a:latin typeface="+mn-lt"/>
          </a:endParaRPr>
        </a:p>
      </dgm:t>
    </dgm:pt>
    <dgm:pt modelId="{13C0FED7-C9EC-431A-B5DF-E8C1729035DB}">
      <dgm:prSet phldrT="[Texte]" custT="1"/>
      <dgm:spPr>
        <a:xfrm rot="5400000">
          <a:off x="2775204" y="182422"/>
          <a:ext cx="1385773" cy="1385773"/>
        </a:xfrm>
        <a:prstGeom prst="pieWedge">
          <a:avLst/>
        </a:prstGeom>
      </dgm:spPr>
      <dgm:t>
        <a:bodyPr/>
        <a:lstStyle/>
        <a:p>
          <a:pPr>
            <a:buNone/>
          </a:pPr>
          <a:r>
            <a:rPr lang="fr-FR" sz="1800" b="1" dirty="0">
              <a:latin typeface="+mn-lt"/>
              <a:ea typeface="+mn-ea"/>
              <a:cs typeface="Times New Roman" panose="02020603050405020304" pitchFamily="18" charset="0"/>
            </a:rPr>
            <a:t>Printemps</a:t>
          </a:r>
        </a:p>
      </dgm:t>
    </dgm:pt>
    <dgm:pt modelId="{957B116F-CD36-40F0-A52F-AA698A02BDCB}" type="sibTrans" cxnId="{0D772076-AA08-4AA5-9EF5-A7874D790FFE}">
      <dgm:prSet/>
      <dgm:spPr/>
      <dgm:t>
        <a:bodyPr/>
        <a:lstStyle/>
        <a:p>
          <a:endParaRPr lang="fr-FR" sz="1600">
            <a:latin typeface="+mn-lt"/>
          </a:endParaRPr>
        </a:p>
      </dgm:t>
    </dgm:pt>
    <dgm:pt modelId="{1CE3CFB0-366F-4ABB-B427-50A88F37B7BD}" type="parTrans" cxnId="{0D772076-AA08-4AA5-9EF5-A7874D790FFE}">
      <dgm:prSet/>
      <dgm:spPr/>
      <dgm:t>
        <a:bodyPr/>
        <a:lstStyle/>
        <a:p>
          <a:endParaRPr lang="fr-FR" sz="1600">
            <a:latin typeface="+mn-lt"/>
          </a:endParaRPr>
        </a:p>
      </dgm:t>
    </dgm:pt>
    <dgm:pt modelId="{349377BB-13B6-495C-AAA6-076DC8AF2856}">
      <dgm:prSet phldrT="[Texte]" custT="1"/>
      <dgm:spPr>
        <a:xfrm rot="10800000">
          <a:off x="2775204" y="1632204"/>
          <a:ext cx="1385773" cy="1385773"/>
        </a:xfrm>
        <a:prstGeom prst="pieWedge">
          <a:avLst/>
        </a:prstGeom>
      </dgm:spPr>
      <dgm:t>
        <a:bodyPr/>
        <a:lstStyle/>
        <a:p>
          <a:pPr>
            <a:buNone/>
          </a:pPr>
          <a:r>
            <a:rPr lang="fr-FR" sz="1800" b="1" dirty="0">
              <a:latin typeface="+mn-lt"/>
              <a:ea typeface="+mn-ea"/>
              <a:cs typeface="Times New Roman" panose="02020603050405020304" pitchFamily="18" charset="0"/>
            </a:rPr>
            <a:t>Automne </a:t>
          </a:r>
        </a:p>
      </dgm:t>
    </dgm:pt>
    <dgm:pt modelId="{4F4F800D-918C-4237-9323-37E546240E3F}" type="sibTrans" cxnId="{4DDF55F8-CEDB-4CB5-8780-1EF1EDB961D0}">
      <dgm:prSet/>
      <dgm:spPr/>
      <dgm:t>
        <a:bodyPr/>
        <a:lstStyle/>
        <a:p>
          <a:endParaRPr lang="fr-FR" sz="1600">
            <a:latin typeface="+mn-lt"/>
          </a:endParaRPr>
        </a:p>
      </dgm:t>
    </dgm:pt>
    <dgm:pt modelId="{0E7ED5C2-12DD-4E94-B8FF-27257EE70E72}" type="parTrans" cxnId="{4DDF55F8-CEDB-4CB5-8780-1EF1EDB961D0}">
      <dgm:prSet/>
      <dgm:spPr/>
      <dgm:t>
        <a:bodyPr/>
        <a:lstStyle/>
        <a:p>
          <a:endParaRPr lang="fr-FR" sz="1600">
            <a:latin typeface="+mn-lt"/>
          </a:endParaRPr>
        </a:p>
      </dgm:t>
    </dgm:pt>
    <dgm:pt modelId="{EFCF83E8-6057-40E2-9764-07CE95495D67}">
      <dgm:prSet phldrT="[Texte]" custT="1"/>
      <dgm:spPr>
        <a:xfrm rot="16200000">
          <a:off x="1325422" y="1632204"/>
          <a:ext cx="1385773" cy="1385773"/>
        </a:xfrm>
        <a:prstGeom prst="pieWedge">
          <a:avLst/>
        </a:prstGeom>
      </dgm:spPr>
      <dgm:t>
        <a:bodyPr/>
        <a:lstStyle/>
        <a:p>
          <a:pPr>
            <a:buNone/>
          </a:pPr>
          <a:r>
            <a:rPr lang="fr-FR" sz="1800" b="1" dirty="0">
              <a:latin typeface="+mn-lt"/>
              <a:ea typeface="+mn-ea"/>
              <a:cs typeface="Times New Roman" panose="02020603050405020304" pitchFamily="18" charset="0"/>
            </a:rPr>
            <a:t>Été </a:t>
          </a:r>
        </a:p>
      </dgm:t>
    </dgm:pt>
    <dgm:pt modelId="{7F59947E-D658-4F0C-8EA4-D23B4B11A92D}" type="sibTrans" cxnId="{EEB25E0C-4267-45CF-A67B-9E2B5350F3A6}">
      <dgm:prSet/>
      <dgm:spPr/>
      <dgm:t>
        <a:bodyPr/>
        <a:lstStyle/>
        <a:p>
          <a:endParaRPr lang="fr-FR" sz="1600">
            <a:latin typeface="+mn-lt"/>
          </a:endParaRPr>
        </a:p>
      </dgm:t>
    </dgm:pt>
    <dgm:pt modelId="{839A45EA-98E1-4E02-8C0B-61E9C4C4B43F}" type="parTrans" cxnId="{EEB25E0C-4267-45CF-A67B-9E2B5350F3A6}">
      <dgm:prSet/>
      <dgm:spPr/>
      <dgm:t>
        <a:bodyPr/>
        <a:lstStyle/>
        <a:p>
          <a:endParaRPr lang="fr-FR" sz="1600">
            <a:latin typeface="+mn-lt"/>
          </a:endParaRPr>
        </a:p>
      </dgm:t>
    </dgm:pt>
    <dgm:pt modelId="{1470FA7F-18E8-4B56-9295-7748226F2634}">
      <dgm:prSet phldrT="[Texte]" custT="1"/>
      <dgm:spPr>
        <a:xfrm>
          <a:off x="662939" y="0"/>
          <a:ext cx="1580997" cy="1024128"/>
        </a:xfrm>
        <a:prstGeom prst="roundRect">
          <a:avLst>
            <a:gd name="adj" fmla="val 10000"/>
          </a:avLst>
        </a:prstGeom>
      </dgm:spPr>
      <dgm:t>
        <a:bodyPr/>
        <a:lstStyle/>
        <a:p>
          <a:pPr>
            <a:buChar char="•"/>
          </a:pPr>
          <a:r>
            <a:rPr lang="fr-FR" sz="1600">
              <a:latin typeface="+mn-lt"/>
              <a:ea typeface="+mn-ea"/>
              <a:cs typeface="+mn-cs"/>
            </a:rPr>
            <a:t>Mondarine</a:t>
          </a:r>
        </a:p>
      </dgm:t>
    </dgm:pt>
    <dgm:pt modelId="{A23BE129-847A-44F9-851D-F9047F0EB1DB}" type="parTrans" cxnId="{A7277DD9-92AE-4419-8196-2A5F86D50DC4}">
      <dgm:prSet/>
      <dgm:spPr/>
      <dgm:t>
        <a:bodyPr/>
        <a:lstStyle/>
        <a:p>
          <a:endParaRPr lang="fr-FR" sz="1600">
            <a:latin typeface="+mn-lt"/>
          </a:endParaRPr>
        </a:p>
      </dgm:t>
    </dgm:pt>
    <dgm:pt modelId="{AADE59B5-BCA4-4CB4-9FCB-5942CEDE844B}" type="sibTrans" cxnId="{A7277DD9-92AE-4419-8196-2A5F86D50DC4}">
      <dgm:prSet/>
      <dgm:spPr/>
      <dgm:t>
        <a:bodyPr/>
        <a:lstStyle/>
        <a:p>
          <a:endParaRPr lang="fr-FR" sz="1600">
            <a:latin typeface="+mn-lt"/>
          </a:endParaRPr>
        </a:p>
      </dgm:t>
    </dgm:pt>
    <dgm:pt modelId="{976B6F96-0752-48C0-8E02-28488F7401E4}">
      <dgm:prSet custT="1"/>
      <dgm:spPr/>
      <dgm:t>
        <a:bodyPr/>
        <a:lstStyle/>
        <a:p>
          <a:pPr>
            <a:buChar char="•"/>
          </a:pPr>
          <a:r>
            <a:rPr lang="fr-FR" sz="1600">
              <a:latin typeface="+mn-lt"/>
              <a:ea typeface="+mn-ea"/>
              <a:cs typeface="+mn-cs"/>
            </a:rPr>
            <a:t>Prune</a:t>
          </a:r>
        </a:p>
      </dgm:t>
    </dgm:pt>
    <dgm:pt modelId="{0A031E1B-4BD2-402E-B67B-62BC5424E309}" type="parTrans" cxnId="{6784E369-191E-485A-9199-EF9355BA02D5}">
      <dgm:prSet/>
      <dgm:spPr/>
      <dgm:t>
        <a:bodyPr/>
        <a:lstStyle/>
        <a:p>
          <a:endParaRPr lang="fr-FR" sz="1600">
            <a:latin typeface="+mn-lt"/>
          </a:endParaRPr>
        </a:p>
      </dgm:t>
    </dgm:pt>
    <dgm:pt modelId="{E6C16733-35FB-4B5C-9FFB-916A27538E3D}" type="sibTrans" cxnId="{6784E369-191E-485A-9199-EF9355BA02D5}">
      <dgm:prSet/>
      <dgm:spPr/>
      <dgm:t>
        <a:bodyPr/>
        <a:lstStyle/>
        <a:p>
          <a:endParaRPr lang="fr-FR" sz="1600">
            <a:latin typeface="+mn-lt"/>
          </a:endParaRPr>
        </a:p>
      </dgm:t>
    </dgm:pt>
    <dgm:pt modelId="{E4433553-7515-4326-8122-ECF45A2B21CA}">
      <dgm:prSet custT="1"/>
      <dgm:spPr/>
      <dgm:t>
        <a:bodyPr/>
        <a:lstStyle/>
        <a:p>
          <a:pPr>
            <a:buChar char="•"/>
          </a:pPr>
          <a:r>
            <a:rPr lang="fr-FR" sz="1600">
              <a:latin typeface="+mn-lt"/>
              <a:ea typeface="+mn-ea"/>
              <a:cs typeface="+mn-cs"/>
            </a:rPr>
            <a:t>Poire </a:t>
          </a:r>
        </a:p>
      </dgm:t>
    </dgm:pt>
    <dgm:pt modelId="{A57A19E6-5C6E-4CA0-9571-476C25787B2D}" type="parTrans" cxnId="{C3EFC9F8-3A8A-4019-8841-F1ABFC7C7B2C}">
      <dgm:prSet/>
      <dgm:spPr/>
      <dgm:t>
        <a:bodyPr/>
        <a:lstStyle/>
        <a:p>
          <a:endParaRPr lang="fr-FR" sz="1600">
            <a:latin typeface="+mn-lt"/>
          </a:endParaRPr>
        </a:p>
      </dgm:t>
    </dgm:pt>
    <dgm:pt modelId="{B3871782-8C31-49F9-99B5-79F9C7C98972}" type="sibTrans" cxnId="{C3EFC9F8-3A8A-4019-8841-F1ABFC7C7B2C}">
      <dgm:prSet/>
      <dgm:spPr/>
      <dgm:t>
        <a:bodyPr/>
        <a:lstStyle/>
        <a:p>
          <a:endParaRPr lang="fr-FR" sz="1600">
            <a:latin typeface="+mn-lt"/>
          </a:endParaRPr>
        </a:p>
      </dgm:t>
    </dgm:pt>
    <dgm:pt modelId="{E0169499-A271-4778-B71F-34D59C1FAAE7}">
      <dgm:prSet custT="1"/>
      <dgm:spPr/>
      <dgm:t>
        <a:bodyPr/>
        <a:lstStyle/>
        <a:p>
          <a:pPr>
            <a:buNone/>
          </a:pPr>
          <a:endParaRPr lang="fr-FR" sz="1600">
            <a:solidFill>
              <a:sysClr val="windowText" lastClr="000000">
                <a:hueOff val="0"/>
                <a:satOff val="0"/>
                <a:lumOff val="0"/>
                <a:alphaOff val="0"/>
              </a:sysClr>
            </a:solidFill>
            <a:latin typeface="+mn-lt"/>
            <a:ea typeface="+mn-ea"/>
            <a:cs typeface="+mn-cs"/>
          </a:endParaRPr>
        </a:p>
      </dgm:t>
    </dgm:pt>
    <dgm:pt modelId="{F19AADB6-6EDE-4182-A3CF-2C7448195146}" type="parTrans" cxnId="{1B3F9C52-FC92-4508-A0A7-72D39C58F6D3}">
      <dgm:prSet/>
      <dgm:spPr/>
      <dgm:t>
        <a:bodyPr/>
        <a:lstStyle/>
        <a:p>
          <a:endParaRPr lang="fr-FR" sz="1600">
            <a:latin typeface="+mn-lt"/>
          </a:endParaRPr>
        </a:p>
      </dgm:t>
    </dgm:pt>
    <dgm:pt modelId="{57E8EF29-AD15-4127-9B29-052E583B4D5A}" type="sibTrans" cxnId="{1B3F9C52-FC92-4508-A0A7-72D39C58F6D3}">
      <dgm:prSet/>
      <dgm:spPr/>
      <dgm:t>
        <a:bodyPr/>
        <a:lstStyle/>
        <a:p>
          <a:endParaRPr lang="fr-FR" sz="1600">
            <a:latin typeface="+mn-lt"/>
          </a:endParaRPr>
        </a:p>
      </dgm:t>
    </dgm:pt>
    <dgm:pt modelId="{C7E21A4B-45F1-493D-AFFD-3150ED2C0E0E}" type="pres">
      <dgm:prSet presAssocID="{D2A5E866-519E-482B-B1DF-DE5FA2C25F4A}" presName="cycleMatrixDiagram" presStyleCnt="0">
        <dgm:presLayoutVars>
          <dgm:chMax val="1"/>
          <dgm:dir/>
          <dgm:animLvl val="lvl"/>
          <dgm:resizeHandles val="exact"/>
        </dgm:presLayoutVars>
      </dgm:prSet>
      <dgm:spPr/>
    </dgm:pt>
    <dgm:pt modelId="{15185425-886A-44F9-B180-19FBE0A9CEC5}" type="pres">
      <dgm:prSet presAssocID="{D2A5E866-519E-482B-B1DF-DE5FA2C25F4A}" presName="children" presStyleCnt="0"/>
      <dgm:spPr/>
    </dgm:pt>
    <dgm:pt modelId="{B789905B-AE51-44DD-AE08-CBB42D2918E8}" type="pres">
      <dgm:prSet presAssocID="{D2A5E866-519E-482B-B1DF-DE5FA2C25F4A}" presName="child1group" presStyleCnt="0"/>
      <dgm:spPr/>
    </dgm:pt>
    <dgm:pt modelId="{53204231-408E-4B80-8693-D9DA28D23F1E}" type="pres">
      <dgm:prSet presAssocID="{D2A5E866-519E-482B-B1DF-DE5FA2C25F4A}" presName="child1" presStyleLbl="bgAcc1" presStyleIdx="0" presStyleCnt="4"/>
      <dgm:spPr/>
    </dgm:pt>
    <dgm:pt modelId="{FC44EBDE-540B-4ED4-972A-06B9315B6A30}" type="pres">
      <dgm:prSet presAssocID="{D2A5E866-519E-482B-B1DF-DE5FA2C25F4A}" presName="child1Text" presStyleLbl="bgAcc1" presStyleIdx="0" presStyleCnt="4">
        <dgm:presLayoutVars>
          <dgm:bulletEnabled val="1"/>
        </dgm:presLayoutVars>
      </dgm:prSet>
      <dgm:spPr/>
    </dgm:pt>
    <dgm:pt modelId="{17B22A47-568F-45EC-A4AB-1C452CD30B9B}" type="pres">
      <dgm:prSet presAssocID="{D2A5E866-519E-482B-B1DF-DE5FA2C25F4A}" presName="child2group" presStyleCnt="0"/>
      <dgm:spPr/>
    </dgm:pt>
    <dgm:pt modelId="{079FB067-05BB-40ED-BB95-4525A8C8F23C}" type="pres">
      <dgm:prSet presAssocID="{D2A5E866-519E-482B-B1DF-DE5FA2C25F4A}" presName="child2" presStyleLbl="bgAcc1" presStyleIdx="1" presStyleCnt="4"/>
      <dgm:spPr/>
    </dgm:pt>
    <dgm:pt modelId="{CE72F537-F837-4CC7-8CB8-5D876CC7E825}" type="pres">
      <dgm:prSet presAssocID="{D2A5E866-519E-482B-B1DF-DE5FA2C25F4A}" presName="child2Text" presStyleLbl="bgAcc1" presStyleIdx="1" presStyleCnt="4">
        <dgm:presLayoutVars>
          <dgm:bulletEnabled val="1"/>
        </dgm:presLayoutVars>
      </dgm:prSet>
      <dgm:spPr/>
    </dgm:pt>
    <dgm:pt modelId="{3670461C-BA0C-4C7E-8D9B-7E7BD32922D3}" type="pres">
      <dgm:prSet presAssocID="{D2A5E866-519E-482B-B1DF-DE5FA2C25F4A}" presName="child3group" presStyleCnt="0"/>
      <dgm:spPr/>
    </dgm:pt>
    <dgm:pt modelId="{A1CC2F46-D1CE-4792-B766-65FC4979FD2E}" type="pres">
      <dgm:prSet presAssocID="{D2A5E866-519E-482B-B1DF-DE5FA2C25F4A}" presName="child3" presStyleLbl="bgAcc1" presStyleIdx="2" presStyleCnt="4"/>
      <dgm:spPr/>
    </dgm:pt>
    <dgm:pt modelId="{0285F8DD-A589-4435-ACF6-F5DFEC9B5A49}" type="pres">
      <dgm:prSet presAssocID="{D2A5E866-519E-482B-B1DF-DE5FA2C25F4A}" presName="child3Text" presStyleLbl="bgAcc1" presStyleIdx="2" presStyleCnt="4">
        <dgm:presLayoutVars>
          <dgm:bulletEnabled val="1"/>
        </dgm:presLayoutVars>
      </dgm:prSet>
      <dgm:spPr/>
    </dgm:pt>
    <dgm:pt modelId="{F8B458B6-B824-47B0-98D3-13DF55238EF5}" type="pres">
      <dgm:prSet presAssocID="{D2A5E866-519E-482B-B1DF-DE5FA2C25F4A}" presName="child4group" presStyleCnt="0"/>
      <dgm:spPr/>
    </dgm:pt>
    <dgm:pt modelId="{117D0CE1-A5EA-4C12-B62E-C2983D14EA3E}" type="pres">
      <dgm:prSet presAssocID="{D2A5E866-519E-482B-B1DF-DE5FA2C25F4A}" presName="child4" presStyleLbl="bgAcc1" presStyleIdx="3" presStyleCnt="4"/>
      <dgm:spPr/>
    </dgm:pt>
    <dgm:pt modelId="{FC3AA2A1-8BDD-4F5A-9654-D0C56CCE6C16}" type="pres">
      <dgm:prSet presAssocID="{D2A5E866-519E-482B-B1DF-DE5FA2C25F4A}" presName="child4Text" presStyleLbl="bgAcc1" presStyleIdx="3" presStyleCnt="4">
        <dgm:presLayoutVars>
          <dgm:bulletEnabled val="1"/>
        </dgm:presLayoutVars>
      </dgm:prSet>
      <dgm:spPr/>
    </dgm:pt>
    <dgm:pt modelId="{10E3C535-33A9-4A9C-8CAD-8CCFFC961E2E}" type="pres">
      <dgm:prSet presAssocID="{D2A5E866-519E-482B-B1DF-DE5FA2C25F4A}" presName="childPlaceholder" presStyleCnt="0"/>
      <dgm:spPr/>
    </dgm:pt>
    <dgm:pt modelId="{D3AA8664-7B8F-4619-97A0-2BE7D1EA8BFF}" type="pres">
      <dgm:prSet presAssocID="{D2A5E866-519E-482B-B1DF-DE5FA2C25F4A}" presName="circle" presStyleCnt="0"/>
      <dgm:spPr/>
    </dgm:pt>
    <dgm:pt modelId="{13B2943E-5AEE-4217-BC49-58F3E599B444}" type="pres">
      <dgm:prSet presAssocID="{D2A5E866-519E-482B-B1DF-DE5FA2C25F4A}" presName="quadrant1" presStyleLbl="node1" presStyleIdx="0" presStyleCnt="4">
        <dgm:presLayoutVars>
          <dgm:chMax val="1"/>
          <dgm:bulletEnabled val="1"/>
        </dgm:presLayoutVars>
      </dgm:prSet>
      <dgm:spPr/>
    </dgm:pt>
    <dgm:pt modelId="{98BE0F0A-3522-4A66-95B8-F61DEEBB02B4}" type="pres">
      <dgm:prSet presAssocID="{D2A5E866-519E-482B-B1DF-DE5FA2C25F4A}" presName="quadrant2" presStyleLbl="node1" presStyleIdx="1" presStyleCnt="4">
        <dgm:presLayoutVars>
          <dgm:chMax val="1"/>
          <dgm:bulletEnabled val="1"/>
        </dgm:presLayoutVars>
      </dgm:prSet>
      <dgm:spPr/>
    </dgm:pt>
    <dgm:pt modelId="{8A04617F-B2DF-48AE-95AC-0B178CD3A3F1}" type="pres">
      <dgm:prSet presAssocID="{D2A5E866-519E-482B-B1DF-DE5FA2C25F4A}" presName="quadrant3" presStyleLbl="node1" presStyleIdx="2" presStyleCnt="4">
        <dgm:presLayoutVars>
          <dgm:chMax val="1"/>
          <dgm:bulletEnabled val="1"/>
        </dgm:presLayoutVars>
      </dgm:prSet>
      <dgm:spPr/>
    </dgm:pt>
    <dgm:pt modelId="{8E33B50D-2E6A-4C43-816F-005DBAD1CC6B}" type="pres">
      <dgm:prSet presAssocID="{D2A5E866-519E-482B-B1DF-DE5FA2C25F4A}" presName="quadrant4" presStyleLbl="node1" presStyleIdx="3" presStyleCnt="4">
        <dgm:presLayoutVars>
          <dgm:chMax val="1"/>
          <dgm:bulletEnabled val="1"/>
        </dgm:presLayoutVars>
      </dgm:prSet>
      <dgm:spPr/>
    </dgm:pt>
    <dgm:pt modelId="{C67F0C80-2A3E-4C09-8031-2583DF3CEBEE}" type="pres">
      <dgm:prSet presAssocID="{D2A5E866-519E-482B-B1DF-DE5FA2C25F4A}" presName="quadrantPlaceholder" presStyleCnt="0"/>
      <dgm:spPr/>
    </dgm:pt>
    <dgm:pt modelId="{C5166121-342D-46CB-9F0D-7E1D53F9612E}" type="pres">
      <dgm:prSet presAssocID="{D2A5E866-519E-482B-B1DF-DE5FA2C25F4A}" presName="center1" presStyleLbl="fgShp" presStyleIdx="0" presStyleCnt="2"/>
      <dgm:spPr>
        <a:xfrm>
          <a:off x="2503970" y="1312164"/>
          <a:ext cx="478459" cy="416052"/>
        </a:xfrm>
        <a:prstGeom prst="circularArrow">
          <a:avLst/>
        </a:prstGeom>
      </dgm:spPr>
    </dgm:pt>
    <dgm:pt modelId="{7FF87E7F-ED23-460A-BB51-E4C35226C5A9}" type="pres">
      <dgm:prSet presAssocID="{D2A5E866-519E-482B-B1DF-DE5FA2C25F4A}" presName="center2" presStyleLbl="fgShp" presStyleIdx="1" presStyleCnt="2"/>
      <dgm:spPr>
        <a:xfrm rot="10800000">
          <a:off x="2503970" y="1472184"/>
          <a:ext cx="478459" cy="416052"/>
        </a:xfrm>
        <a:prstGeom prst="circularArrow">
          <a:avLst/>
        </a:prstGeom>
      </dgm:spPr>
    </dgm:pt>
  </dgm:ptLst>
  <dgm:cxnLst>
    <dgm:cxn modelId="{C3CF1705-7504-4D0C-A593-1728231A14CB}" type="presOf" srcId="{976B6F96-0752-48C0-8E02-28488F7401E4}" destId="{0285F8DD-A589-4435-ACF6-F5DFEC9B5A49}" srcOrd="1" destOrd="1" presId="urn:microsoft.com/office/officeart/2005/8/layout/cycle4"/>
    <dgm:cxn modelId="{3E2F6307-4614-4FB3-8AAC-4BA180CB670E}" type="presOf" srcId="{85D6C203-653C-4E0B-A302-8A9D834BDA69}" destId="{FC44EBDE-540B-4ED4-972A-06B9315B6A30}" srcOrd="1" destOrd="0" presId="urn:microsoft.com/office/officeart/2005/8/layout/cycle4"/>
    <dgm:cxn modelId="{EEB25E0C-4267-45CF-A67B-9E2B5350F3A6}" srcId="{D2A5E866-519E-482B-B1DF-DE5FA2C25F4A}" destId="{EFCF83E8-6057-40E2-9764-07CE95495D67}" srcOrd="3" destOrd="0" parTransId="{839A45EA-98E1-4E02-8C0B-61E9C4C4B43F}" sibTransId="{7F59947E-D658-4F0C-8EA4-D23B4B11A92D}"/>
    <dgm:cxn modelId="{56E1580F-2E4D-4108-977D-3EA6B3761FD5}" type="presOf" srcId="{13C0FED7-C9EC-431A-B5DF-E8C1729035DB}" destId="{98BE0F0A-3522-4A66-95B8-F61DEEBB02B4}" srcOrd="0" destOrd="0" presId="urn:microsoft.com/office/officeart/2005/8/layout/cycle4"/>
    <dgm:cxn modelId="{75CBE714-8A65-45D7-A085-DBBFF691CE43}" srcId="{4AA86B89-F542-4E10-94E7-56BC67FA65B9}" destId="{59EA840B-ADDC-4CEC-ADE5-D4D7FE3179EE}" srcOrd="1" destOrd="0" parTransId="{0C7965B3-DA6B-4340-9551-4D120E8218C5}" sibTransId="{B1BEC5D9-FA8F-402C-88A0-AE0A07F9DC81}"/>
    <dgm:cxn modelId="{E61B6216-F307-4925-BD64-B851B8309A9E}" srcId="{EFCF83E8-6057-40E2-9764-07CE95495D67}" destId="{EA2D92FF-1F2C-420B-B8A8-50349772E419}" srcOrd="2" destOrd="0" parTransId="{CE330E5A-DDAE-4119-A21F-BFFC79B6ED15}" sibTransId="{074AC1BD-64F6-49D7-BF63-132C05F005AE}"/>
    <dgm:cxn modelId="{977A111A-ED88-4E4A-BDA7-4B6C7F75314B}" type="presOf" srcId="{976B6F96-0752-48C0-8E02-28488F7401E4}" destId="{A1CC2F46-D1CE-4792-B766-65FC4979FD2E}" srcOrd="0" destOrd="1" presId="urn:microsoft.com/office/officeart/2005/8/layout/cycle4"/>
    <dgm:cxn modelId="{747C8B1C-1A4E-4051-A441-54BDC269023C}" srcId="{D2A5E866-519E-482B-B1DF-DE5FA2C25F4A}" destId="{4AA86B89-F542-4E10-94E7-56BC67FA65B9}" srcOrd="0" destOrd="0" parTransId="{4B957A32-38ED-47AE-AB2E-A007646D50D7}" sibTransId="{7DF33313-A07D-4993-B991-F486FA33D45E}"/>
    <dgm:cxn modelId="{C3CF851F-DC2A-4A9A-818E-9CA85D119209}" type="presOf" srcId="{EFCF83E8-6057-40E2-9764-07CE95495D67}" destId="{8E33B50D-2E6A-4C43-816F-005DBAD1CC6B}" srcOrd="0" destOrd="0" presId="urn:microsoft.com/office/officeart/2005/8/layout/cycle4"/>
    <dgm:cxn modelId="{6B7B6F28-E578-4045-AD5F-907EED705530}" type="presOf" srcId="{9506B8DB-A819-49A9-BE50-03FBFF10B1BB}" destId="{A1CC2F46-D1CE-4792-B766-65FC4979FD2E}" srcOrd="0" destOrd="0" presId="urn:microsoft.com/office/officeart/2005/8/layout/cycle4"/>
    <dgm:cxn modelId="{30E5E62A-B348-4064-BDEF-E3B75DB0736E}" srcId="{EFCF83E8-6057-40E2-9764-07CE95495D67}" destId="{60041DA0-C454-4E1F-BEF6-423894EA370A}" srcOrd="4" destOrd="0" parTransId="{D471B877-3BAB-4D8B-A789-A6C08709E56E}" sibTransId="{4B7516F0-960A-46E4-B64F-71385E212213}"/>
    <dgm:cxn modelId="{0B11CC2D-1C5E-454A-B0EC-A2344B399A66}" srcId="{EFCF83E8-6057-40E2-9764-07CE95495D67}" destId="{BD3D0BDB-08E2-4AB3-8451-3FC3C9312476}" srcOrd="1" destOrd="0" parTransId="{21CFBC4F-31E4-4A76-A72F-DC94FC0C5F29}" sibTransId="{06FB9E1D-9A7D-495D-9FA0-39DF0105234C}"/>
    <dgm:cxn modelId="{91D08D33-18BB-4901-9511-B739C13E606E}" type="presOf" srcId="{85D6C203-653C-4E0B-A302-8A9D834BDA69}" destId="{53204231-408E-4B80-8693-D9DA28D23F1E}" srcOrd="0" destOrd="0" presId="urn:microsoft.com/office/officeart/2005/8/layout/cycle4"/>
    <dgm:cxn modelId="{8343C33A-31F3-4476-93EB-D37CE482E8AA}" type="presOf" srcId="{494BB92E-BE46-4F53-8A07-1DC443D7FD8C}" destId="{A1CC2F46-D1CE-4792-B766-65FC4979FD2E}" srcOrd="0" destOrd="4" presId="urn:microsoft.com/office/officeart/2005/8/layout/cycle4"/>
    <dgm:cxn modelId="{767F645B-32EF-41DF-8BDF-3F0EB08DC65B}" type="presOf" srcId="{9506B8DB-A819-49A9-BE50-03FBFF10B1BB}" destId="{0285F8DD-A589-4435-ACF6-F5DFEC9B5A49}" srcOrd="1" destOrd="0" presId="urn:microsoft.com/office/officeart/2005/8/layout/cycle4"/>
    <dgm:cxn modelId="{442E6D5D-0E83-4B44-B90D-DF590CD49DE4}" srcId="{EFCF83E8-6057-40E2-9764-07CE95495D67}" destId="{7F623D19-85A5-45A1-BD80-CA932D98B669}" srcOrd="0" destOrd="0" parTransId="{D047D3EE-6268-4B56-B3B1-6CF0A54CD4E2}" sibTransId="{80B8AB46-D396-45A7-9BAB-9AA7338C03ED}"/>
    <dgm:cxn modelId="{11DA2D5F-A91B-4260-B63A-9057FD0F5C07}" type="presOf" srcId="{6527AF63-B131-4128-80EB-E21E28A2B586}" destId="{CE72F537-F837-4CC7-8CB8-5D876CC7E825}" srcOrd="1" destOrd="0" presId="urn:microsoft.com/office/officeart/2005/8/layout/cycle4"/>
    <dgm:cxn modelId="{8EFF3D47-D8C5-454B-A0F2-A6B40E56A6D0}" type="presOf" srcId="{23EC63E7-F873-4F5A-A1D1-9E8CD34BEE33}" destId="{FC3AA2A1-8BDD-4F5A-9654-D0C56CCE6C16}" srcOrd="1" destOrd="3" presId="urn:microsoft.com/office/officeart/2005/8/layout/cycle4"/>
    <dgm:cxn modelId="{02C0B247-6D6A-4966-968E-E01FD79C120C}" srcId="{349377BB-13B6-495C-AAA6-076DC8AF2856}" destId="{9506B8DB-A819-49A9-BE50-03FBFF10B1BB}" srcOrd="0" destOrd="0" parTransId="{F95CFFAA-AC67-41EB-AC17-CF459FCE05D1}" sibTransId="{15ADAFBA-266F-4D5F-A116-A3DBBE9FA3F5}"/>
    <dgm:cxn modelId="{141B1849-60CA-48BE-9273-BE0BD7DA24E9}" type="presOf" srcId="{EA2D92FF-1F2C-420B-B8A8-50349772E419}" destId="{117D0CE1-A5EA-4C12-B62E-C2983D14EA3E}" srcOrd="0" destOrd="2" presId="urn:microsoft.com/office/officeart/2005/8/layout/cycle4"/>
    <dgm:cxn modelId="{6784E369-191E-485A-9199-EF9355BA02D5}" srcId="{349377BB-13B6-495C-AAA6-076DC8AF2856}" destId="{976B6F96-0752-48C0-8E02-28488F7401E4}" srcOrd="1" destOrd="0" parTransId="{0A031E1B-4BD2-402E-B67B-62BC5424E309}" sibTransId="{E6C16733-35FB-4B5C-9FFB-916A27538E3D}"/>
    <dgm:cxn modelId="{6B921E4A-EAE4-416B-9018-9377C9E1DDE4}" type="presOf" srcId="{4AA86B89-F542-4E10-94E7-56BC67FA65B9}" destId="{13B2943E-5AEE-4217-BC49-58F3E599B444}" srcOrd="0" destOrd="0" presId="urn:microsoft.com/office/officeart/2005/8/layout/cycle4"/>
    <dgm:cxn modelId="{4F95206B-560A-4C24-B34E-0437F923DE9E}" type="presOf" srcId="{E0169499-A271-4778-B71F-34D59C1FAAE7}" destId="{A1CC2F46-D1CE-4792-B766-65FC4979FD2E}" srcOrd="0" destOrd="3" presId="urn:microsoft.com/office/officeart/2005/8/layout/cycle4"/>
    <dgm:cxn modelId="{7F9A206D-A5EF-48E9-A21F-E5FA556A042C}" type="presOf" srcId="{59EA840B-ADDC-4CEC-ADE5-D4D7FE3179EE}" destId="{FC44EBDE-540B-4ED4-972A-06B9315B6A30}" srcOrd="1" destOrd="1" presId="urn:microsoft.com/office/officeart/2005/8/layout/cycle4"/>
    <dgm:cxn modelId="{1B3F9C52-FC92-4508-A0A7-72D39C58F6D3}" srcId="{349377BB-13B6-495C-AAA6-076DC8AF2856}" destId="{E0169499-A271-4778-B71F-34D59C1FAAE7}" srcOrd="3" destOrd="0" parTransId="{F19AADB6-6EDE-4182-A3CF-2C7448195146}" sibTransId="{57E8EF29-AD15-4127-9B29-052E583B4D5A}"/>
    <dgm:cxn modelId="{F5861954-82C3-430F-951C-D7A98556D25A}" type="presOf" srcId="{E0169499-A271-4778-B71F-34D59C1FAAE7}" destId="{0285F8DD-A589-4435-ACF6-F5DFEC9B5A49}" srcOrd="1" destOrd="3" presId="urn:microsoft.com/office/officeart/2005/8/layout/cycle4"/>
    <dgm:cxn modelId="{4D5CC074-AFFC-4B89-8A60-F305D05B8AF0}" type="presOf" srcId="{BD3D0BDB-08E2-4AB3-8451-3FC3C9312476}" destId="{117D0CE1-A5EA-4C12-B62E-C2983D14EA3E}" srcOrd="0" destOrd="1" presId="urn:microsoft.com/office/officeart/2005/8/layout/cycle4"/>
    <dgm:cxn modelId="{0D772076-AA08-4AA5-9EF5-A7874D790FFE}" srcId="{D2A5E866-519E-482B-B1DF-DE5FA2C25F4A}" destId="{13C0FED7-C9EC-431A-B5DF-E8C1729035DB}" srcOrd="1" destOrd="0" parTransId="{1CE3CFB0-366F-4ABB-B427-50A88F37B7BD}" sibTransId="{957B116F-CD36-40F0-A52F-AA698A02BDCB}"/>
    <dgm:cxn modelId="{BBDF9377-C9AC-4F6A-9D0A-C12949FBAAA6}" srcId="{349377BB-13B6-495C-AAA6-076DC8AF2856}" destId="{494BB92E-BE46-4F53-8A07-1DC443D7FD8C}" srcOrd="4" destOrd="0" parTransId="{952BB60C-AF1E-49CD-B14F-C9ED8B94E7BB}" sibTransId="{C853F145-0E08-49CF-A1DD-421C22418896}"/>
    <dgm:cxn modelId="{EECD1079-5622-494C-80FD-5CDACE51F502}" type="presOf" srcId="{60041DA0-C454-4E1F-BEF6-423894EA370A}" destId="{FC3AA2A1-8BDD-4F5A-9654-D0C56CCE6C16}" srcOrd="1" destOrd="4" presId="urn:microsoft.com/office/officeart/2005/8/layout/cycle4"/>
    <dgm:cxn modelId="{AF756559-E319-4642-A256-5D52574FC8CD}" type="presOf" srcId="{1470FA7F-18E8-4B56-9295-7748226F2634}" destId="{53204231-408E-4B80-8693-D9DA28D23F1E}" srcOrd="0" destOrd="2" presId="urn:microsoft.com/office/officeart/2005/8/layout/cycle4"/>
    <dgm:cxn modelId="{7EA4C57F-2155-4C97-A237-970FAFDD0911}" srcId="{EFCF83E8-6057-40E2-9764-07CE95495D67}" destId="{23EC63E7-F873-4F5A-A1D1-9E8CD34BEE33}" srcOrd="3" destOrd="0" parTransId="{C69FE3A7-ECB1-4DA3-83F8-25F840F16F37}" sibTransId="{EC5E6094-A7B7-46B6-AA04-6C53D8CF7E24}"/>
    <dgm:cxn modelId="{195A7B94-2C69-45D7-BF96-71D6597C5A07}" type="presOf" srcId="{60041DA0-C454-4E1F-BEF6-423894EA370A}" destId="{117D0CE1-A5EA-4C12-B62E-C2983D14EA3E}" srcOrd="0" destOrd="4" presId="urn:microsoft.com/office/officeart/2005/8/layout/cycle4"/>
    <dgm:cxn modelId="{83E3DA9E-AD7E-4969-98D7-0623A497F3D8}" type="presOf" srcId="{E4433553-7515-4326-8122-ECF45A2B21CA}" destId="{A1CC2F46-D1CE-4792-B766-65FC4979FD2E}" srcOrd="0" destOrd="2" presId="urn:microsoft.com/office/officeart/2005/8/layout/cycle4"/>
    <dgm:cxn modelId="{0DAFDDA4-B38D-4BE7-BE51-6792C9D0D601}" type="presOf" srcId="{EA2D92FF-1F2C-420B-B8A8-50349772E419}" destId="{FC3AA2A1-8BDD-4F5A-9654-D0C56CCE6C16}" srcOrd="1" destOrd="2" presId="urn:microsoft.com/office/officeart/2005/8/layout/cycle4"/>
    <dgm:cxn modelId="{BB9481AE-4B48-4E2A-82B2-DB736D7FEA9D}" type="presOf" srcId="{349377BB-13B6-495C-AAA6-076DC8AF2856}" destId="{8A04617F-B2DF-48AE-95AC-0B178CD3A3F1}" srcOrd="0" destOrd="0" presId="urn:microsoft.com/office/officeart/2005/8/layout/cycle4"/>
    <dgm:cxn modelId="{8AA93CAF-E9C0-468E-A00F-BBF70C6A5541}" type="presOf" srcId="{23EC63E7-F873-4F5A-A1D1-9E8CD34BEE33}" destId="{117D0CE1-A5EA-4C12-B62E-C2983D14EA3E}" srcOrd="0" destOrd="3" presId="urn:microsoft.com/office/officeart/2005/8/layout/cycle4"/>
    <dgm:cxn modelId="{D830E1B5-C5CD-4CD2-AFE9-7E12D26F1FB1}" type="presOf" srcId="{7F623D19-85A5-45A1-BD80-CA932D98B669}" destId="{FC3AA2A1-8BDD-4F5A-9654-D0C56CCE6C16}" srcOrd="1" destOrd="0" presId="urn:microsoft.com/office/officeart/2005/8/layout/cycle4"/>
    <dgm:cxn modelId="{70B8DBB7-A061-42A4-BF66-A3E31BD6C819}" srcId="{4AA86B89-F542-4E10-94E7-56BC67FA65B9}" destId="{85D6C203-653C-4E0B-A302-8A9D834BDA69}" srcOrd="0" destOrd="0" parTransId="{68C8571E-A7D5-43B0-8570-15A43AB6A303}" sibTransId="{B142DB77-D9EC-49EB-B319-8ECF7C1C3E20}"/>
    <dgm:cxn modelId="{727BC0C2-5AA2-4AC3-A9B6-641069AFFF1E}" type="presOf" srcId="{BD3D0BDB-08E2-4AB3-8451-3FC3C9312476}" destId="{FC3AA2A1-8BDD-4F5A-9654-D0C56CCE6C16}" srcOrd="1" destOrd="1" presId="urn:microsoft.com/office/officeart/2005/8/layout/cycle4"/>
    <dgm:cxn modelId="{251CB9CD-85A2-400B-8AD7-D4F9CDC72304}" type="presOf" srcId="{E4433553-7515-4326-8122-ECF45A2B21CA}" destId="{0285F8DD-A589-4435-ACF6-F5DFEC9B5A49}" srcOrd="1" destOrd="2" presId="urn:microsoft.com/office/officeart/2005/8/layout/cycle4"/>
    <dgm:cxn modelId="{F45B57CE-386E-4E84-8FC1-66CB58038EF9}" type="presOf" srcId="{1470FA7F-18E8-4B56-9295-7748226F2634}" destId="{FC44EBDE-540B-4ED4-972A-06B9315B6A30}" srcOrd="1" destOrd="2" presId="urn:microsoft.com/office/officeart/2005/8/layout/cycle4"/>
    <dgm:cxn modelId="{A525C8CE-B746-423C-AE9D-39D71B9A3C2C}" type="presOf" srcId="{D2A5E866-519E-482B-B1DF-DE5FA2C25F4A}" destId="{C7E21A4B-45F1-493D-AFFD-3150ED2C0E0E}" srcOrd="0" destOrd="0" presId="urn:microsoft.com/office/officeart/2005/8/layout/cycle4"/>
    <dgm:cxn modelId="{A7277DD9-92AE-4419-8196-2A5F86D50DC4}" srcId="{4AA86B89-F542-4E10-94E7-56BC67FA65B9}" destId="{1470FA7F-18E8-4B56-9295-7748226F2634}" srcOrd="2" destOrd="0" parTransId="{A23BE129-847A-44F9-851D-F9047F0EB1DB}" sibTransId="{AADE59B5-BCA4-4CB4-9FCB-5942CEDE844B}"/>
    <dgm:cxn modelId="{A6A96ADC-AD25-4C02-8C04-449B6D14861A}" type="presOf" srcId="{59EA840B-ADDC-4CEC-ADE5-D4D7FE3179EE}" destId="{53204231-408E-4B80-8693-D9DA28D23F1E}" srcOrd="0" destOrd="1" presId="urn:microsoft.com/office/officeart/2005/8/layout/cycle4"/>
    <dgm:cxn modelId="{16C2BDE5-1D00-491C-B413-78A550D2B444}" type="presOf" srcId="{6527AF63-B131-4128-80EB-E21E28A2B586}" destId="{079FB067-05BB-40ED-BB95-4525A8C8F23C}" srcOrd="0" destOrd="0" presId="urn:microsoft.com/office/officeart/2005/8/layout/cycle4"/>
    <dgm:cxn modelId="{7A5968EB-C8D0-4124-A104-219E173C61FA}" type="presOf" srcId="{494BB92E-BE46-4F53-8A07-1DC443D7FD8C}" destId="{0285F8DD-A589-4435-ACF6-F5DFEC9B5A49}" srcOrd="1" destOrd="4" presId="urn:microsoft.com/office/officeart/2005/8/layout/cycle4"/>
    <dgm:cxn modelId="{45694CF0-57C5-4C84-AF5F-F568800BC9DE}" srcId="{13C0FED7-C9EC-431A-B5DF-E8C1729035DB}" destId="{6527AF63-B131-4128-80EB-E21E28A2B586}" srcOrd="0" destOrd="0" parTransId="{F83DE8A3-BDA8-480A-A621-D4562A5710ED}" sibTransId="{46EDCF81-3149-4D5B-A9B6-4D9DFB2C2637}"/>
    <dgm:cxn modelId="{4DDF55F8-CEDB-4CB5-8780-1EF1EDB961D0}" srcId="{D2A5E866-519E-482B-B1DF-DE5FA2C25F4A}" destId="{349377BB-13B6-495C-AAA6-076DC8AF2856}" srcOrd="2" destOrd="0" parTransId="{0E7ED5C2-12DD-4E94-B8FF-27257EE70E72}" sibTransId="{4F4F800D-918C-4237-9323-37E546240E3F}"/>
    <dgm:cxn modelId="{C3EFC9F8-3A8A-4019-8841-F1ABFC7C7B2C}" srcId="{349377BB-13B6-495C-AAA6-076DC8AF2856}" destId="{E4433553-7515-4326-8122-ECF45A2B21CA}" srcOrd="2" destOrd="0" parTransId="{A57A19E6-5C6E-4CA0-9571-476C25787B2D}" sibTransId="{B3871782-8C31-49F9-99B5-79F9C7C98972}"/>
    <dgm:cxn modelId="{3272E5FF-AAC2-4E69-B8DB-C5EE4BBC2D90}" type="presOf" srcId="{7F623D19-85A5-45A1-BD80-CA932D98B669}" destId="{117D0CE1-A5EA-4C12-B62E-C2983D14EA3E}" srcOrd="0" destOrd="0" presId="urn:microsoft.com/office/officeart/2005/8/layout/cycle4"/>
    <dgm:cxn modelId="{57447D1C-C46E-4B74-83E1-7E0A98C6229F}" type="presParOf" srcId="{C7E21A4B-45F1-493D-AFFD-3150ED2C0E0E}" destId="{15185425-886A-44F9-B180-19FBE0A9CEC5}" srcOrd="0" destOrd="0" presId="urn:microsoft.com/office/officeart/2005/8/layout/cycle4"/>
    <dgm:cxn modelId="{BDDB7531-856C-4A24-81D6-7E5ED853F226}" type="presParOf" srcId="{15185425-886A-44F9-B180-19FBE0A9CEC5}" destId="{B789905B-AE51-44DD-AE08-CBB42D2918E8}" srcOrd="0" destOrd="0" presId="urn:microsoft.com/office/officeart/2005/8/layout/cycle4"/>
    <dgm:cxn modelId="{8D8F5347-D842-4743-AE3F-CC1EA0126579}" type="presParOf" srcId="{B789905B-AE51-44DD-AE08-CBB42D2918E8}" destId="{53204231-408E-4B80-8693-D9DA28D23F1E}" srcOrd="0" destOrd="0" presId="urn:microsoft.com/office/officeart/2005/8/layout/cycle4"/>
    <dgm:cxn modelId="{D6D47C43-C1E9-4A9B-84A2-7BB2AD6909BF}" type="presParOf" srcId="{B789905B-AE51-44DD-AE08-CBB42D2918E8}" destId="{FC44EBDE-540B-4ED4-972A-06B9315B6A30}" srcOrd="1" destOrd="0" presId="urn:microsoft.com/office/officeart/2005/8/layout/cycle4"/>
    <dgm:cxn modelId="{451F9B5F-1538-4103-AFCC-B3F26F9A39C8}" type="presParOf" srcId="{15185425-886A-44F9-B180-19FBE0A9CEC5}" destId="{17B22A47-568F-45EC-A4AB-1C452CD30B9B}" srcOrd="1" destOrd="0" presId="urn:microsoft.com/office/officeart/2005/8/layout/cycle4"/>
    <dgm:cxn modelId="{D732E6E5-B660-404A-A352-C97D4F5ED32F}" type="presParOf" srcId="{17B22A47-568F-45EC-A4AB-1C452CD30B9B}" destId="{079FB067-05BB-40ED-BB95-4525A8C8F23C}" srcOrd="0" destOrd="0" presId="urn:microsoft.com/office/officeart/2005/8/layout/cycle4"/>
    <dgm:cxn modelId="{B21394C3-9465-44DD-8B14-FB5B50D52C37}" type="presParOf" srcId="{17B22A47-568F-45EC-A4AB-1C452CD30B9B}" destId="{CE72F537-F837-4CC7-8CB8-5D876CC7E825}" srcOrd="1" destOrd="0" presId="urn:microsoft.com/office/officeart/2005/8/layout/cycle4"/>
    <dgm:cxn modelId="{DEF79C8B-A704-4A5E-84B4-C72EBF2745E6}" type="presParOf" srcId="{15185425-886A-44F9-B180-19FBE0A9CEC5}" destId="{3670461C-BA0C-4C7E-8D9B-7E7BD32922D3}" srcOrd="2" destOrd="0" presId="urn:microsoft.com/office/officeart/2005/8/layout/cycle4"/>
    <dgm:cxn modelId="{FD8D28DC-A633-49C8-8C2F-DA88F4A02E3B}" type="presParOf" srcId="{3670461C-BA0C-4C7E-8D9B-7E7BD32922D3}" destId="{A1CC2F46-D1CE-4792-B766-65FC4979FD2E}" srcOrd="0" destOrd="0" presId="urn:microsoft.com/office/officeart/2005/8/layout/cycle4"/>
    <dgm:cxn modelId="{C7681613-0947-4F56-BBE5-A13D31CF474D}" type="presParOf" srcId="{3670461C-BA0C-4C7E-8D9B-7E7BD32922D3}" destId="{0285F8DD-A589-4435-ACF6-F5DFEC9B5A49}" srcOrd="1" destOrd="0" presId="urn:microsoft.com/office/officeart/2005/8/layout/cycle4"/>
    <dgm:cxn modelId="{A39CDEF8-4E2D-45B4-BDEC-AD51D40B4418}" type="presParOf" srcId="{15185425-886A-44F9-B180-19FBE0A9CEC5}" destId="{F8B458B6-B824-47B0-98D3-13DF55238EF5}" srcOrd="3" destOrd="0" presId="urn:microsoft.com/office/officeart/2005/8/layout/cycle4"/>
    <dgm:cxn modelId="{E9A443EC-661C-46EA-885B-B5003ED8A5D9}" type="presParOf" srcId="{F8B458B6-B824-47B0-98D3-13DF55238EF5}" destId="{117D0CE1-A5EA-4C12-B62E-C2983D14EA3E}" srcOrd="0" destOrd="0" presId="urn:microsoft.com/office/officeart/2005/8/layout/cycle4"/>
    <dgm:cxn modelId="{B01BD2E4-BA4B-4A59-A749-607F830E3A0B}" type="presParOf" srcId="{F8B458B6-B824-47B0-98D3-13DF55238EF5}" destId="{FC3AA2A1-8BDD-4F5A-9654-D0C56CCE6C16}" srcOrd="1" destOrd="0" presId="urn:microsoft.com/office/officeart/2005/8/layout/cycle4"/>
    <dgm:cxn modelId="{56E03902-A1A4-4416-BBE3-E4AD12D96132}" type="presParOf" srcId="{15185425-886A-44F9-B180-19FBE0A9CEC5}" destId="{10E3C535-33A9-4A9C-8CAD-8CCFFC961E2E}" srcOrd="4" destOrd="0" presId="urn:microsoft.com/office/officeart/2005/8/layout/cycle4"/>
    <dgm:cxn modelId="{57A63107-9F01-45B4-9D09-1860F98C3425}" type="presParOf" srcId="{C7E21A4B-45F1-493D-AFFD-3150ED2C0E0E}" destId="{D3AA8664-7B8F-4619-97A0-2BE7D1EA8BFF}" srcOrd="1" destOrd="0" presId="urn:microsoft.com/office/officeart/2005/8/layout/cycle4"/>
    <dgm:cxn modelId="{10F97842-7BB5-4FA9-A101-6E8DA52DE308}" type="presParOf" srcId="{D3AA8664-7B8F-4619-97A0-2BE7D1EA8BFF}" destId="{13B2943E-5AEE-4217-BC49-58F3E599B444}" srcOrd="0" destOrd="0" presId="urn:microsoft.com/office/officeart/2005/8/layout/cycle4"/>
    <dgm:cxn modelId="{88B7D958-2F67-4FF0-8516-868AACCC9F56}" type="presParOf" srcId="{D3AA8664-7B8F-4619-97A0-2BE7D1EA8BFF}" destId="{98BE0F0A-3522-4A66-95B8-F61DEEBB02B4}" srcOrd="1" destOrd="0" presId="urn:microsoft.com/office/officeart/2005/8/layout/cycle4"/>
    <dgm:cxn modelId="{4A9636DE-2917-441E-BEF6-630E469C8B15}" type="presParOf" srcId="{D3AA8664-7B8F-4619-97A0-2BE7D1EA8BFF}" destId="{8A04617F-B2DF-48AE-95AC-0B178CD3A3F1}" srcOrd="2" destOrd="0" presId="urn:microsoft.com/office/officeart/2005/8/layout/cycle4"/>
    <dgm:cxn modelId="{C2A104D2-0E2D-4103-A8A0-328953FF671D}" type="presParOf" srcId="{D3AA8664-7B8F-4619-97A0-2BE7D1EA8BFF}" destId="{8E33B50D-2E6A-4C43-816F-005DBAD1CC6B}" srcOrd="3" destOrd="0" presId="urn:microsoft.com/office/officeart/2005/8/layout/cycle4"/>
    <dgm:cxn modelId="{B37EF3FA-A05B-496F-B4AC-225B4A9DDB1F}" type="presParOf" srcId="{D3AA8664-7B8F-4619-97A0-2BE7D1EA8BFF}" destId="{C67F0C80-2A3E-4C09-8031-2583DF3CEBEE}" srcOrd="4" destOrd="0" presId="urn:microsoft.com/office/officeart/2005/8/layout/cycle4"/>
    <dgm:cxn modelId="{E6CFFC84-D9BC-4B5D-8B29-1E5FA3248A93}" type="presParOf" srcId="{C7E21A4B-45F1-493D-AFFD-3150ED2C0E0E}" destId="{C5166121-342D-46CB-9F0D-7E1D53F9612E}" srcOrd="2" destOrd="0" presId="urn:microsoft.com/office/officeart/2005/8/layout/cycle4"/>
    <dgm:cxn modelId="{1C2B6409-7EB5-49D4-B8D5-4E4AFD83B942}" type="presParOf" srcId="{C7E21A4B-45F1-493D-AFFD-3150ED2C0E0E}" destId="{7FF87E7F-ED23-460A-BB51-E4C35226C5A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02386-5ACF-4C82-A4B6-34A88B590142}">
      <dsp:nvSpPr>
        <dsp:cNvPr id="0" name=""/>
        <dsp:cNvSpPr/>
      </dsp:nvSpPr>
      <dsp:spPr>
        <a:xfrm>
          <a:off x="2106" y="868068"/>
          <a:ext cx="2171550" cy="1085775"/>
        </a:xfrm>
        <a:prstGeom prst="roundRect">
          <a:avLst>
            <a:gd name="adj" fmla="val 1000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a:t>African Norther Fruit</a:t>
          </a:r>
        </a:p>
      </dsp:txBody>
      <dsp:txXfrm>
        <a:off x="33907" y="899869"/>
        <a:ext cx="2107948" cy="1022173"/>
      </dsp:txXfrm>
    </dsp:sp>
    <dsp:sp modelId="{87E5EA9C-8609-436D-A632-B08CD9D6635E}">
      <dsp:nvSpPr>
        <dsp:cNvPr id="0" name=""/>
        <dsp:cNvSpPr/>
      </dsp:nvSpPr>
      <dsp:spPr>
        <a:xfrm rot="19457599">
          <a:off x="2073112" y="1064167"/>
          <a:ext cx="1069708" cy="69257"/>
        </a:xfrm>
        <a:custGeom>
          <a:avLst/>
          <a:gdLst/>
          <a:ahLst/>
          <a:cxnLst/>
          <a:rect l="0" t="0" r="0" b="0"/>
          <a:pathLst>
            <a:path>
              <a:moveTo>
                <a:pt x="0" y="34628"/>
              </a:moveTo>
              <a:lnTo>
                <a:pt x="1069708" y="3462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2581224" y="1072053"/>
        <a:ext cx="53485" cy="53485"/>
      </dsp:txXfrm>
    </dsp:sp>
    <dsp:sp modelId="{4E41C81D-2709-442F-AA36-77DEB6494430}">
      <dsp:nvSpPr>
        <dsp:cNvPr id="0" name=""/>
        <dsp:cNvSpPr/>
      </dsp:nvSpPr>
      <dsp:spPr>
        <a:xfrm>
          <a:off x="3042276" y="243748"/>
          <a:ext cx="2171550" cy="108577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Business to Business     </a:t>
          </a:r>
        </a:p>
        <a:p>
          <a:pPr marL="0" lvl="0" indent="0" algn="ctr" defTabSz="711200">
            <a:lnSpc>
              <a:spcPct val="90000"/>
            </a:lnSpc>
            <a:spcBef>
              <a:spcPct val="0"/>
            </a:spcBef>
            <a:spcAft>
              <a:spcPct val="35000"/>
            </a:spcAft>
            <a:buNone/>
          </a:pPr>
          <a:r>
            <a:rPr lang="fr-FR" sz="1600" kern="1200" dirty="0"/>
            <a:t>B to B</a:t>
          </a:r>
        </a:p>
      </dsp:txBody>
      <dsp:txXfrm>
        <a:off x="3074077" y="275549"/>
        <a:ext cx="2107948" cy="1022173"/>
      </dsp:txXfrm>
    </dsp:sp>
    <dsp:sp modelId="{9C795C6C-D890-4C13-A051-630C356A88F5}">
      <dsp:nvSpPr>
        <dsp:cNvPr id="0" name=""/>
        <dsp:cNvSpPr/>
      </dsp:nvSpPr>
      <dsp:spPr>
        <a:xfrm>
          <a:off x="5213827" y="752006"/>
          <a:ext cx="868620" cy="69257"/>
        </a:xfrm>
        <a:custGeom>
          <a:avLst/>
          <a:gdLst/>
          <a:ahLst/>
          <a:cxnLst/>
          <a:rect l="0" t="0" r="0" b="0"/>
          <a:pathLst>
            <a:path>
              <a:moveTo>
                <a:pt x="0" y="34628"/>
              </a:moveTo>
              <a:lnTo>
                <a:pt x="868620" y="3462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626421" y="764920"/>
        <a:ext cx="43431" cy="43431"/>
      </dsp:txXfrm>
    </dsp:sp>
    <dsp:sp modelId="{D5E86282-C2D5-415F-8092-B728098EB291}">
      <dsp:nvSpPr>
        <dsp:cNvPr id="0" name=""/>
        <dsp:cNvSpPr/>
      </dsp:nvSpPr>
      <dsp:spPr>
        <a:xfrm>
          <a:off x="6082447" y="243748"/>
          <a:ext cx="2171550" cy="108577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a:t>Grand surface et marche de gros</a:t>
          </a:r>
        </a:p>
      </dsp:txBody>
      <dsp:txXfrm>
        <a:off x="6114248" y="275549"/>
        <a:ext cx="2107948" cy="1022173"/>
      </dsp:txXfrm>
    </dsp:sp>
    <dsp:sp modelId="{2C956FE7-30F6-40DD-B7E1-3808643AD720}">
      <dsp:nvSpPr>
        <dsp:cNvPr id="0" name=""/>
        <dsp:cNvSpPr/>
      </dsp:nvSpPr>
      <dsp:spPr>
        <a:xfrm rot="2142401">
          <a:off x="2073112" y="1688487"/>
          <a:ext cx="1069708" cy="69257"/>
        </a:xfrm>
        <a:custGeom>
          <a:avLst/>
          <a:gdLst/>
          <a:ahLst/>
          <a:cxnLst/>
          <a:rect l="0" t="0" r="0" b="0"/>
          <a:pathLst>
            <a:path>
              <a:moveTo>
                <a:pt x="0" y="34628"/>
              </a:moveTo>
              <a:lnTo>
                <a:pt x="1069708" y="3462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2581224" y="1696374"/>
        <a:ext cx="53485" cy="53485"/>
      </dsp:txXfrm>
    </dsp:sp>
    <dsp:sp modelId="{E5E6D273-FC09-4EDC-A355-9B4422A1B853}">
      <dsp:nvSpPr>
        <dsp:cNvPr id="0" name=""/>
        <dsp:cNvSpPr/>
      </dsp:nvSpPr>
      <dsp:spPr>
        <a:xfrm>
          <a:off x="3042276" y="1492389"/>
          <a:ext cx="2171550" cy="108577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Business to consumer  </a:t>
          </a:r>
        </a:p>
        <a:p>
          <a:pPr marL="0" lvl="0" indent="0" algn="ctr" defTabSz="711200">
            <a:lnSpc>
              <a:spcPct val="90000"/>
            </a:lnSpc>
            <a:spcBef>
              <a:spcPct val="0"/>
            </a:spcBef>
            <a:spcAft>
              <a:spcPct val="35000"/>
            </a:spcAft>
            <a:buNone/>
          </a:pPr>
          <a:r>
            <a:rPr lang="fr-FR" sz="1600" kern="1200" dirty="0"/>
            <a:t> B to C</a:t>
          </a:r>
        </a:p>
      </dsp:txBody>
      <dsp:txXfrm>
        <a:off x="3074077" y="1524190"/>
        <a:ext cx="2107948" cy="1022173"/>
      </dsp:txXfrm>
    </dsp:sp>
    <dsp:sp modelId="{B387EC02-E2C7-4882-B618-30BC9AFD644B}">
      <dsp:nvSpPr>
        <dsp:cNvPr id="0" name=""/>
        <dsp:cNvSpPr/>
      </dsp:nvSpPr>
      <dsp:spPr>
        <a:xfrm>
          <a:off x="5213827" y="2000648"/>
          <a:ext cx="868620" cy="69257"/>
        </a:xfrm>
        <a:custGeom>
          <a:avLst/>
          <a:gdLst/>
          <a:ahLst/>
          <a:cxnLst/>
          <a:rect l="0" t="0" r="0" b="0"/>
          <a:pathLst>
            <a:path>
              <a:moveTo>
                <a:pt x="0" y="34628"/>
              </a:moveTo>
              <a:lnTo>
                <a:pt x="868620" y="3462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626421" y="2013561"/>
        <a:ext cx="43431" cy="43431"/>
      </dsp:txXfrm>
    </dsp:sp>
    <dsp:sp modelId="{97EAA560-F86B-4E79-9D5F-465CBA68725A}">
      <dsp:nvSpPr>
        <dsp:cNvPr id="0" name=""/>
        <dsp:cNvSpPr/>
      </dsp:nvSpPr>
      <dsp:spPr>
        <a:xfrm>
          <a:off x="6082447" y="1492389"/>
          <a:ext cx="2171550" cy="108577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a:t>Famille et Entreprise </a:t>
          </a:r>
        </a:p>
      </dsp:txBody>
      <dsp:txXfrm>
        <a:off x="6114248" y="1524190"/>
        <a:ext cx="2107948" cy="1022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513A1-EB87-42D2-A702-246D95991097}">
      <dsp:nvSpPr>
        <dsp:cNvPr id="0" name=""/>
        <dsp:cNvSpPr/>
      </dsp:nvSpPr>
      <dsp:spPr>
        <a:xfrm>
          <a:off x="1802725" y="1070868"/>
          <a:ext cx="2246709" cy="224670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a:t>African Northern Fruit</a:t>
          </a:r>
        </a:p>
      </dsp:txBody>
      <dsp:txXfrm>
        <a:off x="2131748" y="1399891"/>
        <a:ext cx="1588663" cy="1588663"/>
      </dsp:txXfrm>
    </dsp:sp>
    <dsp:sp modelId="{600E7593-0DE6-4955-992A-1E9AB56D2CE9}">
      <dsp:nvSpPr>
        <dsp:cNvPr id="0" name=""/>
        <dsp:cNvSpPr/>
      </dsp:nvSpPr>
      <dsp:spPr>
        <a:xfrm>
          <a:off x="2364402" y="170851"/>
          <a:ext cx="1123354" cy="11233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err="1"/>
            <a:t>Sodea</a:t>
          </a:r>
          <a:endParaRPr lang="fr-FR" sz="1800" kern="1200" dirty="0"/>
        </a:p>
      </dsp:txBody>
      <dsp:txXfrm>
        <a:off x="2528913" y="335362"/>
        <a:ext cx="794332" cy="794332"/>
      </dsp:txXfrm>
    </dsp:sp>
    <dsp:sp modelId="{C761C9B0-3780-4A3E-B3D0-E69640BBC41D}">
      <dsp:nvSpPr>
        <dsp:cNvPr id="0" name=""/>
        <dsp:cNvSpPr/>
      </dsp:nvSpPr>
      <dsp:spPr>
        <a:xfrm>
          <a:off x="3630267" y="2363393"/>
          <a:ext cx="1123354" cy="11233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Sadira</a:t>
          </a:r>
        </a:p>
      </dsp:txBody>
      <dsp:txXfrm>
        <a:off x="3794778" y="2527904"/>
        <a:ext cx="794332" cy="794332"/>
      </dsp:txXfrm>
    </dsp:sp>
    <dsp:sp modelId="{D8A31AC7-6D93-463C-B395-0FB15B5686C6}">
      <dsp:nvSpPr>
        <dsp:cNvPr id="0" name=""/>
        <dsp:cNvSpPr/>
      </dsp:nvSpPr>
      <dsp:spPr>
        <a:xfrm>
          <a:off x="1098538" y="2363393"/>
          <a:ext cx="1123354" cy="11233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Select Fruits</a:t>
          </a:r>
        </a:p>
      </dsp:txBody>
      <dsp:txXfrm>
        <a:off x="1263049" y="2527904"/>
        <a:ext cx="794332" cy="794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23E55-E5C1-4CF9-9CB2-B2F38D3D9D3A}">
      <dsp:nvSpPr>
        <dsp:cNvPr id="0" name=""/>
        <dsp:cNvSpPr/>
      </dsp:nvSpPr>
      <dsp:spPr>
        <a:xfrm rot="16200000">
          <a:off x="1005082" y="-1117989"/>
          <a:ext cx="2259944" cy="4326834"/>
        </a:xfrm>
        <a:prstGeom prst="round1Rect">
          <a:avLst/>
        </a:prstGeom>
        <a:solidFill>
          <a:schemeClr val="accent4">
            <a:alpha val="50000"/>
          </a:schemeClr>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kern="1200">
              <a:solidFill>
                <a:sysClr val="windowText" lastClr="000000">
                  <a:hueOff val="0"/>
                  <a:satOff val="0"/>
                  <a:lumOff val="0"/>
                  <a:alphaOff val="0"/>
                </a:sysClr>
              </a:solidFill>
              <a:latin typeface="Calibri" panose="020F0502020204030204"/>
              <a:ea typeface="+mn-ea"/>
              <a:cs typeface="+mn-cs"/>
            </a:rPr>
            <a:t>La qualité des fruits: saines et délicieuse. Innovation et technologie. </a:t>
          </a:r>
        </a:p>
        <a:p>
          <a:pPr marL="0" lvl="0" indent="0" algn="l" defTabSz="711200">
            <a:lnSpc>
              <a:spcPct val="90000"/>
            </a:lnSpc>
            <a:spcBef>
              <a:spcPct val="0"/>
            </a:spcBef>
            <a:spcAft>
              <a:spcPct val="35000"/>
            </a:spcAft>
            <a:buNone/>
          </a:pPr>
          <a:r>
            <a:rPr lang="fr-FR" sz="1600" kern="1200">
              <a:solidFill>
                <a:sysClr val="windowText" lastClr="000000">
                  <a:hueOff val="0"/>
                  <a:satOff val="0"/>
                  <a:lumOff val="0"/>
                  <a:alphaOff val="0"/>
                </a:sysClr>
              </a:solidFill>
              <a:latin typeface="Calibri" panose="020F0502020204030204"/>
              <a:ea typeface="+mn-ea"/>
              <a:cs typeface="+mn-cs"/>
            </a:rPr>
            <a:t>Aucune entreprise exportatrice tunisienne aux Etats-Unis</a:t>
          </a:r>
          <a:endParaRPr lang="en-US" sz="1600" kern="1200" noProof="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dsp:txBody>
      <dsp:txXfrm rot="5400000">
        <a:off x="-28362" y="-1804"/>
        <a:ext cx="4326834" cy="1612217"/>
      </dsp:txXfrm>
    </dsp:sp>
    <dsp:sp modelId="{5CCE6D73-E63A-4075-9F9B-95B89E3BDB17}">
      <dsp:nvSpPr>
        <dsp:cNvPr id="0" name=""/>
        <dsp:cNvSpPr/>
      </dsp:nvSpPr>
      <dsp:spPr>
        <a:xfrm>
          <a:off x="4185022" y="-84544"/>
          <a:ext cx="4440284" cy="2259944"/>
        </a:xfrm>
        <a:prstGeom prst="round1Rect">
          <a:avLst/>
        </a:prstGeom>
        <a:solidFill>
          <a:schemeClr val="accent4">
            <a:alpha val="50000"/>
          </a:schemeClr>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kern="1200">
              <a:solidFill>
                <a:sysClr val="windowText" lastClr="000000">
                  <a:hueOff val="0"/>
                  <a:satOff val="0"/>
                  <a:lumOff val="0"/>
                  <a:alphaOff val="0"/>
                </a:sysClr>
              </a:solidFill>
              <a:latin typeface="Calibri" panose="020F0502020204030204"/>
              <a:ea typeface="+mn-ea"/>
              <a:cs typeface="+mn-cs"/>
            </a:rPr>
            <a:t>Le pourcentage de déchets est élevé Le transport des fruits frais est très délicat</a:t>
          </a:r>
          <a:endParaRPr lang="en-US" sz="1600" kern="1200" noProof="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dsp:txBody>
      <dsp:txXfrm>
        <a:off x="4185022" y="-84544"/>
        <a:ext cx="4357543" cy="1694958"/>
      </dsp:txXfrm>
    </dsp:sp>
    <dsp:sp modelId="{D4ABAF8D-30C5-481D-8408-9613595A07AD}">
      <dsp:nvSpPr>
        <dsp:cNvPr id="0" name=""/>
        <dsp:cNvSpPr/>
      </dsp:nvSpPr>
      <dsp:spPr>
        <a:xfrm rot="10800000">
          <a:off x="-28362" y="2039418"/>
          <a:ext cx="4326834" cy="2531905"/>
        </a:xfrm>
        <a:prstGeom prst="round1Rect">
          <a:avLst/>
        </a:prstGeom>
        <a:solidFill>
          <a:schemeClr val="accent4">
            <a:alpha val="50000"/>
          </a:schemeClr>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fr-FR" sz="1600" kern="1200" dirty="0">
              <a:solidFill>
                <a:sysClr val="windowText" lastClr="000000">
                  <a:hueOff val="0"/>
                  <a:satOff val="0"/>
                  <a:lumOff val="0"/>
                  <a:alphaOff val="0"/>
                </a:sysClr>
              </a:solidFill>
              <a:latin typeface="Calibri" panose="020F0502020204030204"/>
              <a:ea typeface="+mn-ea"/>
              <a:cs typeface="+mn-cs"/>
            </a:rPr>
            <a:t>L'agriculture est un secteur porteur.</a:t>
          </a:r>
          <a:endParaRPr lang="en-US" sz="1600" kern="120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a:p>
          <a:pPr marL="0" lvl="0" indent="0" algn="l" defTabSz="711200">
            <a:lnSpc>
              <a:spcPct val="90000"/>
            </a:lnSpc>
            <a:spcBef>
              <a:spcPct val="0"/>
            </a:spcBef>
            <a:spcAft>
              <a:spcPct val="35000"/>
            </a:spcAft>
            <a:buNone/>
          </a:pPr>
          <a:r>
            <a:rPr lang="fr-FR" sz="1600" b="0" i="0" kern="1200" dirty="0">
              <a:solidFill>
                <a:sysClr val="windowText" lastClr="000000">
                  <a:hueOff val="0"/>
                  <a:satOff val="0"/>
                  <a:lumOff val="0"/>
                  <a:alphaOff val="0"/>
                </a:sysClr>
              </a:solidFill>
              <a:latin typeface="Calibri" panose="020F0502020204030204"/>
              <a:ea typeface="+mn-ea"/>
              <a:cs typeface="+mn-cs"/>
            </a:rPr>
            <a:t>Loi sur l'investissement visant à encourager l'acquisition de tracteurs, de moissonneuses-batteuses et d'autres équipements connexes en Tunisie. </a:t>
          </a:r>
        </a:p>
        <a:p>
          <a:pPr marL="0" lvl="0" indent="0" algn="l" defTabSz="711200">
            <a:lnSpc>
              <a:spcPct val="90000"/>
            </a:lnSpc>
            <a:spcBef>
              <a:spcPct val="0"/>
            </a:spcBef>
            <a:spcAft>
              <a:spcPct val="35000"/>
            </a:spcAft>
            <a:buNone/>
          </a:pPr>
          <a:r>
            <a:rPr lang="fr-FR" sz="1600" b="0" i="0" kern="1200" dirty="0">
              <a:solidFill>
                <a:sysClr val="windowText" lastClr="000000">
                  <a:hueOff val="0"/>
                  <a:satOff val="0"/>
                  <a:lumOff val="0"/>
                  <a:alphaOff val="0"/>
                </a:sysClr>
              </a:solidFill>
              <a:latin typeface="Calibri" panose="020F0502020204030204"/>
              <a:ea typeface="+mn-ea"/>
              <a:cs typeface="Calibri" panose="020F0502020204030204" pitchFamily="34" charset="0"/>
            </a:rPr>
            <a:t>Nouveau opportunite pour export des fruits frais tel que: USA ; Qatar, Jordan, </a:t>
          </a:r>
          <a:r>
            <a:rPr lang="fr-FR" sz="1600" b="0" i="0" kern="1200" dirty="0" err="1">
              <a:solidFill>
                <a:sysClr val="windowText" lastClr="000000">
                  <a:hueOff val="0"/>
                  <a:satOff val="0"/>
                  <a:lumOff val="0"/>
                  <a:alphaOff val="0"/>
                </a:sysClr>
              </a:solidFill>
              <a:latin typeface="Calibri" panose="020F0502020204030204"/>
              <a:ea typeface="+mn-ea"/>
              <a:cs typeface="Calibri" panose="020F0502020204030204" pitchFamily="34" charset="0"/>
            </a:rPr>
            <a:t>Thailand</a:t>
          </a:r>
          <a:r>
            <a:rPr lang="fr-FR" sz="1600" b="0" i="0" kern="1200" dirty="0">
              <a:solidFill>
                <a:sysClr val="windowText" lastClr="000000">
                  <a:hueOff val="0"/>
                  <a:satOff val="0"/>
                  <a:lumOff val="0"/>
                  <a:alphaOff val="0"/>
                </a:sysClr>
              </a:solidFill>
              <a:latin typeface="Calibri" panose="020F0502020204030204"/>
              <a:ea typeface="+mn-ea"/>
              <a:cs typeface="Calibri" panose="020F0502020204030204" pitchFamily="34" charset="0"/>
            </a:rPr>
            <a:t>... </a:t>
          </a:r>
          <a:endParaRPr lang="en-US" sz="1600" kern="120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a:p>
          <a:pPr marL="0" lvl="0" indent="0" algn="l" defTabSz="711200">
            <a:lnSpc>
              <a:spcPct val="90000"/>
            </a:lnSpc>
            <a:spcBef>
              <a:spcPct val="0"/>
            </a:spcBef>
            <a:spcAft>
              <a:spcPct val="35000"/>
            </a:spcAft>
            <a:buNone/>
          </a:pPr>
          <a:endParaRPr lang="fr-FR" sz="1600" kern="120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dsp:txBody>
      <dsp:txXfrm rot="10800000">
        <a:off x="64336" y="2672395"/>
        <a:ext cx="4234136" cy="1898929"/>
      </dsp:txXfrm>
    </dsp:sp>
    <dsp:sp modelId="{A3EC36A6-79DC-4E3E-BC50-A0A7EC1099EA}">
      <dsp:nvSpPr>
        <dsp:cNvPr id="0" name=""/>
        <dsp:cNvSpPr/>
      </dsp:nvSpPr>
      <dsp:spPr>
        <a:xfrm rot="5400000">
          <a:off x="5162828" y="1141954"/>
          <a:ext cx="2598122" cy="4326834"/>
        </a:xfrm>
        <a:prstGeom prst="round1Rect">
          <a:avLst/>
        </a:prstGeom>
        <a:solidFill>
          <a:schemeClr val="accent4">
            <a:alpha val="50000"/>
          </a:schemeClr>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b="0" i="0" kern="1200" dirty="0">
              <a:solidFill>
                <a:sysClr val="windowText" lastClr="000000">
                  <a:hueOff val="0"/>
                  <a:satOff val="0"/>
                  <a:lumOff val="0"/>
                  <a:alphaOff val="0"/>
                </a:sysClr>
              </a:solidFill>
              <a:latin typeface="Calibri" panose="020F0502020204030204"/>
              <a:ea typeface="+mn-ea"/>
              <a:cs typeface="+mn-cs"/>
            </a:rPr>
            <a:t>Les concurrents qui ont établi de bonnes relations avec les consommateurs sur le marché local.</a:t>
          </a:r>
          <a:endParaRPr lang="en-US" sz="1600" kern="1200" noProof="0" dirty="0">
            <a:solidFill>
              <a:sysClr val="windowText" lastClr="000000">
                <a:hueOff val="0"/>
                <a:satOff val="0"/>
                <a:lumOff val="0"/>
                <a:alphaOff val="0"/>
              </a:sysClr>
            </a:solidFill>
            <a:latin typeface="Calibri" panose="020F0502020204030204"/>
            <a:ea typeface="+mn-ea"/>
            <a:cs typeface="Calibri" panose="020F0502020204030204" pitchFamily="34" charset="0"/>
          </a:endParaRPr>
        </a:p>
      </dsp:txBody>
      <dsp:txXfrm rot="-5400000">
        <a:off x="4298472" y="2655840"/>
        <a:ext cx="4326834" cy="1853469"/>
      </dsp:txXfrm>
    </dsp:sp>
    <dsp:sp modelId="{427B39A9-8AE1-4CE5-B151-62DA15B47455}">
      <dsp:nvSpPr>
        <dsp:cNvPr id="0" name=""/>
        <dsp:cNvSpPr/>
      </dsp:nvSpPr>
      <dsp:spPr>
        <a:xfrm>
          <a:off x="3559440" y="1796372"/>
          <a:ext cx="1534788" cy="635586"/>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a:solidFill>
                <a:schemeClr val="tx1"/>
              </a:solidFill>
              <a:latin typeface="Calibri" panose="020F0502020204030204"/>
              <a:ea typeface="+mn-ea"/>
              <a:cs typeface="+mn-cs"/>
            </a:rPr>
            <a:t>SWOT</a:t>
          </a:r>
          <a:endParaRPr lang="fr-FR" sz="2400" b="1" kern="1200" dirty="0">
            <a:solidFill>
              <a:schemeClr val="tx1"/>
            </a:solidFill>
            <a:latin typeface="Calibri" panose="020F0502020204030204"/>
            <a:ea typeface="+mn-ea"/>
            <a:cs typeface="+mn-cs"/>
          </a:endParaRPr>
        </a:p>
      </dsp:txBody>
      <dsp:txXfrm>
        <a:off x="3590467" y="1827399"/>
        <a:ext cx="1472734" cy="573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C2F46-D1CE-4792-B766-65FC4979FD2E}">
      <dsp:nvSpPr>
        <dsp:cNvPr id="0" name=""/>
        <dsp:cNvSpPr/>
      </dsp:nvSpPr>
      <dsp:spPr>
        <a:xfrm>
          <a:off x="4336408" y="2958909"/>
          <a:ext cx="2149560" cy="139242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fr-FR" sz="1600" kern="1200">
              <a:latin typeface="+mn-lt"/>
              <a:ea typeface="+mn-ea"/>
              <a:cs typeface="+mn-cs"/>
            </a:rPr>
            <a:t>Raisin </a:t>
          </a:r>
        </a:p>
        <a:p>
          <a:pPr marL="171450" lvl="1" indent="-171450" algn="l" defTabSz="711200">
            <a:lnSpc>
              <a:spcPct val="90000"/>
            </a:lnSpc>
            <a:spcBef>
              <a:spcPct val="0"/>
            </a:spcBef>
            <a:spcAft>
              <a:spcPct val="15000"/>
            </a:spcAft>
            <a:buChar char="•"/>
          </a:pPr>
          <a:r>
            <a:rPr lang="fr-FR" sz="1600" kern="1200">
              <a:latin typeface="+mn-lt"/>
              <a:ea typeface="+mn-ea"/>
              <a:cs typeface="+mn-cs"/>
            </a:rPr>
            <a:t>Prune</a:t>
          </a:r>
        </a:p>
        <a:p>
          <a:pPr marL="171450" lvl="1" indent="-171450" algn="l" defTabSz="711200">
            <a:lnSpc>
              <a:spcPct val="90000"/>
            </a:lnSpc>
            <a:spcBef>
              <a:spcPct val="0"/>
            </a:spcBef>
            <a:spcAft>
              <a:spcPct val="15000"/>
            </a:spcAft>
            <a:buChar char="•"/>
          </a:pPr>
          <a:r>
            <a:rPr lang="fr-FR" sz="1600" kern="1200">
              <a:latin typeface="+mn-lt"/>
              <a:ea typeface="+mn-ea"/>
              <a:cs typeface="+mn-cs"/>
            </a:rPr>
            <a:t>Poire </a:t>
          </a:r>
        </a:p>
        <a:p>
          <a:pPr marL="171450" lvl="1" indent="-171450" algn="l" defTabSz="711200">
            <a:lnSpc>
              <a:spcPct val="90000"/>
            </a:lnSpc>
            <a:spcBef>
              <a:spcPct val="0"/>
            </a:spcBef>
            <a:spcAft>
              <a:spcPct val="15000"/>
            </a:spcAft>
            <a:buNone/>
          </a:pPr>
          <a:endParaRPr lang="fr-FR" sz="1600" kern="1200">
            <a:solidFill>
              <a:sysClr val="windowText" lastClr="000000">
                <a:hueOff val="0"/>
                <a:satOff val="0"/>
                <a:lumOff val="0"/>
                <a:alphaOff val="0"/>
              </a:sysClr>
            </a:solidFill>
            <a:latin typeface="+mn-lt"/>
            <a:ea typeface="+mn-ea"/>
            <a:cs typeface="+mn-cs"/>
          </a:endParaRPr>
        </a:p>
        <a:p>
          <a:pPr marL="171450" lvl="1" indent="-171450" algn="l" defTabSz="711200">
            <a:lnSpc>
              <a:spcPct val="90000"/>
            </a:lnSpc>
            <a:spcBef>
              <a:spcPct val="0"/>
            </a:spcBef>
            <a:spcAft>
              <a:spcPct val="15000"/>
            </a:spcAft>
            <a:buChar char="•"/>
          </a:pPr>
          <a:endParaRPr lang="fr-FR" sz="1600" kern="1200">
            <a:solidFill>
              <a:sysClr val="windowText" lastClr="000000">
                <a:hueOff val="0"/>
                <a:satOff val="0"/>
                <a:lumOff val="0"/>
                <a:alphaOff val="0"/>
              </a:sysClr>
            </a:solidFill>
            <a:latin typeface="+mn-lt"/>
            <a:ea typeface="+mn-ea"/>
            <a:cs typeface="+mn-cs"/>
          </a:endParaRPr>
        </a:p>
      </dsp:txBody>
      <dsp:txXfrm>
        <a:off x="5011864" y="3337603"/>
        <a:ext cx="1443518" cy="983147"/>
      </dsp:txXfrm>
    </dsp:sp>
    <dsp:sp modelId="{117D0CE1-A5EA-4C12-B62E-C2983D14EA3E}">
      <dsp:nvSpPr>
        <dsp:cNvPr id="0" name=""/>
        <dsp:cNvSpPr/>
      </dsp:nvSpPr>
      <dsp:spPr>
        <a:xfrm>
          <a:off x="829230" y="2958909"/>
          <a:ext cx="2149560" cy="139242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fr-FR" sz="1600" kern="1200">
              <a:latin typeface="+mn-lt"/>
              <a:ea typeface="+mn-ea"/>
              <a:cs typeface="+mn-cs"/>
            </a:rPr>
            <a:t>Peche</a:t>
          </a:r>
        </a:p>
        <a:p>
          <a:pPr marL="171450" lvl="1" indent="-171450" algn="l" defTabSz="711200">
            <a:lnSpc>
              <a:spcPct val="90000"/>
            </a:lnSpc>
            <a:spcBef>
              <a:spcPct val="0"/>
            </a:spcBef>
            <a:spcAft>
              <a:spcPct val="15000"/>
            </a:spcAft>
            <a:buChar char="•"/>
          </a:pPr>
          <a:r>
            <a:rPr lang="fr-FR" sz="1600" kern="1200">
              <a:latin typeface="+mn-lt"/>
              <a:ea typeface="+mn-ea"/>
              <a:cs typeface="+mn-cs"/>
            </a:rPr>
            <a:t>Raisin</a:t>
          </a:r>
        </a:p>
        <a:p>
          <a:pPr marL="171450" lvl="1" indent="-171450" algn="l" defTabSz="711200">
            <a:lnSpc>
              <a:spcPct val="90000"/>
            </a:lnSpc>
            <a:spcBef>
              <a:spcPct val="0"/>
            </a:spcBef>
            <a:spcAft>
              <a:spcPct val="15000"/>
            </a:spcAft>
            <a:buChar char="•"/>
          </a:pPr>
          <a:r>
            <a:rPr lang="fr-FR" sz="1600" kern="1200">
              <a:latin typeface="+mn-lt"/>
              <a:ea typeface="+mn-ea"/>
              <a:cs typeface="+mn-cs"/>
            </a:rPr>
            <a:t>Pomme</a:t>
          </a:r>
        </a:p>
        <a:p>
          <a:pPr marL="171450" lvl="1" indent="-171450" algn="l" defTabSz="711200">
            <a:lnSpc>
              <a:spcPct val="90000"/>
            </a:lnSpc>
            <a:spcBef>
              <a:spcPct val="0"/>
            </a:spcBef>
            <a:spcAft>
              <a:spcPct val="15000"/>
            </a:spcAft>
            <a:buChar char="•"/>
          </a:pPr>
          <a:r>
            <a:rPr lang="fr-FR" sz="1600" kern="1200">
              <a:latin typeface="+mn-lt"/>
              <a:ea typeface="+mn-ea"/>
              <a:cs typeface="+mn-cs"/>
            </a:rPr>
            <a:t>Prune </a:t>
          </a:r>
        </a:p>
        <a:p>
          <a:pPr marL="171450" lvl="1" indent="-171450" algn="l" defTabSz="711200">
            <a:lnSpc>
              <a:spcPct val="90000"/>
            </a:lnSpc>
            <a:spcBef>
              <a:spcPct val="0"/>
            </a:spcBef>
            <a:spcAft>
              <a:spcPct val="15000"/>
            </a:spcAft>
            <a:buChar char="•"/>
          </a:pPr>
          <a:endParaRPr lang="fr-FR" sz="1600" kern="1200">
            <a:solidFill>
              <a:sysClr val="windowText" lastClr="000000">
                <a:hueOff val="0"/>
                <a:satOff val="0"/>
                <a:lumOff val="0"/>
                <a:alphaOff val="0"/>
              </a:sysClr>
            </a:solidFill>
            <a:latin typeface="+mn-lt"/>
            <a:ea typeface="+mn-ea"/>
            <a:cs typeface="+mn-cs"/>
          </a:endParaRPr>
        </a:p>
      </dsp:txBody>
      <dsp:txXfrm>
        <a:off x="859817" y="3337603"/>
        <a:ext cx="1443518" cy="983147"/>
      </dsp:txXfrm>
    </dsp:sp>
    <dsp:sp modelId="{079FB067-05BB-40ED-BB95-4525A8C8F23C}">
      <dsp:nvSpPr>
        <dsp:cNvPr id="0" name=""/>
        <dsp:cNvSpPr/>
      </dsp:nvSpPr>
      <dsp:spPr>
        <a:xfrm>
          <a:off x="4336408" y="0"/>
          <a:ext cx="2149560" cy="139242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fr-FR" sz="1600" kern="1200">
            <a:solidFill>
              <a:sysClr val="windowText" lastClr="000000">
                <a:hueOff val="0"/>
                <a:satOff val="0"/>
                <a:lumOff val="0"/>
                <a:alphaOff val="0"/>
              </a:sysClr>
            </a:solidFill>
            <a:latin typeface="+mn-lt"/>
            <a:ea typeface="+mn-ea"/>
            <a:cs typeface="+mn-cs"/>
          </a:endParaRPr>
        </a:p>
      </dsp:txBody>
      <dsp:txXfrm>
        <a:off x="5011864" y="30587"/>
        <a:ext cx="1443518" cy="983147"/>
      </dsp:txXfrm>
    </dsp:sp>
    <dsp:sp modelId="{53204231-408E-4B80-8693-D9DA28D23F1E}">
      <dsp:nvSpPr>
        <dsp:cNvPr id="0" name=""/>
        <dsp:cNvSpPr/>
      </dsp:nvSpPr>
      <dsp:spPr>
        <a:xfrm>
          <a:off x="829230" y="0"/>
          <a:ext cx="2149560" cy="139242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fr-FR" sz="1600" kern="1200">
              <a:latin typeface="+mn-lt"/>
              <a:ea typeface="+mn-ea"/>
              <a:cs typeface="+mn-cs"/>
            </a:rPr>
            <a:t>Agrumes </a:t>
          </a:r>
        </a:p>
        <a:p>
          <a:pPr marL="171450" lvl="1" indent="-171450" algn="l" defTabSz="711200">
            <a:lnSpc>
              <a:spcPct val="90000"/>
            </a:lnSpc>
            <a:spcBef>
              <a:spcPct val="0"/>
            </a:spcBef>
            <a:spcAft>
              <a:spcPct val="15000"/>
            </a:spcAft>
            <a:buChar char="•"/>
          </a:pPr>
          <a:r>
            <a:rPr lang="fr-FR" sz="1600" kern="1200">
              <a:latin typeface="+mn-lt"/>
              <a:ea typeface="+mn-ea"/>
              <a:cs typeface="+mn-cs"/>
            </a:rPr>
            <a:t> Orange</a:t>
          </a:r>
        </a:p>
        <a:p>
          <a:pPr marL="171450" lvl="1" indent="-171450" algn="l" defTabSz="711200">
            <a:lnSpc>
              <a:spcPct val="90000"/>
            </a:lnSpc>
            <a:spcBef>
              <a:spcPct val="0"/>
            </a:spcBef>
            <a:spcAft>
              <a:spcPct val="15000"/>
            </a:spcAft>
            <a:buChar char="•"/>
          </a:pPr>
          <a:r>
            <a:rPr lang="fr-FR" sz="1600" kern="1200">
              <a:latin typeface="+mn-lt"/>
              <a:ea typeface="+mn-ea"/>
              <a:cs typeface="+mn-cs"/>
            </a:rPr>
            <a:t>Mondarine</a:t>
          </a:r>
        </a:p>
      </dsp:txBody>
      <dsp:txXfrm>
        <a:off x="859817" y="30587"/>
        <a:ext cx="1443518" cy="983147"/>
      </dsp:txXfrm>
    </dsp:sp>
    <dsp:sp modelId="{13B2943E-5AEE-4217-BC49-58F3E599B444}">
      <dsp:nvSpPr>
        <dsp:cNvPr id="0" name=""/>
        <dsp:cNvSpPr/>
      </dsp:nvSpPr>
      <dsp:spPr>
        <a:xfrm>
          <a:off x="1729957" y="248026"/>
          <a:ext cx="1884129" cy="1884129"/>
        </a:xfrm>
        <a:prstGeom prst="pieWedg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a:latin typeface="+mn-lt"/>
              <a:ea typeface="+mn-ea"/>
              <a:cs typeface="Times New Roman" panose="02020603050405020304" pitchFamily="18" charset="0"/>
            </a:rPr>
            <a:t>Hiver</a:t>
          </a:r>
        </a:p>
      </dsp:txBody>
      <dsp:txXfrm>
        <a:off x="2281806" y="799875"/>
        <a:ext cx="1332280" cy="1332280"/>
      </dsp:txXfrm>
    </dsp:sp>
    <dsp:sp modelId="{98BE0F0A-3522-4A66-95B8-F61DEEBB02B4}">
      <dsp:nvSpPr>
        <dsp:cNvPr id="0" name=""/>
        <dsp:cNvSpPr/>
      </dsp:nvSpPr>
      <dsp:spPr>
        <a:xfrm rot="5400000">
          <a:off x="3701113" y="248026"/>
          <a:ext cx="1884129" cy="1884129"/>
        </a:xfrm>
        <a:prstGeom prst="pieWedg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n-lt"/>
              <a:ea typeface="+mn-ea"/>
              <a:cs typeface="Times New Roman" panose="02020603050405020304" pitchFamily="18" charset="0"/>
            </a:rPr>
            <a:t>Printemps</a:t>
          </a:r>
        </a:p>
      </dsp:txBody>
      <dsp:txXfrm rot="-5400000">
        <a:off x="3701113" y="799875"/>
        <a:ext cx="1332280" cy="1332280"/>
      </dsp:txXfrm>
    </dsp:sp>
    <dsp:sp modelId="{8A04617F-B2DF-48AE-95AC-0B178CD3A3F1}">
      <dsp:nvSpPr>
        <dsp:cNvPr id="0" name=""/>
        <dsp:cNvSpPr/>
      </dsp:nvSpPr>
      <dsp:spPr>
        <a:xfrm rot="10800000">
          <a:off x="3701113" y="2219182"/>
          <a:ext cx="1884129" cy="1884129"/>
        </a:xfrm>
        <a:prstGeom prst="pieWedg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n-lt"/>
              <a:ea typeface="+mn-ea"/>
              <a:cs typeface="Times New Roman" panose="02020603050405020304" pitchFamily="18" charset="0"/>
            </a:rPr>
            <a:t>Automne </a:t>
          </a:r>
        </a:p>
      </dsp:txBody>
      <dsp:txXfrm rot="10800000">
        <a:off x="3701113" y="2219182"/>
        <a:ext cx="1332280" cy="1332280"/>
      </dsp:txXfrm>
    </dsp:sp>
    <dsp:sp modelId="{8E33B50D-2E6A-4C43-816F-005DBAD1CC6B}">
      <dsp:nvSpPr>
        <dsp:cNvPr id="0" name=""/>
        <dsp:cNvSpPr/>
      </dsp:nvSpPr>
      <dsp:spPr>
        <a:xfrm rot="16200000">
          <a:off x="1729957" y="2219182"/>
          <a:ext cx="1884129" cy="1884129"/>
        </a:xfrm>
        <a:prstGeom prst="pieWedg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n-lt"/>
              <a:ea typeface="+mn-ea"/>
              <a:cs typeface="Times New Roman" panose="02020603050405020304" pitchFamily="18" charset="0"/>
            </a:rPr>
            <a:t>Été </a:t>
          </a:r>
        </a:p>
      </dsp:txBody>
      <dsp:txXfrm rot="5400000">
        <a:off x="2281806" y="2219182"/>
        <a:ext cx="1332280" cy="1332280"/>
      </dsp:txXfrm>
    </dsp:sp>
    <dsp:sp modelId="{C5166121-342D-46CB-9F0D-7E1D53F9612E}">
      <dsp:nvSpPr>
        <dsp:cNvPr id="0" name=""/>
        <dsp:cNvSpPr/>
      </dsp:nvSpPr>
      <dsp:spPr>
        <a:xfrm>
          <a:off x="3332337" y="1784048"/>
          <a:ext cx="650525" cy="565673"/>
        </a:xfrm>
        <a:prstGeom prst="circularArrow">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F87E7F-ED23-460A-BB51-E4C35226C5A9}">
      <dsp:nvSpPr>
        <dsp:cNvPr id="0" name=""/>
        <dsp:cNvSpPr/>
      </dsp:nvSpPr>
      <dsp:spPr>
        <a:xfrm rot="10800000">
          <a:off x="3332337" y="2001615"/>
          <a:ext cx="650525" cy="565673"/>
        </a:xfrm>
        <a:prstGeom prst="circularArrow">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4/14/2019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‹N°›</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template library</a:t>
            </a:r>
          </a:p>
        </p:txBody>
      </p:sp>
    </p:spTree>
    <p:extLst>
      <p:ext uri="{BB962C8B-B14F-4D97-AF65-F5344CB8AC3E}">
        <p14:creationId xmlns:p14="http://schemas.microsoft.com/office/powerpoint/2010/main" val="7804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template library</a:t>
            </a:r>
          </a:p>
        </p:txBody>
      </p:sp>
    </p:spTree>
    <p:extLst>
      <p:ext uri="{BB962C8B-B14F-4D97-AF65-F5344CB8AC3E}">
        <p14:creationId xmlns:p14="http://schemas.microsoft.com/office/powerpoint/2010/main" val="2908664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presentationgo.com/"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5152"/>
            <a:ext cx="12192000" cy="6022848"/>
          </a:xfrm>
          <a:prstGeom prst="rect">
            <a:avLst/>
          </a:prstGeom>
        </p:spPr>
      </p:pic>
      <p:sp>
        <p:nvSpPr>
          <p:cNvPr id="2" name="Title 1"/>
          <p:cNvSpPr>
            <a:spLocks noGrp="1"/>
          </p:cNvSpPr>
          <p:nvPr>
            <p:ph type="ctrTitle"/>
          </p:nvPr>
        </p:nvSpPr>
        <p:spPr>
          <a:xfrm>
            <a:off x="1524000" y="1843"/>
            <a:ext cx="9144000" cy="2387600"/>
          </a:xfrm>
        </p:spPr>
        <p:txBody>
          <a:bodyPr anchor="b"/>
          <a:lstStyle>
            <a:lvl1pPr algn="l">
              <a:defRPr sz="6000" b="1">
                <a:solidFill>
                  <a:schemeClr val="tx1">
                    <a:lumMod val="75000"/>
                    <a:lumOff val="25000"/>
                  </a:schemeClr>
                </a:solidFill>
                <a:latin typeface="+mn-lt"/>
              </a:defRPr>
            </a:lvl1pPr>
          </a:lstStyle>
          <a:p>
            <a:r>
              <a:rPr lang="fr-FR"/>
              <a:t>Modifiez le style du titre</a:t>
            </a:r>
            <a:endParaRPr lang="en-US"/>
          </a:p>
        </p:txBody>
      </p:sp>
      <p:sp>
        <p:nvSpPr>
          <p:cNvPr id="3" name="Subtitle 2"/>
          <p:cNvSpPr>
            <a:spLocks noGrp="1"/>
          </p:cNvSpPr>
          <p:nvPr>
            <p:ph type="subTitle" idx="1"/>
          </p:nvPr>
        </p:nvSpPr>
        <p:spPr>
          <a:xfrm>
            <a:off x="1524000" y="2481518"/>
            <a:ext cx="9144000" cy="1655762"/>
          </a:xfrm>
        </p:spPr>
        <p:txBody>
          <a:bodyPr>
            <a:normAutofit/>
          </a:bodyPr>
          <a:lstStyle>
            <a:lvl1pPr marL="0" indent="0" algn="l">
              <a:buNone/>
              <a:defRPr sz="3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1C82A200-9922-4378-ACDD-17A2EC11F96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5FE8F-61BD-4660-9C7D-601E74AFD966}" type="slidenum">
              <a:rPr lang="en-US" smtClean="0"/>
              <a:t>‹N°›</a:t>
            </a:fld>
            <a:endParaRPr lang="en-US"/>
          </a:p>
        </p:txBody>
      </p:sp>
    </p:spTree>
    <p:extLst>
      <p:ext uri="{BB962C8B-B14F-4D97-AF65-F5344CB8AC3E}">
        <p14:creationId xmlns:p14="http://schemas.microsoft.com/office/powerpoint/2010/main" val="370154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C82A200-9922-4378-ACDD-17A2EC11F96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5FE8F-61BD-4660-9C7D-601E74AFD966}" type="slidenum">
              <a:rPr lang="en-US" smtClean="0"/>
              <a:t>‹N°›</a:t>
            </a:fld>
            <a:endParaRPr lang="en-US"/>
          </a:p>
        </p:txBody>
      </p:sp>
    </p:spTree>
    <p:extLst>
      <p:ext uri="{BB962C8B-B14F-4D97-AF65-F5344CB8AC3E}">
        <p14:creationId xmlns:p14="http://schemas.microsoft.com/office/powerpoint/2010/main" val="257612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C82A200-9922-4378-ACDD-17A2EC11F96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5FE8F-61BD-4660-9C7D-601E74AFD966}" type="slidenum">
              <a:rPr lang="en-US" smtClean="0"/>
              <a:t>‹N°›</a:t>
            </a:fld>
            <a:endParaRPr lang="en-US"/>
          </a:p>
        </p:txBody>
      </p:sp>
    </p:spTree>
    <p:extLst>
      <p:ext uri="{BB962C8B-B14F-4D97-AF65-F5344CB8AC3E}">
        <p14:creationId xmlns:p14="http://schemas.microsoft.com/office/powerpoint/2010/main" val="118501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800" b="0" i="0" u="none" strike="noStrike" kern="1200" cap="none" spc="0" normalizeH="0" baseline="0" noProof="0" dirty="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4271217" y="6121399"/>
            <a:ext cx="3649589" cy="369332"/>
          </a:xfrm>
          <a:prstGeom prst="rect">
            <a:avLst/>
          </a:prstGeom>
          <a:noFill/>
        </p:spPr>
        <p:txBody>
          <a:bodyPr wrap="none" rtlCol="0" anchor="ctr">
            <a:spAutoFit/>
          </a:bodyPr>
          <a:lstStyle/>
          <a:p>
            <a:pPr algn="ctr"/>
            <a:r>
              <a:rPr lang="en-US" sz="1800" dirty="0">
                <a:solidFill>
                  <a:srgbClr val="A5CD00"/>
                </a:solidFill>
              </a:rPr>
              <a:t>T</a:t>
            </a:r>
            <a:r>
              <a:rPr lang="en-US" sz="1800" baseline="0" dirty="0">
                <a:solidFill>
                  <a:srgbClr val="A5CD00"/>
                </a:solidFill>
              </a:rPr>
              <a:t>he free </a:t>
            </a:r>
            <a:r>
              <a:rPr lang="en-US" sz="1800" baseline="0">
                <a:solidFill>
                  <a:srgbClr val="A5CD00"/>
                </a:solidFill>
              </a:rPr>
              <a:t>PowerPoint template library</a:t>
            </a:r>
            <a:endParaRPr lang="en-US" sz="1800" dirty="0">
              <a:solidFill>
                <a:srgbClr val="A5CD00"/>
              </a:solidFill>
            </a:endParaRPr>
          </a:p>
        </p:txBody>
      </p:sp>
      <p:grpSp>
        <p:nvGrpSpPr>
          <p:cNvPr id="8" name="Group 7"/>
          <p:cNvGrpSpPr/>
          <p:nvPr userDrawn="1"/>
        </p:nvGrpSpPr>
        <p:grpSpPr>
          <a:xfrm>
            <a:off x="4983933" y="2633133"/>
            <a:ext cx="2224135" cy="369332"/>
            <a:chOff x="3459936" y="2633133"/>
            <a:chExt cx="2224135" cy="369332"/>
          </a:xfrm>
        </p:grpSpPr>
        <p:sp>
          <p:nvSpPr>
            <p:cNvPr id="9" name="TextBox 8"/>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10"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1204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28502"/>
          <a:stretch/>
        </p:blipFill>
        <p:spPr>
          <a:xfrm>
            <a:off x="0" y="2551807"/>
            <a:ext cx="12192000" cy="4306193"/>
          </a:xfrm>
          <a:prstGeom prst="rect">
            <a:avLst/>
          </a:prstGeom>
        </p:spPr>
      </p:pic>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647700" y="6442611"/>
            <a:ext cx="2743200" cy="365125"/>
          </a:xfrm>
        </p:spPr>
        <p:txBody>
          <a:bodyPr/>
          <a:lstStyle/>
          <a:p>
            <a:fld id="{1C82A200-9922-4378-ACDD-17A2EC11F96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5FE8F-61BD-4660-9C7D-601E74AFD966}" type="slidenum">
              <a:rPr lang="en-US" smtClean="0"/>
              <a:t>‹N°›</a:t>
            </a:fld>
            <a:endParaRPr lang="en-US"/>
          </a:p>
        </p:txBody>
      </p:sp>
    </p:spTree>
    <p:extLst>
      <p:ext uri="{BB962C8B-B14F-4D97-AF65-F5344CB8AC3E}">
        <p14:creationId xmlns:p14="http://schemas.microsoft.com/office/powerpoint/2010/main" val="71191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C82A200-9922-4378-ACDD-17A2EC11F96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5FE8F-61BD-4660-9C7D-601E74AFD966}" type="slidenum">
              <a:rPr lang="en-US" smtClean="0"/>
              <a:t>‹N°›</a:t>
            </a:fld>
            <a:endParaRPr lang="en-US"/>
          </a:p>
        </p:txBody>
      </p:sp>
    </p:spTree>
    <p:extLst>
      <p:ext uri="{BB962C8B-B14F-4D97-AF65-F5344CB8AC3E}">
        <p14:creationId xmlns:p14="http://schemas.microsoft.com/office/powerpoint/2010/main" val="264877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1C82A200-9922-4378-ACDD-17A2EC11F96A}"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5FE8F-61BD-4660-9C7D-601E74AFD966}" type="slidenum">
              <a:rPr lang="en-US" smtClean="0"/>
              <a:t>‹N°›</a:t>
            </a:fld>
            <a:endParaRPr lang="en-US"/>
          </a:p>
        </p:txBody>
      </p:sp>
    </p:spTree>
    <p:extLst>
      <p:ext uri="{BB962C8B-B14F-4D97-AF65-F5344CB8AC3E}">
        <p14:creationId xmlns:p14="http://schemas.microsoft.com/office/powerpoint/2010/main" val="98299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1C82A200-9922-4378-ACDD-17A2EC11F96A}" type="datetimeFigureOut">
              <a:rPr lang="en-US" smtClean="0"/>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5FE8F-61BD-4660-9C7D-601E74AFD966}" type="slidenum">
              <a:rPr lang="en-US" smtClean="0"/>
              <a:t>‹N°›</a:t>
            </a:fld>
            <a:endParaRPr lang="en-US"/>
          </a:p>
        </p:txBody>
      </p:sp>
    </p:spTree>
    <p:extLst>
      <p:ext uri="{BB962C8B-B14F-4D97-AF65-F5344CB8AC3E}">
        <p14:creationId xmlns:p14="http://schemas.microsoft.com/office/powerpoint/2010/main" val="336995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1C82A200-9922-4378-ACDD-17A2EC11F96A}" type="datetimeFigureOut">
              <a:rPr lang="en-US" smtClean="0"/>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5FE8F-61BD-4660-9C7D-601E74AFD966}" type="slidenum">
              <a:rPr lang="en-US" smtClean="0"/>
              <a:t>‹N°›</a:t>
            </a:fld>
            <a:endParaRPr lang="en-US"/>
          </a:p>
        </p:txBody>
      </p:sp>
    </p:spTree>
    <p:extLst>
      <p:ext uri="{BB962C8B-B14F-4D97-AF65-F5344CB8AC3E}">
        <p14:creationId xmlns:p14="http://schemas.microsoft.com/office/powerpoint/2010/main" val="240137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2A200-9922-4378-ACDD-17A2EC11F96A}" type="datetimeFigureOut">
              <a:rPr lang="en-US" smtClean="0"/>
              <a:t>4/14/2019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5FE8F-61BD-4660-9C7D-601E74AFD966}" type="slidenum">
              <a:rPr lang="en-US" smtClean="0"/>
              <a:t>‹N°›</a:t>
            </a:fld>
            <a:endParaRPr lang="en-US"/>
          </a:p>
        </p:txBody>
      </p:sp>
    </p:spTree>
    <p:extLst>
      <p:ext uri="{BB962C8B-B14F-4D97-AF65-F5344CB8AC3E}">
        <p14:creationId xmlns:p14="http://schemas.microsoft.com/office/powerpoint/2010/main" val="47838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C82A200-9922-4378-ACDD-17A2EC11F96A}"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5FE8F-61BD-4660-9C7D-601E74AFD966}" type="slidenum">
              <a:rPr lang="en-US" smtClean="0"/>
              <a:t>‹N°›</a:t>
            </a:fld>
            <a:endParaRPr lang="en-US"/>
          </a:p>
        </p:txBody>
      </p:sp>
    </p:spTree>
    <p:extLst>
      <p:ext uri="{BB962C8B-B14F-4D97-AF65-F5344CB8AC3E}">
        <p14:creationId xmlns:p14="http://schemas.microsoft.com/office/powerpoint/2010/main" val="244284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C82A200-9922-4378-ACDD-17A2EC11F96A}"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5FE8F-61BD-4660-9C7D-601E74AFD966}" type="slidenum">
              <a:rPr lang="en-US" smtClean="0"/>
              <a:t>‹N°›</a:t>
            </a:fld>
            <a:endParaRPr lang="en-US"/>
          </a:p>
        </p:txBody>
      </p:sp>
    </p:spTree>
    <p:extLst>
      <p:ext uri="{BB962C8B-B14F-4D97-AF65-F5344CB8AC3E}">
        <p14:creationId xmlns:p14="http://schemas.microsoft.com/office/powerpoint/2010/main" val="110627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resentationgo.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389627" y="644261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2A200-9922-4378-ACDD-17A2EC11F96A}" type="datetimeFigureOut">
              <a:rPr lang="en-US" smtClean="0"/>
              <a:t>4/14/2019</a:t>
            </a:fld>
            <a:endParaRPr lang="en-US"/>
          </a:p>
        </p:txBody>
      </p:sp>
      <p:sp>
        <p:nvSpPr>
          <p:cNvPr id="5" name="Footer Placeholder 4"/>
          <p:cNvSpPr>
            <a:spLocks noGrp="1"/>
          </p:cNvSpPr>
          <p:nvPr>
            <p:ph type="ftr" sz="quarter" idx="3"/>
          </p:nvPr>
        </p:nvSpPr>
        <p:spPr>
          <a:xfrm>
            <a:off x="4038600" y="644261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59173" y="644261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5FE8F-61BD-4660-9C7D-601E74AFD966}" type="slidenum">
              <a:rPr lang="en-US" smtClean="0"/>
              <a:t>‹N°›</a:t>
            </a:fld>
            <a:endParaRPr lang="en-US"/>
          </a:p>
        </p:txBody>
      </p:sp>
      <p:sp>
        <p:nvSpPr>
          <p:cNvPr id="7" name="Rectangle 6"/>
          <p:cNvSpPr/>
          <p:nvPr userDrawn="1"/>
        </p:nvSpPr>
        <p:spPr>
          <a:xfrm>
            <a:off x="-88899" y="6959601"/>
            <a:ext cx="1620957" cy="256545"/>
          </a:xfrm>
          <a:prstGeom prst="rect">
            <a:avLst/>
          </a:prstGeom>
        </p:spPr>
        <p:txBody>
          <a:bodyPr wrap="none">
            <a:spAutoFit/>
          </a:bodyPr>
          <a:lstStyle/>
          <a:p>
            <a:r>
              <a:rPr lang="en-US" sz="1067" b="0" i="0" dirty="0">
                <a:solidFill>
                  <a:srgbClr val="555555"/>
                </a:solidFill>
                <a:effectLst/>
                <a:latin typeface="Open Sans" panose="020B0606030504020204" pitchFamily="34" charset="0"/>
              </a:rPr>
              <a:t>© </a:t>
            </a:r>
            <a:r>
              <a:rPr lang="en-US" sz="1067" b="0" i="0" u="none" strike="noStrike" dirty="0">
                <a:solidFill>
                  <a:srgbClr val="A5CD28"/>
                </a:solidFill>
                <a:effectLst/>
                <a:latin typeface="Open Sans" panose="020B0606030504020204" pitchFamily="34" charset="0"/>
                <a:hlinkClick r:id="rId13" tooltip="PresentationGo!"/>
              </a:rPr>
              <a:t>presentationgo.com</a:t>
            </a:r>
            <a:endParaRPr lang="en-US" sz="1067" dirty="0"/>
          </a:p>
        </p:txBody>
      </p:sp>
      <p:grpSp>
        <p:nvGrpSpPr>
          <p:cNvPr id="8" name="Group 7"/>
          <p:cNvGrpSpPr/>
          <p:nvPr userDrawn="1"/>
        </p:nvGrpSpPr>
        <p:grpSpPr>
          <a:xfrm>
            <a:off x="-1654908" y="-16654"/>
            <a:ext cx="1569183" cy="612144"/>
            <a:chOff x="-2096383" y="21447"/>
            <a:chExt cx="1569183" cy="612144"/>
          </a:xfrm>
        </p:grpSpPr>
        <p:sp>
          <p:nvSpPr>
            <p:cNvPr id="9" name="TextBox 8"/>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0" name="TextBox 9"/>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1" name="Picture 10"/>
            <p:cNvPicPr>
              <a:picLocks noChangeAspect="1"/>
            </p:cNvPicPr>
            <p:nvPr userDrawn="1"/>
          </p:nvPicPr>
          <p:blipFill>
            <a:blip r:embed="rId1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122554766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6000" b="1" kern="1200">
          <a:solidFill>
            <a:schemeClr val="tx1">
              <a:lumMod val="75000"/>
              <a:lumOff val="2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42A-26CB-4FC8-A61F-ED7BAF06B75B}" type="datetimeFigureOut">
              <a:rPr lang="en-US" smtClean="0"/>
              <a:t>4/14/2019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‹N°›</a:t>
            </a:fld>
            <a:endParaRPr lang="en-US"/>
          </a:p>
        </p:txBody>
      </p:sp>
    </p:spTree>
    <p:extLst>
      <p:ext uri="{BB962C8B-B14F-4D97-AF65-F5344CB8AC3E}">
        <p14:creationId xmlns:p14="http://schemas.microsoft.com/office/powerpoint/2010/main" val="405646563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g"/><Relationship Id="rId12"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474868"/>
            <a:ext cx="9144000" cy="2387600"/>
          </a:xfrm>
        </p:spPr>
        <p:txBody>
          <a:bodyPr/>
          <a:lstStyle/>
          <a:p>
            <a:pPr algn="ctr"/>
            <a:r>
              <a:rPr lang="de-DE" spc="50" dirty="0">
                <a:ln w="0"/>
                <a:solidFill>
                  <a:srgbClr val="C00000"/>
                </a:solidFill>
                <a:effectLst>
                  <a:innerShdw blurRad="63500" dist="50800" dir="13500000">
                    <a:srgbClr val="000000">
                      <a:alpha val="50000"/>
                    </a:srgbClr>
                  </a:innerShdw>
                </a:effectLst>
                <a:latin typeface="Lucida Bright" panose="02040602050505020304" pitchFamily="18" charset="0"/>
              </a:rPr>
              <a:t>African Northern Fruit</a:t>
            </a:r>
            <a:endParaRPr lang="en-US" spc="50" dirty="0">
              <a:ln w="0"/>
              <a:solidFill>
                <a:srgbClr val="C00000"/>
              </a:solidFill>
              <a:effectLst>
                <a:innerShdw blurRad="63500" dist="50800" dir="13500000">
                  <a:srgbClr val="000000">
                    <a:alpha val="50000"/>
                  </a:srgbClr>
                </a:innerShdw>
              </a:effectLst>
              <a:latin typeface="Lucida Bright" panose="02040602050505020304" pitchFamily="18" charset="0"/>
            </a:endParaRPr>
          </a:p>
        </p:txBody>
      </p:sp>
      <p:pic>
        <p:nvPicPr>
          <p:cNvPr id="4" name="Image 3">
            <a:extLst>
              <a:ext uri="{FF2B5EF4-FFF2-40B4-BE49-F238E27FC236}">
                <a16:creationId xmlns:a16="http://schemas.microsoft.com/office/drawing/2014/main" id="{E1C35F76-A30C-4494-8BDE-E6D4ED8BD7BB}"/>
              </a:ext>
            </a:extLst>
          </p:cNvPr>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t="24772" r="6580"/>
          <a:stretch/>
        </p:blipFill>
        <p:spPr>
          <a:xfrm>
            <a:off x="0" y="4863547"/>
            <a:ext cx="3299791" cy="1992609"/>
          </a:xfrm>
          <a:prstGeom prst="rect">
            <a:avLst/>
          </a:prstGeom>
        </p:spPr>
      </p:pic>
      <p:sp>
        <p:nvSpPr>
          <p:cNvPr id="3" name="Sous-titre 2">
            <a:extLst>
              <a:ext uri="{FF2B5EF4-FFF2-40B4-BE49-F238E27FC236}">
                <a16:creationId xmlns:a16="http://schemas.microsoft.com/office/drawing/2014/main" id="{2D95F424-60F3-41D0-A949-1A68804B3F14}"/>
              </a:ext>
            </a:extLst>
          </p:cNvPr>
          <p:cNvSpPr>
            <a:spLocks noGrp="1"/>
          </p:cNvSpPr>
          <p:nvPr>
            <p:ph type="subTitle" idx="1"/>
          </p:nvPr>
        </p:nvSpPr>
        <p:spPr>
          <a:xfrm>
            <a:off x="1524000" y="2767447"/>
            <a:ext cx="9144000" cy="791769"/>
          </a:xfrm>
        </p:spPr>
        <p:txBody>
          <a:bodyPr>
            <a:normAutofit/>
          </a:bodyPr>
          <a:lstStyle/>
          <a:p>
            <a:pPr algn="r"/>
            <a:r>
              <a:rPr lang="de-DE" sz="2000" dirty="0">
                <a:solidFill>
                  <a:schemeClr val="tx1"/>
                </a:solidFill>
              </a:rPr>
              <a:t>Chedly Ben Attia </a:t>
            </a:r>
            <a:endParaRPr lang="en-US" sz="2000" dirty="0">
              <a:solidFill>
                <a:schemeClr val="tx1"/>
              </a:solidFill>
            </a:endParaRPr>
          </a:p>
        </p:txBody>
      </p:sp>
      <p:pic>
        <p:nvPicPr>
          <p:cNvPr id="8" name="Image 7">
            <a:extLst>
              <a:ext uri="{FF2B5EF4-FFF2-40B4-BE49-F238E27FC236}">
                <a16:creationId xmlns:a16="http://schemas.microsoft.com/office/drawing/2014/main" id="{1DD89BBE-3600-43BA-8F1C-28469BC21714}"/>
              </a:ext>
            </a:extLst>
          </p:cNvPr>
          <p:cNvPicPr>
            <a:picLocks noChangeAspect="1"/>
          </p:cNvPicPr>
          <p:nvPr/>
        </p:nvPicPr>
        <p:blipFill rotWithShape="1">
          <a:blip r:embed="rId4">
            <a:extLst>
              <a:ext uri="{28A0092B-C50C-407E-A947-70E740481C1C}">
                <a14:useLocalDpi xmlns:a14="http://schemas.microsoft.com/office/drawing/2010/main" val="0"/>
              </a:ext>
            </a:extLst>
          </a:blip>
          <a:srcRect l="14744" t="15461" r="15502" b="27174"/>
          <a:stretch/>
        </p:blipFill>
        <p:spPr>
          <a:xfrm>
            <a:off x="0" y="0"/>
            <a:ext cx="2438400" cy="1573647"/>
          </a:xfrm>
          <a:prstGeom prst="rect">
            <a:avLst/>
          </a:prstGeom>
        </p:spPr>
      </p:pic>
    </p:spTree>
    <p:extLst>
      <p:ext uri="{BB962C8B-B14F-4D97-AF65-F5344CB8AC3E}">
        <p14:creationId xmlns:p14="http://schemas.microsoft.com/office/powerpoint/2010/main" val="92598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D53BF2C7-ECC3-4C3B-875C-D2F10D8CF331}"/>
              </a:ext>
            </a:extLst>
          </p:cNvPr>
          <p:cNvGraphicFramePr/>
          <p:nvPr>
            <p:extLst>
              <p:ext uri="{D42A27DB-BD31-4B8C-83A1-F6EECF244321}">
                <p14:modId xmlns:p14="http://schemas.microsoft.com/office/powerpoint/2010/main" val="2530741617"/>
              </p:ext>
            </p:extLst>
          </p:nvPr>
        </p:nvGraphicFramePr>
        <p:xfrm>
          <a:off x="1769165" y="396669"/>
          <a:ext cx="8653669" cy="4519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96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E972B1-7718-4C72-B972-2C882A703F44}"/>
              </a:ext>
            </a:extLst>
          </p:cNvPr>
          <p:cNvSpPr>
            <a:spLocks noGrp="1"/>
          </p:cNvSpPr>
          <p:nvPr>
            <p:ph idx="1"/>
          </p:nvPr>
        </p:nvSpPr>
        <p:spPr>
          <a:xfrm>
            <a:off x="457200" y="1158024"/>
            <a:ext cx="10515600" cy="4351338"/>
          </a:xfrm>
        </p:spPr>
        <p:txBody>
          <a:bodyPr>
            <a:normAutofit/>
          </a:bodyPr>
          <a:lstStyle/>
          <a:p>
            <a:r>
              <a:rPr lang="fr-FR" sz="1800" b="1" dirty="0">
                <a:solidFill>
                  <a:schemeClr val="accent2"/>
                </a:solidFill>
              </a:rPr>
              <a:t>Description du produit: </a:t>
            </a:r>
          </a:p>
          <a:p>
            <a:pPr marL="0" indent="0">
              <a:buNone/>
            </a:pPr>
            <a:r>
              <a:rPr lang="fr-FR" sz="1800" b="1" dirty="0" err="1">
                <a:solidFill>
                  <a:schemeClr val="tx1"/>
                </a:solidFill>
              </a:rPr>
              <a:t>African</a:t>
            </a:r>
            <a:r>
              <a:rPr lang="fr-FR" sz="1800" b="1" dirty="0">
                <a:solidFill>
                  <a:schemeClr val="tx1"/>
                </a:solidFill>
              </a:rPr>
              <a:t> </a:t>
            </a:r>
            <a:r>
              <a:rPr lang="fr-FR" sz="1800" b="1" dirty="0" err="1">
                <a:solidFill>
                  <a:schemeClr val="tx1"/>
                </a:solidFill>
              </a:rPr>
              <a:t>Northern</a:t>
            </a:r>
            <a:r>
              <a:rPr lang="fr-FR" sz="1800" b="1" dirty="0">
                <a:solidFill>
                  <a:schemeClr val="tx1"/>
                </a:solidFill>
              </a:rPr>
              <a:t> Fruit propose des variétés de fruits frais par saison sur le marché local, ANF propose une large gamme de fruits frais pour chaque saison de l'année ainsi qu'une  panoplie de variétés des fruits frais. </a:t>
            </a:r>
          </a:p>
          <a:p>
            <a:pPr marL="0" indent="0">
              <a:buNone/>
            </a:pPr>
            <a:endParaRPr lang="fr-FR" sz="1800" b="1" dirty="0">
              <a:solidFill>
                <a:schemeClr val="tx1"/>
              </a:solidFill>
            </a:endParaRPr>
          </a:p>
        </p:txBody>
      </p:sp>
      <p:pic>
        <p:nvPicPr>
          <p:cNvPr id="4" name="Image 3">
            <a:extLst>
              <a:ext uri="{FF2B5EF4-FFF2-40B4-BE49-F238E27FC236}">
                <a16:creationId xmlns:a16="http://schemas.microsoft.com/office/drawing/2014/main" id="{BA61CEA8-1D9F-42EA-B94F-BAB149368A60}"/>
              </a:ext>
            </a:extLst>
          </p:cNvPr>
          <p:cNvPicPr>
            <a:picLocks noChangeAspect="1"/>
          </p:cNvPicPr>
          <p:nvPr/>
        </p:nvPicPr>
        <p:blipFill rotWithShape="1">
          <a:blip r:embed="rId2">
            <a:extLst>
              <a:ext uri="{28A0092B-C50C-407E-A947-70E740481C1C}">
                <a14:useLocalDpi xmlns:a14="http://schemas.microsoft.com/office/drawing/2010/main" val="0"/>
              </a:ext>
            </a:extLst>
          </a:blip>
          <a:srcRect l="14744" t="15461" r="15502" b="27174"/>
          <a:stretch/>
        </p:blipFill>
        <p:spPr>
          <a:xfrm>
            <a:off x="9753600" y="0"/>
            <a:ext cx="2438400" cy="1573647"/>
          </a:xfrm>
          <a:prstGeom prst="rect">
            <a:avLst/>
          </a:prstGeom>
        </p:spPr>
      </p:pic>
      <p:sp>
        <p:nvSpPr>
          <p:cNvPr id="8" name="Rectangle 1">
            <a:extLst>
              <a:ext uri="{FF2B5EF4-FFF2-40B4-BE49-F238E27FC236}">
                <a16:creationId xmlns:a16="http://schemas.microsoft.com/office/drawing/2014/main" id="{21150B31-0B4A-4AAE-A492-CA1289D3F0E8}"/>
              </a:ext>
            </a:extLst>
          </p:cNvPr>
          <p:cNvSpPr>
            <a:spLocks noGrp="1" noChangeArrowheads="1"/>
          </p:cNvSpPr>
          <p:nvPr>
            <p:ph type="title"/>
          </p:nvPr>
        </p:nvSpPr>
        <p:spPr bwMode="auto">
          <a:xfrm>
            <a:off x="3880654" y="340090"/>
            <a:ext cx="44307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600" i="0" u="none" strike="noStrike" cap="none" normalizeH="0" baseline="0" dirty="0">
                <a:ln>
                  <a:noFill/>
                </a:ln>
                <a:solidFill>
                  <a:srgbClr val="C00000"/>
                </a:solidFill>
                <a:effectLst/>
                <a:latin typeface="Lucida Bright" panose="02040602050505020304" pitchFamily="18" charset="0"/>
              </a:rPr>
              <a:t>Etude commerciale</a:t>
            </a:r>
          </a:p>
        </p:txBody>
      </p:sp>
      <p:graphicFrame>
        <p:nvGraphicFramePr>
          <p:cNvPr id="9" name="Diagramme 8">
            <a:extLst>
              <a:ext uri="{FF2B5EF4-FFF2-40B4-BE49-F238E27FC236}">
                <a16:creationId xmlns:a16="http://schemas.microsoft.com/office/drawing/2014/main" id="{291BD791-B740-4E3C-9ED0-86C3D0B62E27}"/>
              </a:ext>
            </a:extLst>
          </p:cNvPr>
          <p:cNvGraphicFramePr/>
          <p:nvPr>
            <p:extLst>
              <p:ext uri="{D42A27DB-BD31-4B8C-83A1-F6EECF244321}">
                <p14:modId xmlns:p14="http://schemas.microsoft.com/office/powerpoint/2010/main" val="112261017"/>
              </p:ext>
            </p:extLst>
          </p:nvPr>
        </p:nvGraphicFramePr>
        <p:xfrm>
          <a:off x="2464904" y="2252870"/>
          <a:ext cx="7315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577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03F7BB2-4285-4F93-8C74-F48C12294708}"/>
              </a:ext>
            </a:extLst>
          </p:cNvPr>
          <p:cNvPicPr>
            <a:picLocks noChangeAspect="1"/>
          </p:cNvPicPr>
          <p:nvPr/>
        </p:nvPicPr>
        <p:blipFill rotWithShape="1">
          <a:blip r:embed="rId2">
            <a:extLst>
              <a:ext uri="{28A0092B-C50C-407E-A947-70E740481C1C}">
                <a14:useLocalDpi xmlns:a14="http://schemas.microsoft.com/office/drawing/2010/main" val="0"/>
              </a:ext>
            </a:extLst>
          </a:blip>
          <a:srcRect l="14744" t="15461" r="15502" b="27174"/>
          <a:stretch/>
        </p:blipFill>
        <p:spPr>
          <a:xfrm>
            <a:off x="9712414" y="-1636"/>
            <a:ext cx="2438400" cy="1573647"/>
          </a:xfrm>
          <a:prstGeom prst="rect">
            <a:avLst/>
          </a:prstGeom>
        </p:spPr>
      </p:pic>
      <p:pic>
        <p:nvPicPr>
          <p:cNvPr id="5" name="Image 4">
            <a:extLst>
              <a:ext uri="{FF2B5EF4-FFF2-40B4-BE49-F238E27FC236}">
                <a16:creationId xmlns:a16="http://schemas.microsoft.com/office/drawing/2014/main" id="{115E3319-370D-469C-8B49-DC3EBB5E0F8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92908" y="1591443"/>
            <a:ext cx="1604732" cy="967777"/>
          </a:xfrm>
          <a:prstGeom prst="rect">
            <a:avLst/>
          </a:prstGeom>
        </p:spPr>
      </p:pic>
      <p:pic>
        <p:nvPicPr>
          <p:cNvPr id="6" name="Image 5">
            <a:extLst>
              <a:ext uri="{FF2B5EF4-FFF2-40B4-BE49-F238E27FC236}">
                <a16:creationId xmlns:a16="http://schemas.microsoft.com/office/drawing/2014/main" id="{99C8584E-6C7C-41E2-BA6F-BF00246B1A3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6284" y="3330216"/>
            <a:ext cx="1459269" cy="761252"/>
          </a:xfrm>
          <a:prstGeom prst="rect">
            <a:avLst/>
          </a:prstGeom>
        </p:spPr>
      </p:pic>
      <p:pic>
        <p:nvPicPr>
          <p:cNvPr id="7" name="Image 6">
            <a:extLst>
              <a:ext uri="{FF2B5EF4-FFF2-40B4-BE49-F238E27FC236}">
                <a16:creationId xmlns:a16="http://schemas.microsoft.com/office/drawing/2014/main" id="{D64AFBD5-8042-43B0-8283-EC87CD084C63}"/>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569914" y="3207473"/>
            <a:ext cx="1575174" cy="933378"/>
          </a:xfrm>
          <a:prstGeom prst="rect">
            <a:avLst/>
          </a:prstGeom>
        </p:spPr>
      </p:pic>
      <p:pic>
        <p:nvPicPr>
          <p:cNvPr id="8" name="Image 7">
            <a:extLst>
              <a:ext uri="{FF2B5EF4-FFF2-40B4-BE49-F238E27FC236}">
                <a16:creationId xmlns:a16="http://schemas.microsoft.com/office/drawing/2014/main" id="{3A098DBC-A63F-44BA-A650-061DA010821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9817" y="3267635"/>
            <a:ext cx="1227983" cy="814206"/>
          </a:xfrm>
          <a:prstGeom prst="rect">
            <a:avLst/>
          </a:prstGeom>
        </p:spPr>
      </p:pic>
      <p:pic>
        <p:nvPicPr>
          <p:cNvPr id="9" name="Image 8">
            <a:extLst>
              <a:ext uri="{FF2B5EF4-FFF2-40B4-BE49-F238E27FC236}">
                <a16:creationId xmlns:a16="http://schemas.microsoft.com/office/drawing/2014/main" id="{33A179EE-70EA-4E13-91DD-1D8FE7290B2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9369" y="3088352"/>
            <a:ext cx="1787078" cy="1186205"/>
          </a:xfrm>
          <a:prstGeom prst="rect">
            <a:avLst/>
          </a:prstGeom>
        </p:spPr>
      </p:pic>
      <p:pic>
        <p:nvPicPr>
          <p:cNvPr id="10" name="Image 9">
            <a:extLst>
              <a:ext uri="{FF2B5EF4-FFF2-40B4-BE49-F238E27FC236}">
                <a16:creationId xmlns:a16="http://schemas.microsoft.com/office/drawing/2014/main" id="{7764A968-360A-4FED-8E79-587CEBF2569E}"/>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8634" y="4616971"/>
            <a:ext cx="1320043" cy="990032"/>
          </a:xfrm>
          <a:prstGeom prst="rect">
            <a:avLst/>
          </a:prstGeom>
        </p:spPr>
      </p:pic>
      <p:pic>
        <p:nvPicPr>
          <p:cNvPr id="11" name="Image 10">
            <a:extLst>
              <a:ext uri="{FF2B5EF4-FFF2-40B4-BE49-F238E27FC236}">
                <a16:creationId xmlns:a16="http://schemas.microsoft.com/office/drawing/2014/main" id="{251A9013-6F88-4C60-8D27-07CA2C1C4957}"/>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6891" y="4645934"/>
            <a:ext cx="990032" cy="990032"/>
          </a:xfrm>
          <a:prstGeom prst="rect">
            <a:avLst/>
          </a:prstGeom>
        </p:spPr>
      </p:pic>
      <p:pic>
        <p:nvPicPr>
          <p:cNvPr id="12" name="Image 11">
            <a:extLst>
              <a:ext uri="{FF2B5EF4-FFF2-40B4-BE49-F238E27FC236}">
                <a16:creationId xmlns:a16="http://schemas.microsoft.com/office/drawing/2014/main" id="{98F64017-BD2A-4E0A-A4C0-404489265445}"/>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6596" y="4758215"/>
            <a:ext cx="990032" cy="990032"/>
          </a:xfrm>
          <a:prstGeom prst="rect">
            <a:avLst/>
          </a:prstGeom>
        </p:spPr>
      </p:pic>
      <p:pic>
        <p:nvPicPr>
          <p:cNvPr id="13" name="Image 12">
            <a:extLst>
              <a:ext uri="{FF2B5EF4-FFF2-40B4-BE49-F238E27FC236}">
                <a16:creationId xmlns:a16="http://schemas.microsoft.com/office/drawing/2014/main" id="{2A8409C4-4C65-4965-8251-A6E81EFF0212}"/>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054" y="1591443"/>
            <a:ext cx="1621341" cy="967777"/>
          </a:xfrm>
          <a:prstGeom prst="rect">
            <a:avLst/>
          </a:prstGeom>
        </p:spPr>
      </p:pic>
      <p:pic>
        <p:nvPicPr>
          <p:cNvPr id="14" name="Image 13">
            <a:extLst>
              <a:ext uri="{FF2B5EF4-FFF2-40B4-BE49-F238E27FC236}">
                <a16:creationId xmlns:a16="http://schemas.microsoft.com/office/drawing/2014/main" id="{131C89EE-A5A5-4779-BBCA-6E4C06B17FC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38898" y="1355709"/>
            <a:ext cx="1469610" cy="1469610"/>
          </a:xfrm>
          <a:prstGeom prst="rect">
            <a:avLst/>
          </a:prstGeom>
        </p:spPr>
      </p:pic>
      <p:pic>
        <p:nvPicPr>
          <p:cNvPr id="15" name="Image 14">
            <a:extLst>
              <a:ext uri="{FF2B5EF4-FFF2-40B4-BE49-F238E27FC236}">
                <a16:creationId xmlns:a16="http://schemas.microsoft.com/office/drawing/2014/main" id="{3DE51C2D-4399-4117-BA88-37C8C21C6496}"/>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0642" y="1562554"/>
            <a:ext cx="1533953" cy="1025557"/>
          </a:xfrm>
          <a:prstGeom prst="rect">
            <a:avLst/>
          </a:prstGeom>
        </p:spPr>
      </p:pic>
      <p:cxnSp>
        <p:nvCxnSpPr>
          <p:cNvPr id="16" name="Connecteur droit 15">
            <a:extLst>
              <a:ext uri="{FF2B5EF4-FFF2-40B4-BE49-F238E27FC236}">
                <a16:creationId xmlns:a16="http://schemas.microsoft.com/office/drawing/2014/main" id="{F32F52BA-6373-421E-A9B3-425AB960D2DD}"/>
              </a:ext>
            </a:extLst>
          </p:cNvPr>
          <p:cNvCxnSpPr>
            <a:cxnSpLocks/>
          </p:cNvCxnSpPr>
          <p:nvPr/>
        </p:nvCxnSpPr>
        <p:spPr>
          <a:xfrm>
            <a:off x="5962328" y="1504347"/>
            <a:ext cx="0" cy="4769729"/>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7" name="Connecteur droit 16">
            <a:extLst>
              <a:ext uri="{FF2B5EF4-FFF2-40B4-BE49-F238E27FC236}">
                <a16:creationId xmlns:a16="http://schemas.microsoft.com/office/drawing/2014/main" id="{5BA8876D-8665-41B4-9E3D-62F51847DC5D}"/>
              </a:ext>
            </a:extLst>
          </p:cNvPr>
          <p:cNvCxnSpPr>
            <a:cxnSpLocks/>
          </p:cNvCxnSpPr>
          <p:nvPr/>
        </p:nvCxnSpPr>
        <p:spPr>
          <a:xfrm>
            <a:off x="702702" y="3027937"/>
            <a:ext cx="10521352"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8" name="Connecteur droit 17">
            <a:extLst>
              <a:ext uri="{FF2B5EF4-FFF2-40B4-BE49-F238E27FC236}">
                <a16:creationId xmlns:a16="http://schemas.microsoft.com/office/drawing/2014/main" id="{ACA68B63-53D7-4AFB-9E3D-C99BDE84662B}"/>
              </a:ext>
            </a:extLst>
          </p:cNvPr>
          <p:cNvCxnSpPr>
            <a:cxnSpLocks/>
          </p:cNvCxnSpPr>
          <p:nvPr/>
        </p:nvCxnSpPr>
        <p:spPr>
          <a:xfrm>
            <a:off x="858238" y="4425262"/>
            <a:ext cx="10521352" cy="0"/>
          </a:xfrm>
          <a:prstGeom prst="line">
            <a:avLst/>
          </a:prstGeom>
          <a:ln w="57150"/>
        </p:spPr>
        <p:style>
          <a:lnRef idx="3">
            <a:schemeClr val="accent6"/>
          </a:lnRef>
          <a:fillRef idx="0">
            <a:schemeClr val="accent6"/>
          </a:fillRef>
          <a:effectRef idx="2">
            <a:schemeClr val="accent6"/>
          </a:effectRef>
          <a:fontRef idx="minor">
            <a:schemeClr val="tx1"/>
          </a:fontRef>
        </p:style>
      </p:cxnSp>
      <p:pic>
        <p:nvPicPr>
          <p:cNvPr id="19" name="Image 18">
            <a:extLst>
              <a:ext uri="{FF2B5EF4-FFF2-40B4-BE49-F238E27FC236}">
                <a16:creationId xmlns:a16="http://schemas.microsoft.com/office/drawing/2014/main" id="{C91CD092-FE87-4722-8CD3-CB84DC195271}"/>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8634" y="1481883"/>
            <a:ext cx="1336342" cy="1336342"/>
          </a:xfrm>
          <a:prstGeom prst="rect">
            <a:avLst/>
          </a:prstGeom>
        </p:spPr>
      </p:pic>
      <p:sp>
        <p:nvSpPr>
          <p:cNvPr id="20" name="Rectangle 19">
            <a:extLst>
              <a:ext uri="{FF2B5EF4-FFF2-40B4-BE49-F238E27FC236}">
                <a16:creationId xmlns:a16="http://schemas.microsoft.com/office/drawing/2014/main" id="{8994A2DA-1E18-481E-AAA0-C2807D7C3E48}"/>
              </a:ext>
            </a:extLst>
          </p:cNvPr>
          <p:cNvSpPr/>
          <p:nvPr/>
        </p:nvSpPr>
        <p:spPr>
          <a:xfrm>
            <a:off x="198782" y="455282"/>
            <a:ext cx="5897211" cy="646331"/>
          </a:xfrm>
          <a:prstGeom prst="rect">
            <a:avLst/>
          </a:prstGeom>
        </p:spPr>
        <p:txBody>
          <a:bodyPr wrap="square">
            <a:spAutoFit/>
          </a:bodyPr>
          <a:lstStyle/>
          <a:p>
            <a:r>
              <a:rPr lang="fr-FR" b="1" dirty="0"/>
              <a:t>Pour commencer son activité de production, la société propose:</a:t>
            </a:r>
            <a:endParaRPr lang="en-US" b="1" dirty="0"/>
          </a:p>
        </p:txBody>
      </p:sp>
    </p:spTree>
    <p:extLst>
      <p:ext uri="{BB962C8B-B14F-4D97-AF65-F5344CB8AC3E}">
        <p14:creationId xmlns:p14="http://schemas.microsoft.com/office/powerpoint/2010/main" val="331747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style.rotation</p:attrName>
                                        </p:attrNameLst>
                                      </p:cBhvr>
                                      <p:tavLst>
                                        <p:tav tm="0">
                                          <p:val>
                                            <p:fltVal val="720"/>
                                          </p:val>
                                        </p:tav>
                                        <p:tav tm="100000">
                                          <p:val>
                                            <p:fltVal val="0"/>
                                          </p:val>
                                        </p:tav>
                                      </p:tavLst>
                                    </p:anim>
                                    <p:anim calcmode="lin" valueType="num">
                                      <p:cBhvr>
                                        <p:cTn id="9" dur="2000" fill="hold"/>
                                        <p:tgtEl>
                                          <p:spTgt spid="13"/>
                                        </p:tgtEl>
                                        <p:attrNameLst>
                                          <p:attrName>ppt_h</p:attrName>
                                        </p:attrNameLst>
                                      </p:cBhvr>
                                      <p:tavLst>
                                        <p:tav tm="0">
                                          <p:val>
                                            <p:fltVal val="0"/>
                                          </p:val>
                                        </p:tav>
                                        <p:tav tm="100000">
                                          <p:val>
                                            <p:strVal val="#ppt_h"/>
                                          </p:val>
                                        </p:tav>
                                      </p:tavLst>
                                    </p:anim>
                                    <p:anim calcmode="lin" valueType="num">
                                      <p:cBhvr>
                                        <p:cTn id="10" dur="2000" fill="hold"/>
                                        <p:tgtEl>
                                          <p:spTgt spid="1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style.rotation</p:attrName>
                                        </p:attrNameLst>
                                      </p:cBhvr>
                                      <p:tavLst>
                                        <p:tav tm="0">
                                          <p:val>
                                            <p:fltVal val="720"/>
                                          </p:val>
                                        </p:tav>
                                        <p:tav tm="100000">
                                          <p:val>
                                            <p:fltVal val="0"/>
                                          </p:val>
                                        </p:tav>
                                      </p:tavLst>
                                    </p:anim>
                                    <p:anim calcmode="lin" valueType="num">
                                      <p:cBhvr>
                                        <p:cTn id="16" dur="2000" fill="hold"/>
                                        <p:tgtEl>
                                          <p:spTgt spid="14"/>
                                        </p:tgtEl>
                                        <p:attrNameLst>
                                          <p:attrName>ppt_h</p:attrName>
                                        </p:attrNameLst>
                                      </p:cBhvr>
                                      <p:tavLst>
                                        <p:tav tm="0">
                                          <p:val>
                                            <p:fltVal val="0"/>
                                          </p:val>
                                        </p:tav>
                                        <p:tav tm="100000">
                                          <p:val>
                                            <p:strVal val="#ppt_h"/>
                                          </p:val>
                                        </p:tav>
                                      </p:tavLst>
                                    </p:anim>
                                    <p:anim calcmode="lin" valueType="num">
                                      <p:cBhvr>
                                        <p:cTn id="17" dur="2000" fill="hold"/>
                                        <p:tgtEl>
                                          <p:spTgt spid="14"/>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000"/>
                                        <p:tgtEl>
                                          <p:spTgt spid="19"/>
                                        </p:tgtEl>
                                      </p:cBhvr>
                                    </p:animEffect>
                                    <p:anim calcmode="lin" valueType="num">
                                      <p:cBhvr>
                                        <p:cTn id="22" dur="2000" fill="hold"/>
                                        <p:tgtEl>
                                          <p:spTgt spid="19"/>
                                        </p:tgtEl>
                                        <p:attrNameLst>
                                          <p:attrName>style.rotation</p:attrName>
                                        </p:attrNameLst>
                                      </p:cBhvr>
                                      <p:tavLst>
                                        <p:tav tm="0">
                                          <p:val>
                                            <p:fltVal val="720"/>
                                          </p:val>
                                        </p:tav>
                                        <p:tav tm="100000">
                                          <p:val>
                                            <p:fltVal val="0"/>
                                          </p:val>
                                        </p:tav>
                                      </p:tavLst>
                                    </p:anim>
                                    <p:anim calcmode="lin" valueType="num">
                                      <p:cBhvr>
                                        <p:cTn id="23" dur="2000" fill="hold"/>
                                        <p:tgtEl>
                                          <p:spTgt spid="19"/>
                                        </p:tgtEl>
                                        <p:attrNameLst>
                                          <p:attrName>ppt_h</p:attrName>
                                        </p:attrNameLst>
                                      </p:cBhvr>
                                      <p:tavLst>
                                        <p:tav tm="0">
                                          <p:val>
                                            <p:fltVal val="0"/>
                                          </p:val>
                                        </p:tav>
                                        <p:tav tm="100000">
                                          <p:val>
                                            <p:strVal val="#ppt_h"/>
                                          </p:val>
                                        </p:tav>
                                      </p:tavLst>
                                    </p:anim>
                                    <p:anim calcmode="lin" valueType="num">
                                      <p:cBhvr>
                                        <p:cTn id="24" dur="2000" fill="hold"/>
                                        <p:tgtEl>
                                          <p:spTgt spid="19"/>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style.rotation</p:attrName>
                                        </p:attrNameLst>
                                      </p:cBhvr>
                                      <p:tavLst>
                                        <p:tav tm="0">
                                          <p:val>
                                            <p:fltVal val="720"/>
                                          </p:val>
                                        </p:tav>
                                        <p:tav tm="100000">
                                          <p:val>
                                            <p:fltVal val="0"/>
                                          </p:val>
                                        </p:tav>
                                      </p:tavLst>
                                    </p:anim>
                                    <p:anim calcmode="lin" valueType="num">
                                      <p:cBhvr>
                                        <p:cTn id="30" dur="2000" fill="hold"/>
                                        <p:tgtEl>
                                          <p:spTgt spid="6"/>
                                        </p:tgtEl>
                                        <p:attrNameLst>
                                          <p:attrName>ppt_h</p:attrName>
                                        </p:attrNameLst>
                                      </p:cBhvr>
                                      <p:tavLst>
                                        <p:tav tm="0">
                                          <p:val>
                                            <p:fltVal val="0"/>
                                          </p:val>
                                        </p:tav>
                                        <p:tav tm="100000">
                                          <p:val>
                                            <p:strVal val="#ppt_h"/>
                                          </p:val>
                                        </p:tav>
                                      </p:tavLst>
                                    </p:anim>
                                    <p:anim calcmode="lin" valueType="num">
                                      <p:cBhvr>
                                        <p:cTn id="31" dur="2000" fill="hold"/>
                                        <p:tgtEl>
                                          <p:spTgt spid="6"/>
                                        </p:tgtEl>
                                        <p:attrNameLst>
                                          <p:attrName>ppt_w</p:attrName>
                                        </p:attrNameLst>
                                      </p:cBhvr>
                                      <p:tavLst>
                                        <p:tav tm="0">
                                          <p:val>
                                            <p:fltVal val="0"/>
                                          </p:val>
                                        </p:tav>
                                        <p:tav tm="100000">
                                          <p:val>
                                            <p:strVal val="#ppt_w"/>
                                          </p:val>
                                        </p:tav>
                                      </p:tavLst>
                                    </p:anim>
                                  </p:childTnLst>
                                </p:cTn>
                              </p:par>
                            </p:childTnLst>
                          </p:cTn>
                        </p:par>
                        <p:par>
                          <p:cTn id="32" fill="hold">
                            <p:stCondLst>
                              <p:cond delay="8000"/>
                            </p:stCondLst>
                            <p:childTnLst>
                              <p:par>
                                <p:cTn id="33" presetID="35"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style.rotation</p:attrName>
                                        </p:attrNameLst>
                                      </p:cBhvr>
                                      <p:tavLst>
                                        <p:tav tm="0">
                                          <p:val>
                                            <p:fltVal val="720"/>
                                          </p:val>
                                        </p:tav>
                                        <p:tav tm="100000">
                                          <p:val>
                                            <p:fltVal val="0"/>
                                          </p:val>
                                        </p:tav>
                                      </p:tavLst>
                                    </p:anim>
                                    <p:anim calcmode="lin" valueType="num">
                                      <p:cBhvr>
                                        <p:cTn id="37" dur="2000" fill="hold"/>
                                        <p:tgtEl>
                                          <p:spTgt spid="7"/>
                                        </p:tgtEl>
                                        <p:attrNameLst>
                                          <p:attrName>ppt_h</p:attrName>
                                        </p:attrNameLst>
                                      </p:cBhvr>
                                      <p:tavLst>
                                        <p:tav tm="0">
                                          <p:val>
                                            <p:fltVal val="0"/>
                                          </p:val>
                                        </p:tav>
                                        <p:tav tm="100000">
                                          <p:val>
                                            <p:strVal val="#ppt_h"/>
                                          </p:val>
                                        </p:tav>
                                      </p:tavLst>
                                    </p:anim>
                                    <p:anim calcmode="lin" valueType="num">
                                      <p:cBhvr>
                                        <p:cTn id="38" dur="2000" fill="hold"/>
                                        <p:tgtEl>
                                          <p:spTgt spid="7"/>
                                        </p:tgtEl>
                                        <p:attrNameLst>
                                          <p:attrName>ppt_w</p:attrName>
                                        </p:attrNameLst>
                                      </p:cBhvr>
                                      <p:tavLst>
                                        <p:tav tm="0">
                                          <p:val>
                                            <p:fltVal val="0"/>
                                          </p:val>
                                        </p:tav>
                                        <p:tav tm="100000">
                                          <p:val>
                                            <p:strVal val="#ppt_w"/>
                                          </p:val>
                                        </p:tav>
                                      </p:tavLst>
                                    </p:anim>
                                  </p:childTnLst>
                                </p:cTn>
                              </p:par>
                            </p:childTnLst>
                          </p:cTn>
                        </p:par>
                        <p:par>
                          <p:cTn id="39" fill="hold">
                            <p:stCondLst>
                              <p:cond delay="10000"/>
                            </p:stCondLst>
                            <p:childTnLst>
                              <p:par>
                                <p:cTn id="40" presetID="35"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anim calcmode="lin" valueType="num">
                                      <p:cBhvr>
                                        <p:cTn id="43" dur="2000" fill="hold"/>
                                        <p:tgtEl>
                                          <p:spTgt spid="8"/>
                                        </p:tgtEl>
                                        <p:attrNameLst>
                                          <p:attrName>style.rotation</p:attrName>
                                        </p:attrNameLst>
                                      </p:cBhvr>
                                      <p:tavLst>
                                        <p:tav tm="0">
                                          <p:val>
                                            <p:fltVal val="720"/>
                                          </p:val>
                                        </p:tav>
                                        <p:tav tm="100000">
                                          <p:val>
                                            <p:fltVal val="0"/>
                                          </p:val>
                                        </p:tav>
                                      </p:tavLst>
                                    </p:anim>
                                    <p:anim calcmode="lin" valueType="num">
                                      <p:cBhvr>
                                        <p:cTn id="44" dur="2000" fill="hold"/>
                                        <p:tgtEl>
                                          <p:spTgt spid="8"/>
                                        </p:tgtEl>
                                        <p:attrNameLst>
                                          <p:attrName>ppt_h</p:attrName>
                                        </p:attrNameLst>
                                      </p:cBhvr>
                                      <p:tavLst>
                                        <p:tav tm="0">
                                          <p:val>
                                            <p:fltVal val="0"/>
                                          </p:val>
                                        </p:tav>
                                        <p:tav tm="100000">
                                          <p:val>
                                            <p:strVal val="#ppt_h"/>
                                          </p:val>
                                        </p:tav>
                                      </p:tavLst>
                                    </p:anim>
                                    <p:anim calcmode="lin" valueType="num">
                                      <p:cBhvr>
                                        <p:cTn id="45" dur="2000" fill="hold"/>
                                        <p:tgtEl>
                                          <p:spTgt spid="8"/>
                                        </p:tgtEl>
                                        <p:attrNameLst>
                                          <p:attrName>ppt_w</p:attrName>
                                        </p:attrNameLst>
                                      </p:cBhvr>
                                      <p:tavLst>
                                        <p:tav tm="0">
                                          <p:val>
                                            <p:fltVal val="0"/>
                                          </p:val>
                                        </p:tav>
                                        <p:tav tm="100000">
                                          <p:val>
                                            <p:strVal val="#ppt_w"/>
                                          </p:val>
                                        </p:tav>
                                      </p:tavLst>
                                    </p:anim>
                                  </p:childTnLst>
                                </p:cTn>
                              </p:par>
                            </p:childTnLst>
                          </p:cTn>
                        </p:par>
                        <p:par>
                          <p:cTn id="46" fill="hold">
                            <p:stCondLst>
                              <p:cond delay="12000"/>
                            </p:stCondLst>
                            <p:childTnLst>
                              <p:par>
                                <p:cTn id="47" presetID="35"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anim calcmode="lin" valueType="num">
                                      <p:cBhvr>
                                        <p:cTn id="50" dur="2000" fill="hold"/>
                                        <p:tgtEl>
                                          <p:spTgt spid="12"/>
                                        </p:tgtEl>
                                        <p:attrNameLst>
                                          <p:attrName>style.rotation</p:attrName>
                                        </p:attrNameLst>
                                      </p:cBhvr>
                                      <p:tavLst>
                                        <p:tav tm="0">
                                          <p:val>
                                            <p:fltVal val="720"/>
                                          </p:val>
                                        </p:tav>
                                        <p:tav tm="100000">
                                          <p:val>
                                            <p:fltVal val="0"/>
                                          </p:val>
                                        </p:tav>
                                      </p:tavLst>
                                    </p:anim>
                                    <p:anim calcmode="lin" valueType="num">
                                      <p:cBhvr>
                                        <p:cTn id="51" dur="2000" fill="hold"/>
                                        <p:tgtEl>
                                          <p:spTgt spid="12"/>
                                        </p:tgtEl>
                                        <p:attrNameLst>
                                          <p:attrName>ppt_h</p:attrName>
                                        </p:attrNameLst>
                                      </p:cBhvr>
                                      <p:tavLst>
                                        <p:tav tm="0">
                                          <p:val>
                                            <p:fltVal val="0"/>
                                          </p:val>
                                        </p:tav>
                                        <p:tav tm="100000">
                                          <p:val>
                                            <p:strVal val="#ppt_h"/>
                                          </p:val>
                                        </p:tav>
                                      </p:tavLst>
                                    </p:anim>
                                    <p:anim calcmode="lin" valueType="num">
                                      <p:cBhvr>
                                        <p:cTn id="52" dur="2000" fill="hold"/>
                                        <p:tgtEl>
                                          <p:spTgt spid="12"/>
                                        </p:tgtEl>
                                        <p:attrNameLst>
                                          <p:attrName>ppt_w</p:attrName>
                                        </p:attrNameLst>
                                      </p:cBhvr>
                                      <p:tavLst>
                                        <p:tav tm="0">
                                          <p:val>
                                            <p:fltVal val="0"/>
                                          </p:val>
                                        </p:tav>
                                        <p:tav tm="100000">
                                          <p:val>
                                            <p:strVal val="#ppt_w"/>
                                          </p:val>
                                        </p:tav>
                                      </p:tavLst>
                                    </p:anim>
                                  </p:childTnLst>
                                </p:cTn>
                              </p:par>
                            </p:childTnLst>
                          </p:cTn>
                        </p:par>
                        <p:par>
                          <p:cTn id="53" fill="hold">
                            <p:stCondLst>
                              <p:cond delay="14000"/>
                            </p:stCondLst>
                            <p:childTnLst>
                              <p:par>
                                <p:cTn id="54" presetID="35"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anim calcmode="lin" valueType="num">
                                      <p:cBhvr>
                                        <p:cTn id="57" dur="2000" fill="hold"/>
                                        <p:tgtEl>
                                          <p:spTgt spid="11"/>
                                        </p:tgtEl>
                                        <p:attrNameLst>
                                          <p:attrName>style.rotation</p:attrName>
                                        </p:attrNameLst>
                                      </p:cBhvr>
                                      <p:tavLst>
                                        <p:tav tm="0">
                                          <p:val>
                                            <p:fltVal val="720"/>
                                          </p:val>
                                        </p:tav>
                                        <p:tav tm="100000">
                                          <p:val>
                                            <p:fltVal val="0"/>
                                          </p:val>
                                        </p:tav>
                                      </p:tavLst>
                                    </p:anim>
                                    <p:anim calcmode="lin" valueType="num">
                                      <p:cBhvr>
                                        <p:cTn id="58" dur="2000" fill="hold"/>
                                        <p:tgtEl>
                                          <p:spTgt spid="11"/>
                                        </p:tgtEl>
                                        <p:attrNameLst>
                                          <p:attrName>ppt_h</p:attrName>
                                        </p:attrNameLst>
                                      </p:cBhvr>
                                      <p:tavLst>
                                        <p:tav tm="0">
                                          <p:val>
                                            <p:fltVal val="0"/>
                                          </p:val>
                                        </p:tav>
                                        <p:tav tm="100000">
                                          <p:val>
                                            <p:strVal val="#ppt_h"/>
                                          </p:val>
                                        </p:tav>
                                      </p:tavLst>
                                    </p:anim>
                                    <p:anim calcmode="lin" valueType="num">
                                      <p:cBhvr>
                                        <p:cTn id="59" dur="2000" fill="hold"/>
                                        <p:tgtEl>
                                          <p:spTgt spid="11"/>
                                        </p:tgtEl>
                                        <p:attrNameLst>
                                          <p:attrName>ppt_w</p:attrName>
                                        </p:attrNameLst>
                                      </p:cBhvr>
                                      <p:tavLst>
                                        <p:tav tm="0">
                                          <p:val>
                                            <p:fltVal val="0"/>
                                          </p:val>
                                        </p:tav>
                                        <p:tav tm="100000">
                                          <p:val>
                                            <p:strVal val="#ppt_w"/>
                                          </p:val>
                                        </p:tav>
                                      </p:tavLst>
                                    </p:anim>
                                  </p:childTnLst>
                                </p:cTn>
                              </p:par>
                            </p:childTnLst>
                          </p:cTn>
                        </p:par>
                        <p:par>
                          <p:cTn id="60" fill="hold">
                            <p:stCondLst>
                              <p:cond delay="16000"/>
                            </p:stCondLst>
                            <p:childTnLst>
                              <p:par>
                                <p:cTn id="61" presetID="35"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2000"/>
                                        <p:tgtEl>
                                          <p:spTgt spid="10"/>
                                        </p:tgtEl>
                                      </p:cBhvr>
                                    </p:animEffect>
                                    <p:anim calcmode="lin" valueType="num">
                                      <p:cBhvr>
                                        <p:cTn id="64" dur="2000" fill="hold"/>
                                        <p:tgtEl>
                                          <p:spTgt spid="10"/>
                                        </p:tgtEl>
                                        <p:attrNameLst>
                                          <p:attrName>style.rotation</p:attrName>
                                        </p:attrNameLst>
                                      </p:cBhvr>
                                      <p:tavLst>
                                        <p:tav tm="0">
                                          <p:val>
                                            <p:fltVal val="720"/>
                                          </p:val>
                                        </p:tav>
                                        <p:tav tm="100000">
                                          <p:val>
                                            <p:fltVal val="0"/>
                                          </p:val>
                                        </p:tav>
                                      </p:tavLst>
                                    </p:anim>
                                    <p:anim calcmode="lin" valueType="num">
                                      <p:cBhvr>
                                        <p:cTn id="65" dur="2000" fill="hold"/>
                                        <p:tgtEl>
                                          <p:spTgt spid="10"/>
                                        </p:tgtEl>
                                        <p:attrNameLst>
                                          <p:attrName>ppt_h</p:attrName>
                                        </p:attrNameLst>
                                      </p:cBhvr>
                                      <p:tavLst>
                                        <p:tav tm="0">
                                          <p:val>
                                            <p:fltVal val="0"/>
                                          </p:val>
                                        </p:tav>
                                        <p:tav tm="100000">
                                          <p:val>
                                            <p:strVal val="#ppt_h"/>
                                          </p:val>
                                        </p:tav>
                                      </p:tavLst>
                                    </p:anim>
                                    <p:anim calcmode="lin" valueType="num">
                                      <p:cBhvr>
                                        <p:cTn id="66" dur="2000" fill="hold"/>
                                        <p:tgtEl>
                                          <p:spTgt spid="10"/>
                                        </p:tgtEl>
                                        <p:attrNameLst>
                                          <p:attrName>ppt_w</p:attrName>
                                        </p:attrNameLst>
                                      </p:cBhvr>
                                      <p:tavLst>
                                        <p:tav tm="0">
                                          <p:val>
                                            <p:fltVal val="0"/>
                                          </p:val>
                                        </p:tav>
                                        <p:tav tm="100000">
                                          <p:val>
                                            <p:strVal val="#ppt_w"/>
                                          </p:val>
                                        </p:tav>
                                      </p:tavLst>
                                    </p:anim>
                                  </p:childTnLst>
                                </p:cTn>
                              </p:par>
                            </p:childTnLst>
                          </p:cTn>
                        </p:par>
                        <p:par>
                          <p:cTn id="67" fill="hold">
                            <p:stCondLst>
                              <p:cond delay="18000"/>
                            </p:stCondLst>
                            <p:childTnLst>
                              <p:par>
                                <p:cTn id="68" presetID="35" presetClass="entr" presetSubtype="0"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2000"/>
                                        <p:tgtEl>
                                          <p:spTgt spid="15"/>
                                        </p:tgtEl>
                                      </p:cBhvr>
                                    </p:animEffect>
                                    <p:anim calcmode="lin" valueType="num">
                                      <p:cBhvr>
                                        <p:cTn id="71" dur="2000" fill="hold"/>
                                        <p:tgtEl>
                                          <p:spTgt spid="15"/>
                                        </p:tgtEl>
                                        <p:attrNameLst>
                                          <p:attrName>style.rotation</p:attrName>
                                        </p:attrNameLst>
                                      </p:cBhvr>
                                      <p:tavLst>
                                        <p:tav tm="0">
                                          <p:val>
                                            <p:fltVal val="720"/>
                                          </p:val>
                                        </p:tav>
                                        <p:tav tm="100000">
                                          <p:val>
                                            <p:fltVal val="0"/>
                                          </p:val>
                                        </p:tav>
                                      </p:tavLst>
                                    </p:anim>
                                    <p:anim calcmode="lin" valueType="num">
                                      <p:cBhvr>
                                        <p:cTn id="72" dur="2000" fill="hold"/>
                                        <p:tgtEl>
                                          <p:spTgt spid="15"/>
                                        </p:tgtEl>
                                        <p:attrNameLst>
                                          <p:attrName>ppt_h</p:attrName>
                                        </p:attrNameLst>
                                      </p:cBhvr>
                                      <p:tavLst>
                                        <p:tav tm="0">
                                          <p:val>
                                            <p:fltVal val="0"/>
                                          </p:val>
                                        </p:tav>
                                        <p:tav tm="100000">
                                          <p:val>
                                            <p:strVal val="#ppt_h"/>
                                          </p:val>
                                        </p:tav>
                                      </p:tavLst>
                                    </p:anim>
                                    <p:anim calcmode="lin" valueType="num">
                                      <p:cBhvr>
                                        <p:cTn id="73" dur="2000" fill="hold"/>
                                        <p:tgtEl>
                                          <p:spTgt spid="15"/>
                                        </p:tgtEl>
                                        <p:attrNameLst>
                                          <p:attrName>ppt_w</p:attrName>
                                        </p:attrNameLst>
                                      </p:cBhvr>
                                      <p:tavLst>
                                        <p:tav tm="0">
                                          <p:val>
                                            <p:fltVal val="0"/>
                                          </p:val>
                                        </p:tav>
                                        <p:tav tm="100000">
                                          <p:val>
                                            <p:strVal val="#ppt_w"/>
                                          </p:val>
                                        </p:tav>
                                      </p:tavLst>
                                    </p:anim>
                                  </p:childTnLst>
                                </p:cTn>
                              </p:par>
                            </p:childTnLst>
                          </p:cTn>
                        </p:par>
                        <p:par>
                          <p:cTn id="74" fill="hold">
                            <p:stCondLst>
                              <p:cond delay="20000"/>
                            </p:stCondLst>
                            <p:childTnLst>
                              <p:par>
                                <p:cTn id="75" presetID="35" presetClass="entr" presetSubtype="0"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2000"/>
                                        <p:tgtEl>
                                          <p:spTgt spid="5"/>
                                        </p:tgtEl>
                                      </p:cBhvr>
                                    </p:animEffect>
                                    <p:anim calcmode="lin" valueType="num">
                                      <p:cBhvr>
                                        <p:cTn id="78" dur="2000" fill="hold"/>
                                        <p:tgtEl>
                                          <p:spTgt spid="5"/>
                                        </p:tgtEl>
                                        <p:attrNameLst>
                                          <p:attrName>style.rotation</p:attrName>
                                        </p:attrNameLst>
                                      </p:cBhvr>
                                      <p:tavLst>
                                        <p:tav tm="0">
                                          <p:val>
                                            <p:fltVal val="720"/>
                                          </p:val>
                                        </p:tav>
                                        <p:tav tm="100000">
                                          <p:val>
                                            <p:fltVal val="0"/>
                                          </p:val>
                                        </p:tav>
                                      </p:tavLst>
                                    </p:anim>
                                    <p:anim calcmode="lin" valueType="num">
                                      <p:cBhvr>
                                        <p:cTn id="79" dur="2000" fill="hold"/>
                                        <p:tgtEl>
                                          <p:spTgt spid="5"/>
                                        </p:tgtEl>
                                        <p:attrNameLst>
                                          <p:attrName>ppt_h</p:attrName>
                                        </p:attrNameLst>
                                      </p:cBhvr>
                                      <p:tavLst>
                                        <p:tav tm="0">
                                          <p:val>
                                            <p:fltVal val="0"/>
                                          </p:val>
                                        </p:tav>
                                        <p:tav tm="100000">
                                          <p:val>
                                            <p:strVal val="#ppt_h"/>
                                          </p:val>
                                        </p:tav>
                                      </p:tavLst>
                                    </p:anim>
                                    <p:anim calcmode="lin" valueType="num">
                                      <p:cBhvr>
                                        <p:cTn id="80" dur="2000" fill="hold"/>
                                        <p:tgtEl>
                                          <p:spTgt spid="5"/>
                                        </p:tgtEl>
                                        <p:attrNameLst>
                                          <p:attrName>ppt_w</p:attrName>
                                        </p:attrNameLst>
                                      </p:cBhvr>
                                      <p:tavLst>
                                        <p:tav tm="0">
                                          <p:val>
                                            <p:fltVal val="0"/>
                                          </p:val>
                                        </p:tav>
                                        <p:tav tm="100000">
                                          <p:val>
                                            <p:strVal val="#ppt_w"/>
                                          </p:val>
                                        </p:tav>
                                      </p:tavLst>
                                    </p:anim>
                                  </p:childTnLst>
                                </p:cTn>
                              </p:par>
                            </p:childTnLst>
                          </p:cTn>
                        </p:par>
                        <p:par>
                          <p:cTn id="81" fill="hold">
                            <p:stCondLst>
                              <p:cond delay="22000"/>
                            </p:stCondLst>
                            <p:childTnLst>
                              <p:par>
                                <p:cTn id="82" presetID="35" presetClass="entr" presetSubtype="0"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2000"/>
                                        <p:tgtEl>
                                          <p:spTgt spid="9"/>
                                        </p:tgtEl>
                                      </p:cBhvr>
                                    </p:animEffect>
                                    <p:anim calcmode="lin" valueType="num">
                                      <p:cBhvr>
                                        <p:cTn id="85" dur="2000" fill="hold"/>
                                        <p:tgtEl>
                                          <p:spTgt spid="9"/>
                                        </p:tgtEl>
                                        <p:attrNameLst>
                                          <p:attrName>style.rotation</p:attrName>
                                        </p:attrNameLst>
                                      </p:cBhvr>
                                      <p:tavLst>
                                        <p:tav tm="0">
                                          <p:val>
                                            <p:fltVal val="720"/>
                                          </p:val>
                                        </p:tav>
                                        <p:tav tm="100000">
                                          <p:val>
                                            <p:fltVal val="0"/>
                                          </p:val>
                                        </p:tav>
                                      </p:tavLst>
                                    </p:anim>
                                    <p:anim calcmode="lin" valueType="num">
                                      <p:cBhvr>
                                        <p:cTn id="86" dur="2000" fill="hold"/>
                                        <p:tgtEl>
                                          <p:spTgt spid="9"/>
                                        </p:tgtEl>
                                        <p:attrNameLst>
                                          <p:attrName>ppt_h</p:attrName>
                                        </p:attrNameLst>
                                      </p:cBhvr>
                                      <p:tavLst>
                                        <p:tav tm="0">
                                          <p:val>
                                            <p:fltVal val="0"/>
                                          </p:val>
                                        </p:tav>
                                        <p:tav tm="100000">
                                          <p:val>
                                            <p:strVal val="#ppt_h"/>
                                          </p:val>
                                        </p:tav>
                                      </p:tavLst>
                                    </p:anim>
                                    <p:anim calcmode="lin" valueType="num">
                                      <p:cBhvr>
                                        <p:cTn id="87"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F0979049-2806-48CB-ABAB-ACE457DE50EC}"/>
              </a:ext>
            </a:extLst>
          </p:cNvPr>
          <p:cNvGraphicFramePr>
            <a:graphicFrameLocks noGrp="1"/>
          </p:cNvGraphicFramePr>
          <p:nvPr>
            <p:ph idx="1"/>
            <p:extLst>
              <p:ext uri="{D42A27DB-BD31-4B8C-83A1-F6EECF244321}">
                <p14:modId xmlns:p14="http://schemas.microsoft.com/office/powerpoint/2010/main" val="704593345"/>
              </p:ext>
            </p:extLst>
          </p:nvPr>
        </p:nvGraphicFramePr>
        <p:xfrm>
          <a:off x="2484050" y="764682"/>
          <a:ext cx="6932352" cy="1660464"/>
        </p:xfrm>
        <a:graphic>
          <a:graphicData uri="http://schemas.openxmlformats.org/drawingml/2006/table">
            <a:tbl>
              <a:tblPr firstRow="1" firstCol="1" bandRow="1">
                <a:tableStyleId>{E8B1032C-EA38-4F05-BA0D-38AFFFC7BED3}</a:tableStyleId>
              </a:tblPr>
              <a:tblGrid>
                <a:gridCol w="3466176">
                  <a:extLst>
                    <a:ext uri="{9D8B030D-6E8A-4147-A177-3AD203B41FA5}">
                      <a16:colId xmlns:a16="http://schemas.microsoft.com/office/drawing/2014/main" val="1313926852"/>
                    </a:ext>
                  </a:extLst>
                </a:gridCol>
                <a:gridCol w="3466176">
                  <a:extLst>
                    <a:ext uri="{9D8B030D-6E8A-4147-A177-3AD203B41FA5}">
                      <a16:colId xmlns:a16="http://schemas.microsoft.com/office/drawing/2014/main" val="4163066387"/>
                    </a:ext>
                  </a:extLst>
                </a:gridCol>
              </a:tblGrid>
              <a:tr h="415116">
                <a:tc>
                  <a:txBody>
                    <a:bodyPr/>
                    <a:lstStyle/>
                    <a:p>
                      <a:pPr algn="ctr">
                        <a:lnSpc>
                          <a:spcPct val="107000"/>
                        </a:lnSpc>
                        <a:spcAft>
                          <a:spcPts val="0"/>
                        </a:spcAft>
                      </a:pPr>
                      <a:r>
                        <a:rPr lang="fr-FR" sz="1800" dirty="0">
                          <a:effectLst/>
                        </a:rPr>
                        <a:t>Matériels et moyen de transport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fr-FR" sz="1800" dirty="0">
                          <a:effectLst/>
                        </a:rPr>
                        <a:t>Prix en DT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65591800"/>
                  </a:ext>
                </a:extLst>
              </a:tr>
              <a:tr h="415116">
                <a:tc>
                  <a:txBody>
                    <a:bodyPr/>
                    <a:lstStyle/>
                    <a:p>
                      <a:pPr>
                        <a:lnSpc>
                          <a:spcPct val="107000"/>
                        </a:lnSpc>
                        <a:spcAft>
                          <a:spcPts val="0"/>
                        </a:spcAft>
                      </a:pPr>
                      <a:r>
                        <a:rPr lang="fr-FR" sz="1800" dirty="0">
                          <a:effectLst/>
                        </a:rPr>
                        <a:t>Tracteur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800">
                          <a:effectLst/>
                        </a:rPr>
                        <a:t>45 000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29360970"/>
                  </a:ext>
                </a:extLst>
              </a:tr>
              <a:tr h="415116">
                <a:tc>
                  <a:txBody>
                    <a:bodyPr/>
                    <a:lstStyle/>
                    <a:p>
                      <a:pPr>
                        <a:lnSpc>
                          <a:spcPct val="107000"/>
                        </a:lnSpc>
                        <a:spcAft>
                          <a:spcPts val="0"/>
                        </a:spcAft>
                      </a:pPr>
                      <a:r>
                        <a:rPr lang="fr-FR" sz="1800">
                          <a:effectLst/>
                        </a:rPr>
                        <a:t>Camion Frigorifique</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800">
                          <a:effectLst/>
                        </a:rPr>
                        <a:t>100 000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9195880"/>
                  </a:ext>
                </a:extLst>
              </a:tr>
              <a:tr h="415116">
                <a:tc>
                  <a:txBody>
                    <a:bodyPr/>
                    <a:lstStyle/>
                    <a:p>
                      <a:pPr>
                        <a:lnSpc>
                          <a:spcPct val="107000"/>
                        </a:lnSpc>
                        <a:spcAft>
                          <a:spcPts val="0"/>
                        </a:spcAft>
                      </a:pPr>
                      <a:r>
                        <a:rPr lang="fr-FR" sz="1800" dirty="0">
                          <a:effectLst/>
                        </a:rPr>
                        <a:t>Camion</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800" dirty="0">
                          <a:effectLst/>
                        </a:rPr>
                        <a:t>80 000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83679827"/>
                  </a:ext>
                </a:extLst>
              </a:tr>
            </a:tbl>
          </a:graphicData>
        </a:graphic>
      </p:graphicFrame>
      <p:pic>
        <p:nvPicPr>
          <p:cNvPr id="6" name="Image 5">
            <a:extLst>
              <a:ext uri="{FF2B5EF4-FFF2-40B4-BE49-F238E27FC236}">
                <a16:creationId xmlns:a16="http://schemas.microsoft.com/office/drawing/2014/main" id="{D7F28FDD-2684-4090-9E09-DA5B90923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0226" y="2570922"/>
            <a:ext cx="3909391" cy="2932044"/>
          </a:xfrm>
          <a:prstGeom prst="rect">
            <a:avLst/>
          </a:prstGeom>
        </p:spPr>
      </p:pic>
      <p:sp>
        <p:nvSpPr>
          <p:cNvPr id="7" name="Rectangle 6">
            <a:extLst>
              <a:ext uri="{FF2B5EF4-FFF2-40B4-BE49-F238E27FC236}">
                <a16:creationId xmlns:a16="http://schemas.microsoft.com/office/drawing/2014/main" id="{FE2C1D32-8075-45E6-B0D5-3913DBB8AA5A}"/>
              </a:ext>
            </a:extLst>
          </p:cNvPr>
          <p:cNvSpPr/>
          <p:nvPr/>
        </p:nvSpPr>
        <p:spPr>
          <a:xfrm>
            <a:off x="225287" y="3220278"/>
            <a:ext cx="5724939" cy="1200329"/>
          </a:xfrm>
          <a:prstGeom prst="rect">
            <a:avLst/>
          </a:prstGeom>
        </p:spPr>
        <p:txBody>
          <a:bodyPr wrap="square">
            <a:spAutoFit/>
          </a:bodyPr>
          <a:lstStyle/>
          <a:p>
            <a:r>
              <a:rPr lang="fr-FR" b="1" dirty="0"/>
              <a:t>Un centre frigorifique est aussi nécessaire pour pouvoir préserver les fruits frais. Pour pouvoir maintenir les fruits frais le plus longtemps possible et être capable de les revendre hors saison. </a:t>
            </a:r>
            <a:endParaRPr lang="en-US" b="1" dirty="0"/>
          </a:p>
        </p:txBody>
      </p:sp>
      <p:sp>
        <p:nvSpPr>
          <p:cNvPr id="9" name="Rectangle 8">
            <a:extLst>
              <a:ext uri="{FF2B5EF4-FFF2-40B4-BE49-F238E27FC236}">
                <a16:creationId xmlns:a16="http://schemas.microsoft.com/office/drawing/2014/main" id="{40C26D6B-A6C1-426E-B48B-77C27EA1D953}"/>
              </a:ext>
            </a:extLst>
          </p:cNvPr>
          <p:cNvSpPr/>
          <p:nvPr/>
        </p:nvSpPr>
        <p:spPr>
          <a:xfrm>
            <a:off x="74090" y="236324"/>
            <a:ext cx="4166606" cy="369332"/>
          </a:xfrm>
          <a:prstGeom prst="rect">
            <a:avLst/>
          </a:prstGeom>
        </p:spPr>
        <p:txBody>
          <a:bodyPr wrap="square">
            <a:spAutoFit/>
          </a:bodyPr>
          <a:lstStyle/>
          <a:p>
            <a:pPr marL="285750" indent="-285750">
              <a:buFont typeface="Arial" panose="020B0604020202020204" pitchFamily="34" charset="0"/>
              <a:buChar char="•"/>
            </a:pPr>
            <a:r>
              <a:rPr lang="fr-FR" b="1" dirty="0">
                <a:solidFill>
                  <a:schemeClr val="accent2"/>
                </a:solidFill>
              </a:rPr>
              <a:t>Matériels et moyen de transport</a:t>
            </a:r>
          </a:p>
        </p:txBody>
      </p:sp>
    </p:spTree>
    <p:extLst>
      <p:ext uri="{BB962C8B-B14F-4D97-AF65-F5344CB8AC3E}">
        <p14:creationId xmlns:p14="http://schemas.microsoft.com/office/powerpoint/2010/main" val="72705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C5F44473-134A-44B5-A5CB-B0E8A0142CD9}"/>
              </a:ext>
            </a:extLst>
          </p:cNvPr>
          <p:cNvSpPr>
            <a:spLocks noGrp="1"/>
          </p:cNvSpPr>
          <p:nvPr>
            <p:ph idx="1"/>
          </p:nvPr>
        </p:nvSpPr>
        <p:spPr>
          <a:xfrm>
            <a:off x="427382" y="539977"/>
            <a:ext cx="10515600" cy="4351338"/>
          </a:xfrm>
        </p:spPr>
        <p:txBody>
          <a:bodyPr>
            <a:normAutofit/>
          </a:bodyPr>
          <a:lstStyle/>
          <a:p>
            <a:r>
              <a:rPr lang="fr-FR" sz="1800" b="1" dirty="0">
                <a:solidFill>
                  <a:schemeClr val="accent2"/>
                </a:solidFill>
              </a:rPr>
              <a:t>Aspect opérationnel: </a:t>
            </a:r>
          </a:p>
          <a:p>
            <a:pPr marL="0" indent="0">
              <a:buNone/>
            </a:pPr>
            <a:endParaRPr lang="fr-FR" sz="1800" b="1" dirty="0">
              <a:solidFill>
                <a:schemeClr val="tx1"/>
              </a:solidFill>
            </a:endParaRPr>
          </a:p>
        </p:txBody>
      </p:sp>
      <p:graphicFrame>
        <p:nvGraphicFramePr>
          <p:cNvPr id="9" name="Tableau 8">
            <a:extLst>
              <a:ext uri="{FF2B5EF4-FFF2-40B4-BE49-F238E27FC236}">
                <a16:creationId xmlns:a16="http://schemas.microsoft.com/office/drawing/2014/main" id="{FCDDEB40-BF83-4566-BA3A-444CE6434B73}"/>
              </a:ext>
            </a:extLst>
          </p:cNvPr>
          <p:cNvGraphicFramePr>
            <a:graphicFrameLocks noGrp="1"/>
          </p:cNvGraphicFramePr>
          <p:nvPr>
            <p:extLst>
              <p:ext uri="{D42A27DB-BD31-4B8C-83A1-F6EECF244321}">
                <p14:modId xmlns:p14="http://schemas.microsoft.com/office/powerpoint/2010/main" val="1202956756"/>
              </p:ext>
            </p:extLst>
          </p:nvPr>
        </p:nvGraphicFramePr>
        <p:xfrm>
          <a:off x="1961321" y="1232452"/>
          <a:ext cx="8163339" cy="2319131"/>
        </p:xfrm>
        <a:graphic>
          <a:graphicData uri="http://schemas.openxmlformats.org/drawingml/2006/table">
            <a:tbl>
              <a:tblPr firstRow="1" firstCol="1" bandRow="1">
                <a:tableStyleId>{E8B1032C-EA38-4F05-BA0D-38AFFFC7BED3}</a:tableStyleId>
              </a:tblPr>
              <a:tblGrid>
                <a:gridCol w="2119422">
                  <a:extLst>
                    <a:ext uri="{9D8B030D-6E8A-4147-A177-3AD203B41FA5}">
                      <a16:colId xmlns:a16="http://schemas.microsoft.com/office/drawing/2014/main" val="1667780006"/>
                    </a:ext>
                  </a:extLst>
                </a:gridCol>
                <a:gridCol w="2079311">
                  <a:extLst>
                    <a:ext uri="{9D8B030D-6E8A-4147-A177-3AD203B41FA5}">
                      <a16:colId xmlns:a16="http://schemas.microsoft.com/office/drawing/2014/main" val="360284213"/>
                    </a:ext>
                  </a:extLst>
                </a:gridCol>
                <a:gridCol w="2028556">
                  <a:extLst>
                    <a:ext uri="{9D8B030D-6E8A-4147-A177-3AD203B41FA5}">
                      <a16:colId xmlns:a16="http://schemas.microsoft.com/office/drawing/2014/main" val="2497804272"/>
                    </a:ext>
                  </a:extLst>
                </a:gridCol>
                <a:gridCol w="1936050">
                  <a:extLst>
                    <a:ext uri="{9D8B030D-6E8A-4147-A177-3AD203B41FA5}">
                      <a16:colId xmlns:a16="http://schemas.microsoft.com/office/drawing/2014/main" val="1379238723"/>
                    </a:ext>
                  </a:extLst>
                </a:gridCol>
              </a:tblGrid>
              <a:tr h="775775">
                <a:tc>
                  <a:txBody>
                    <a:bodyPr/>
                    <a:lstStyle/>
                    <a:p>
                      <a:pPr algn="ctr">
                        <a:lnSpc>
                          <a:spcPct val="107000"/>
                        </a:lnSpc>
                        <a:spcAft>
                          <a:spcPts val="0"/>
                        </a:spcAft>
                      </a:pPr>
                      <a:r>
                        <a:rPr lang="fr-FR" sz="1800">
                          <a:effectLst/>
                        </a:rPr>
                        <a:t>Produit et service à vendre</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fr-FR" sz="1800">
                          <a:effectLst/>
                        </a:rPr>
                        <a:t>Client visée</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fr-FR" sz="1800">
                          <a:effectLst/>
                        </a:rPr>
                        <a:t>Prix</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fr-FR" sz="1800">
                          <a:effectLst/>
                        </a:rPr>
                        <a:t>Action de communication</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6403920"/>
                  </a:ext>
                </a:extLst>
              </a:tr>
              <a:tr h="377134">
                <a:tc>
                  <a:txBody>
                    <a:bodyPr/>
                    <a:lstStyle/>
                    <a:p>
                      <a:pPr>
                        <a:lnSpc>
                          <a:spcPct val="107000"/>
                        </a:lnSpc>
                        <a:spcAft>
                          <a:spcPts val="0"/>
                        </a:spcAft>
                      </a:pPr>
                      <a:r>
                        <a:rPr lang="fr-FR" sz="1800">
                          <a:effectLst/>
                        </a:rPr>
                        <a:t>Fresh Fruit box</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800">
                          <a:effectLst/>
                        </a:rPr>
                        <a:t>Famille et entreprise</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800" dirty="0">
                          <a:effectLst/>
                        </a:rPr>
                        <a:t>De 30DT </a:t>
                      </a:r>
                      <a:r>
                        <a:rPr lang="fr-BE" sz="1800" dirty="0">
                          <a:effectLst/>
                        </a:rPr>
                        <a:t>à</a:t>
                      </a:r>
                      <a:r>
                        <a:rPr lang="fr-FR" sz="1800" dirty="0">
                          <a:effectLst/>
                        </a:rPr>
                        <a:t> 50DT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800">
                          <a:effectLst/>
                        </a:rPr>
                        <a:t>Social media,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3530614"/>
                  </a:ext>
                </a:extLst>
              </a:tr>
              <a:tr h="1166222">
                <a:tc>
                  <a:txBody>
                    <a:bodyPr/>
                    <a:lstStyle/>
                    <a:p>
                      <a:pPr>
                        <a:lnSpc>
                          <a:spcPct val="107000"/>
                        </a:lnSpc>
                        <a:spcAft>
                          <a:spcPts val="0"/>
                        </a:spcAft>
                      </a:pPr>
                      <a:r>
                        <a:rPr lang="fr-FR" sz="1800">
                          <a:effectLst/>
                        </a:rPr>
                        <a:t>Vente en gros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800">
                          <a:effectLst/>
                        </a:rPr>
                        <a:t>Grand surface, restaurant et salon de th</a:t>
                      </a:r>
                      <a:r>
                        <a:rPr lang="fr-BE" sz="1800">
                          <a:effectLst/>
                        </a:rPr>
                        <a:t>é</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800">
                          <a:effectLst/>
                        </a:rPr>
                        <a:t>Dépend du prix du kg pour chaque variété de fruit</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62450190"/>
                  </a:ext>
                </a:extLst>
              </a:tr>
            </a:tbl>
          </a:graphicData>
        </a:graphic>
      </p:graphicFrame>
    </p:spTree>
    <p:extLst>
      <p:ext uri="{BB962C8B-B14F-4D97-AF65-F5344CB8AC3E}">
        <p14:creationId xmlns:p14="http://schemas.microsoft.com/office/powerpoint/2010/main" val="243480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5581C59-80C0-4834-A0F2-4D1832F023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4078" y="513789"/>
            <a:ext cx="3151059" cy="2363294"/>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158B50E2-6816-41BE-ACC6-1E76364C3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046" y="3350821"/>
            <a:ext cx="3051378" cy="2069842"/>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A42F858-B20B-4E70-9872-592C404DE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5517" y="666584"/>
            <a:ext cx="2947332" cy="2210499"/>
          </a:xfrm>
          <a:prstGeom prst="rect">
            <a:avLst/>
          </a:prstGeom>
          <a:ln>
            <a:noFill/>
          </a:ln>
          <a:effectLst>
            <a:outerShdw blurRad="292100" dist="139700" dir="2700000" algn="tl" rotWithShape="0">
              <a:srgbClr val="333333">
                <a:alpha val="65000"/>
              </a:srgbClr>
            </a:outerShdw>
          </a:effectLst>
        </p:spPr>
      </p:pic>
      <p:sp>
        <p:nvSpPr>
          <p:cNvPr id="7" name="Flèche : droite 6">
            <a:extLst>
              <a:ext uri="{FF2B5EF4-FFF2-40B4-BE49-F238E27FC236}">
                <a16:creationId xmlns:a16="http://schemas.microsoft.com/office/drawing/2014/main" id="{645ECC58-889C-4911-A9D8-D03657DBEA78}"/>
              </a:ext>
            </a:extLst>
          </p:cNvPr>
          <p:cNvSpPr/>
          <p:nvPr/>
        </p:nvSpPr>
        <p:spPr>
          <a:xfrm>
            <a:off x="3829036" y="3980382"/>
            <a:ext cx="504056" cy="57606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434A5AF0-95D5-4482-9FC2-621D1B7E2E0B}"/>
              </a:ext>
            </a:extLst>
          </p:cNvPr>
          <p:cNvSpPr/>
          <p:nvPr/>
        </p:nvSpPr>
        <p:spPr>
          <a:xfrm>
            <a:off x="3829036" y="1341808"/>
            <a:ext cx="504056" cy="57606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1184AEF-612F-43A8-A636-3ECC663E7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24" y="666584"/>
            <a:ext cx="3069959" cy="2302469"/>
          </a:xfrm>
          <a:prstGeom prst="rect">
            <a:avLst/>
          </a:prstGeom>
          <a:ln>
            <a:noFill/>
          </a:ln>
          <a:effectLst>
            <a:outerShdw blurRad="292100" dist="139700" dir="2700000" algn="tl" rotWithShape="0">
              <a:srgbClr val="333333">
                <a:alpha val="65000"/>
              </a:srgbClr>
            </a:outerShdw>
          </a:effectLst>
        </p:spPr>
      </p:pic>
      <p:sp>
        <p:nvSpPr>
          <p:cNvPr id="10" name="Flèche : droite 9">
            <a:extLst>
              <a:ext uri="{FF2B5EF4-FFF2-40B4-BE49-F238E27FC236}">
                <a16:creationId xmlns:a16="http://schemas.microsoft.com/office/drawing/2014/main" id="{DBBD8D5C-B75F-4B1A-8203-B69FA6F66E1E}"/>
              </a:ext>
            </a:extLst>
          </p:cNvPr>
          <p:cNvSpPr/>
          <p:nvPr/>
        </p:nvSpPr>
        <p:spPr>
          <a:xfrm>
            <a:off x="8011709" y="1393113"/>
            <a:ext cx="504056" cy="57606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CCAB0906-9638-4D9D-AB36-7B95644C0395}"/>
              </a:ext>
            </a:extLst>
          </p:cNvPr>
          <p:cNvSpPr/>
          <p:nvPr/>
        </p:nvSpPr>
        <p:spPr>
          <a:xfrm>
            <a:off x="7969321" y="3809678"/>
            <a:ext cx="504056" cy="57606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E6DEFAE2-27E8-4249-879D-753C8FB9B9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5517" y="3132130"/>
            <a:ext cx="3051378" cy="2288533"/>
          </a:xfrm>
          <a:prstGeom prst="rect">
            <a:avLst/>
          </a:prstGeom>
          <a:ln>
            <a:noFill/>
          </a:ln>
          <a:effectLst>
            <a:outerShdw blurRad="292100" dist="139700" dir="2700000" algn="tl" rotWithShape="0">
              <a:srgbClr val="333333">
                <a:alpha val="65000"/>
              </a:srgbClr>
            </a:outerShdw>
          </a:effectLst>
        </p:spPr>
      </p:pic>
      <p:pic>
        <p:nvPicPr>
          <p:cNvPr id="13" name="Image 12">
            <a:extLst>
              <a:ext uri="{FF2B5EF4-FFF2-40B4-BE49-F238E27FC236}">
                <a16:creationId xmlns:a16="http://schemas.microsoft.com/office/drawing/2014/main" id="{C4AED882-4594-4638-95E6-39961FF9F0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4078" y="3086766"/>
            <a:ext cx="3151059" cy="23632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1192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CF9AC-F7C3-4F49-BD3C-63C0BDEE0690}"/>
              </a:ext>
            </a:extLst>
          </p:cNvPr>
          <p:cNvSpPr>
            <a:spLocks noGrp="1"/>
          </p:cNvSpPr>
          <p:nvPr>
            <p:ph type="ctrTitle"/>
          </p:nvPr>
        </p:nvSpPr>
        <p:spPr>
          <a:xfrm>
            <a:off x="1411358" y="622853"/>
            <a:ext cx="9144000" cy="2387600"/>
          </a:xfrm>
        </p:spPr>
        <p:txBody>
          <a:bodyPr>
            <a:normAutofit fontScale="90000"/>
          </a:bodyPr>
          <a:lstStyle/>
          <a:p>
            <a:pPr algn="ctr"/>
            <a:r>
              <a:rPr lang="fr-FR" sz="9600" spc="50" dirty="0">
                <a:ln w="0"/>
                <a:solidFill>
                  <a:srgbClr val="002060"/>
                </a:solidFill>
                <a:effectLst>
                  <a:innerShdw blurRad="63500" dist="50800" dir="13500000">
                    <a:srgbClr val="000000">
                      <a:alpha val="50000"/>
                    </a:srgbClr>
                  </a:innerShdw>
                </a:effectLst>
                <a:latin typeface="Kunstler Script" panose="030304020206070D0D06" pitchFamily="66" charset="0"/>
              </a:rPr>
              <a:t>Merci Pour votre Attention </a:t>
            </a:r>
          </a:p>
        </p:txBody>
      </p:sp>
      <p:pic>
        <p:nvPicPr>
          <p:cNvPr id="4" name="Espace réservé du contenu 6">
            <a:extLst>
              <a:ext uri="{FF2B5EF4-FFF2-40B4-BE49-F238E27FC236}">
                <a16:creationId xmlns:a16="http://schemas.microsoft.com/office/drawing/2014/main" id="{A1D1EFA8-0801-4F8A-80E1-4F031D0A6505}"/>
              </a:ext>
            </a:extLst>
          </p:cNvPr>
          <p:cNvPicPr>
            <a:picLocks noChangeAspect="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3858" t="36554" r="11221" b="14076"/>
          <a:stretch/>
        </p:blipFill>
        <p:spPr>
          <a:xfrm>
            <a:off x="662609" y="5181601"/>
            <a:ext cx="2292626" cy="1510747"/>
          </a:xfrm>
          <a:prstGeom prst="rect">
            <a:avLst/>
          </a:prstGeom>
        </p:spPr>
      </p:pic>
    </p:spTree>
    <p:extLst>
      <p:ext uri="{BB962C8B-B14F-4D97-AF65-F5344CB8AC3E}">
        <p14:creationId xmlns:p14="http://schemas.microsoft.com/office/powerpoint/2010/main" val="158211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192"/>
            <a:ext cx="10515600" cy="1325563"/>
          </a:xfrm>
        </p:spPr>
        <p:txBody>
          <a:bodyPr/>
          <a:lstStyle/>
          <a:p>
            <a:pPr algn="ctr"/>
            <a:r>
              <a:rPr lang="de-DE" spc="50" dirty="0">
                <a:ln w="0"/>
                <a:solidFill>
                  <a:srgbClr val="C00000"/>
                </a:solidFill>
                <a:effectLst>
                  <a:innerShdw blurRad="63500" dist="50800" dir="13500000">
                    <a:srgbClr val="000000">
                      <a:alpha val="50000"/>
                    </a:srgbClr>
                  </a:innerShdw>
                </a:effectLst>
                <a:latin typeface="Lucida Bright" panose="02040602050505020304" pitchFamily="18" charset="0"/>
              </a:rPr>
              <a:t>Plan</a:t>
            </a:r>
            <a:endParaRPr lang="en-US" spc="50" dirty="0">
              <a:ln w="0"/>
              <a:solidFill>
                <a:srgbClr val="C00000"/>
              </a:solidFill>
              <a:effectLst>
                <a:innerShdw blurRad="63500" dist="50800" dir="13500000">
                  <a:srgbClr val="000000">
                    <a:alpha val="50000"/>
                  </a:srgbClr>
                </a:innerShdw>
              </a:effectLst>
              <a:latin typeface="Lucida Bright" panose="02040602050505020304" pitchFamily="18" charset="0"/>
            </a:endParaRPr>
          </a:p>
        </p:txBody>
      </p:sp>
      <p:sp>
        <p:nvSpPr>
          <p:cNvPr id="3" name="Content Placeholder 2"/>
          <p:cNvSpPr>
            <a:spLocks noGrp="1"/>
          </p:cNvSpPr>
          <p:nvPr>
            <p:ph idx="1"/>
          </p:nvPr>
        </p:nvSpPr>
        <p:spPr>
          <a:xfrm>
            <a:off x="838200" y="1478755"/>
            <a:ext cx="10515600" cy="4351338"/>
          </a:xfrm>
        </p:spPr>
        <p:txBody>
          <a:bodyPr>
            <a:noAutofit/>
          </a:bodyPr>
          <a:lstStyle/>
          <a:p>
            <a:pPr marL="571500" indent="-571500" algn="just">
              <a:buFont typeface="+mj-lt"/>
              <a:buAutoNum type="romanUcPeriod"/>
            </a:pPr>
            <a:r>
              <a:rPr lang="fr-FR" b="1" dirty="0">
                <a:solidFill>
                  <a:schemeClr val="tx1"/>
                </a:solidFill>
                <a:latin typeface="Lucida Bright" panose="02040602050505020304" pitchFamily="18" charset="0"/>
              </a:rPr>
              <a:t>Description du l'entreprise</a:t>
            </a:r>
          </a:p>
          <a:p>
            <a:pPr marL="571500" indent="-571500" algn="just">
              <a:buFont typeface="+mj-lt"/>
              <a:buAutoNum type="romanUcPeriod"/>
            </a:pPr>
            <a:r>
              <a:rPr lang="fr-FR" b="1" dirty="0">
                <a:solidFill>
                  <a:schemeClr val="tx1"/>
                </a:solidFill>
                <a:latin typeface="Lucida Bright" panose="02040602050505020304" pitchFamily="18" charset="0"/>
              </a:rPr>
              <a:t>Cadre juridique</a:t>
            </a:r>
          </a:p>
          <a:p>
            <a:pPr marL="571500" indent="-571500" algn="just">
              <a:buFont typeface="+mj-lt"/>
              <a:buAutoNum type="romanUcPeriod"/>
            </a:pPr>
            <a:r>
              <a:rPr lang="fr-FR" b="1" dirty="0">
                <a:solidFill>
                  <a:schemeClr val="tx1"/>
                </a:solidFill>
                <a:latin typeface="Lucida Bright" panose="02040602050505020304" pitchFamily="18" charset="0"/>
              </a:rPr>
              <a:t>Etude de marche</a:t>
            </a:r>
          </a:p>
          <a:p>
            <a:pPr marL="571500" indent="-571500" algn="just">
              <a:buFont typeface="+mj-lt"/>
              <a:buAutoNum type="romanUcPeriod"/>
            </a:pPr>
            <a:r>
              <a:rPr lang="fr-FR" b="1" dirty="0">
                <a:solidFill>
                  <a:schemeClr val="tx1"/>
                </a:solidFill>
                <a:latin typeface="Lucida Bright" panose="02040602050505020304" pitchFamily="18" charset="0"/>
              </a:rPr>
              <a:t>Etude commerciale</a:t>
            </a:r>
          </a:p>
          <a:p>
            <a:pPr marL="571500" indent="-571500" algn="just">
              <a:buFont typeface="+mj-lt"/>
              <a:buAutoNum type="romanUcPeriod"/>
            </a:pPr>
            <a:endParaRPr lang="fr-FR" b="1" dirty="0">
              <a:solidFill>
                <a:schemeClr val="tx1"/>
              </a:solidFill>
              <a:latin typeface="Lucida Bright" panose="02040602050505020304" pitchFamily="18" charset="0"/>
            </a:endParaRPr>
          </a:p>
        </p:txBody>
      </p:sp>
    </p:spTree>
    <p:extLst>
      <p:ext uri="{BB962C8B-B14F-4D97-AF65-F5344CB8AC3E}">
        <p14:creationId xmlns:p14="http://schemas.microsoft.com/office/powerpoint/2010/main" val="402617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888AB-A1B3-4B33-B6AB-321E4CE6473F}"/>
              </a:ext>
            </a:extLst>
          </p:cNvPr>
          <p:cNvSpPr>
            <a:spLocks noGrp="1"/>
          </p:cNvSpPr>
          <p:nvPr>
            <p:ph type="title"/>
          </p:nvPr>
        </p:nvSpPr>
        <p:spPr>
          <a:xfrm>
            <a:off x="838199" y="192847"/>
            <a:ext cx="10515600" cy="1325563"/>
          </a:xfrm>
        </p:spPr>
        <p:txBody>
          <a:bodyPr>
            <a:normAutofit/>
          </a:bodyPr>
          <a:lstStyle/>
          <a:p>
            <a:pPr algn="ctr"/>
            <a:r>
              <a:rPr lang="en-US" sz="3600" dirty="0">
                <a:solidFill>
                  <a:srgbClr val="C00000"/>
                </a:solidFill>
                <a:latin typeface="Lucida Bright" panose="02040602050505020304" pitchFamily="18" charset="0"/>
                <a:cs typeface="Leelawadee UI" panose="020B0502040204020203" pitchFamily="34" charset="-34"/>
              </a:rPr>
              <a:t>Description de  </a:t>
            </a:r>
            <a:r>
              <a:rPr lang="fr-FR" sz="3600" dirty="0">
                <a:solidFill>
                  <a:srgbClr val="C00000"/>
                </a:solidFill>
                <a:latin typeface="Lucida Bright" panose="02040602050505020304" pitchFamily="18" charset="0"/>
                <a:cs typeface="Leelawadee UI" panose="020B0502040204020203" pitchFamily="34" charset="-34"/>
              </a:rPr>
              <a:t>l'entreprise</a:t>
            </a:r>
          </a:p>
        </p:txBody>
      </p:sp>
      <p:sp>
        <p:nvSpPr>
          <p:cNvPr id="4" name="Rectangle 3">
            <a:extLst>
              <a:ext uri="{FF2B5EF4-FFF2-40B4-BE49-F238E27FC236}">
                <a16:creationId xmlns:a16="http://schemas.microsoft.com/office/drawing/2014/main" id="{C60B6C06-F16B-4009-AAF5-7D5898A41FD1}"/>
              </a:ext>
            </a:extLst>
          </p:cNvPr>
          <p:cNvSpPr/>
          <p:nvPr/>
        </p:nvSpPr>
        <p:spPr>
          <a:xfrm>
            <a:off x="337929" y="1552576"/>
            <a:ext cx="11516139" cy="3693319"/>
          </a:xfrm>
          <a:prstGeom prst="rect">
            <a:avLst/>
          </a:prstGeom>
        </p:spPr>
        <p:txBody>
          <a:bodyPr wrap="square">
            <a:spAutoFit/>
          </a:bodyPr>
          <a:lstStyle/>
          <a:p>
            <a:r>
              <a:rPr lang="fr-FR" b="1" dirty="0" err="1"/>
              <a:t>African</a:t>
            </a:r>
            <a:r>
              <a:rPr lang="fr-FR" b="1" dirty="0"/>
              <a:t> </a:t>
            </a:r>
            <a:r>
              <a:rPr lang="fr-FR" b="1" dirty="0" err="1"/>
              <a:t>Northern</a:t>
            </a:r>
            <a:r>
              <a:rPr lang="fr-FR" b="1" dirty="0"/>
              <a:t> Fruit est une entreprise 50% exportatrice opérant en Tunisie. Qui a pour principale activité la vente en gros de fruits frais.  La société vend directement par l’intermédiaire de ses fermes.</a:t>
            </a:r>
            <a:endParaRPr lang="fr-FR" dirty="0"/>
          </a:p>
          <a:p>
            <a:endParaRPr lang="fr-FR" b="1" dirty="0"/>
          </a:p>
          <a:p>
            <a:pPr marL="285750" indent="-285750">
              <a:buFont typeface="Arial" panose="020B0604020202020204" pitchFamily="34" charset="0"/>
              <a:buChar char="•"/>
            </a:pPr>
            <a:r>
              <a:rPr lang="fr-FR" b="1" dirty="0">
                <a:solidFill>
                  <a:schemeClr val="accent2"/>
                </a:solidFill>
              </a:rPr>
              <a:t>Siege</a:t>
            </a:r>
            <a:r>
              <a:rPr lang="fr-FR" b="1" dirty="0"/>
              <a:t>: </a:t>
            </a:r>
            <a:r>
              <a:rPr lang="fr-FR" b="1" dirty="0" err="1"/>
              <a:t>Mornag</a:t>
            </a:r>
            <a:r>
              <a:rPr lang="fr-FR" b="1" dirty="0"/>
              <a:t> Ben Arous</a:t>
            </a:r>
          </a:p>
          <a:p>
            <a:pPr marL="285750" indent="-285750">
              <a:buFont typeface="Arial" panose="020B0604020202020204" pitchFamily="34" charset="0"/>
              <a:buChar char="•"/>
            </a:pPr>
            <a:r>
              <a:rPr lang="en-US" b="1" dirty="0">
                <a:solidFill>
                  <a:schemeClr val="accent2"/>
                </a:solidFill>
              </a:rPr>
              <a:t>Sector</a:t>
            </a:r>
            <a:r>
              <a:rPr lang="en-US" b="1" dirty="0"/>
              <a:t>: Agriculture</a:t>
            </a:r>
          </a:p>
          <a:p>
            <a:pPr marL="285750" indent="-285750">
              <a:buFont typeface="Arial" panose="020B0604020202020204" pitchFamily="34" charset="0"/>
              <a:buChar char="•"/>
            </a:pPr>
            <a:r>
              <a:rPr lang="en-US" b="1" dirty="0">
                <a:solidFill>
                  <a:schemeClr val="accent2"/>
                </a:solidFill>
              </a:rPr>
              <a:t>Logo</a:t>
            </a:r>
            <a:r>
              <a:rPr lang="en-US" b="1" dirty="0"/>
              <a:t>: </a:t>
            </a:r>
          </a:p>
          <a:p>
            <a:endParaRPr lang="en-US" b="1" dirty="0"/>
          </a:p>
          <a:p>
            <a:endParaRPr lang="en-US" b="1" dirty="0"/>
          </a:p>
          <a:p>
            <a:endParaRPr lang="en-US" b="1" dirty="0"/>
          </a:p>
          <a:p>
            <a:endParaRPr lang="en-US" b="1" dirty="0"/>
          </a:p>
          <a:p>
            <a:endParaRPr lang="en-US" b="1" dirty="0"/>
          </a:p>
          <a:p>
            <a:pPr marL="285750" indent="-285750">
              <a:buFont typeface="Arial" panose="020B0604020202020204" pitchFamily="34" charset="0"/>
              <a:buChar char="•"/>
            </a:pPr>
            <a:r>
              <a:rPr lang="en-US" b="1" dirty="0">
                <a:solidFill>
                  <a:schemeClr val="accent2"/>
                </a:solidFill>
              </a:rPr>
              <a:t>Slogan</a:t>
            </a:r>
            <a:r>
              <a:rPr lang="en-US" b="1" dirty="0"/>
              <a:t>: Bringing Freshness to the world </a:t>
            </a:r>
          </a:p>
          <a:p>
            <a:endParaRPr lang="fr-FR" dirty="0"/>
          </a:p>
        </p:txBody>
      </p:sp>
      <p:pic>
        <p:nvPicPr>
          <p:cNvPr id="6" name="Image 5">
            <a:extLst>
              <a:ext uri="{FF2B5EF4-FFF2-40B4-BE49-F238E27FC236}">
                <a16:creationId xmlns:a16="http://schemas.microsoft.com/office/drawing/2014/main" id="{F36A9440-DA47-4E5D-9A46-4582BCB8A341}"/>
              </a:ext>
            </a:extLst>
          </p:cNvPr>
          <p:cNvPicPr>
            <a:picLocks noChangeAspect="1"/>
          </p:cNvPicPr>
          <p:nvPr/>
        </p:nvPicPr>
        <p:blipFill rotWithShape="1">
          <a:blip r:embed="rId2">
            <a:extLst>
              <a:ext uri="{28A0092B-C50C-407E-A947-70E740481C1C}">
                <a14:useLocalDpi xmlns:a14="http://schemas.microsoft.com/office/drawing/2010/main" val="0"/>
              </a:ext>
            </a:extLst>
          </a:blip>
          <a:srcRect l="15502" t="16787" r="18535" b="26691"/>
          <a:stretch/>
        </p:blipFill>
        <p:spPr>
          <a:xfrm>
            <a:off x="1643271" y="3031435"/>
            <a:ext cx="2014328" cy="1354463"/>
          </a:xfrm>
          <a:prstGeom prst="rect">
            <a:avLst/>
          </a:prstGeom>
        </p:spPr>
      </p:pic>
      <p:pic>
        <p:nvPicPr>
          <p:cNvPr id="7" name="Image 6">
            <a:extLst>
              <a:ext uri="{FF2B5EF4-FFF2-40B4-BE49-F238E27FC236}">
                <a16:creationId xmlns:a16="http://schemas.microsoft.com/office/drawing/2014/main" id="{6B6A6CD2-B767-48C3-89B6-9CBC60D1A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092" y="2543219"/>
            <a:ext cx="3112508" cy="3013841"/>
          </a:xfrm>
          <a:prstGeom prst="rect">
            <a:avLst/>
          </a:prstGeom>
        </p:spPr>
      </p:pic>
    </p:spTree>
    <p:extLst>
      <p:ext uri="{BB962C8B-B14F-4D97-AF65-F5344CB8AC3E}">
        <p14:creationId xmlns:p14="http://schemas.microsoft.com/office/powerpoint/2010/main" val="347834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F54-AD22-4B1F-B700-EE744B079905}"/>
              </a:ext>
            </a:extLst>
          </p:cNvPr>
          <p:cNvSpPr>
            <a:spLocks noGrp="1"/>
          </p:cNvSpPr>
          <p:nvPr>
            <p:ph type="title"/>
          </p:nvPr>
        </p:nvSpPr>
        <p:spPr/>
        <p:txBody>
          <a:bodyPr>
            <a:normAutofit/>
          </a:bodyPr>
          <a:lstStyle/>
          <a:p>
            <a:pPr algn="ctr"/>
            <a:r>
              <a:rPr lang="en-US" sz="3600" dirty="0">
                <a:solidFill>
                  <a:srgbClr val="C00000"/>
                </a:solidFill>
                <a:latin typeface="Lucida Bright" panose="02040602050505020304" pitchFamily="18" charset="0"/>
                <a:cs typeface="Leelawadee UI" panose="020B0502040204020203" pitchFamily="34" charset="-34"/>
              </a:rPr>
              <a:t>Description de  </a:t>
            </a:r>
            <a:r>
              <a:rPr lang="fr-FR" sz="3600" dirty="0">
                <a:solidFill>
                  <a:srgbClr val="C00000"/>
                </a:solidFill>
                <a:latin typeface="Lucida Bright" panose="02040602050505020304" pitchFamily="18" charset="0"/>
                <a:cs typeface="Leelawadee UI" panose="020B0502040204020203" pitchFamily="34" charset="-34"/>
              </a:rPr>
              <a:t>l'entreprise</a:t>
            </a:r>
            <a:endParaRPr lang="fr-FR" sz="3600" dirty="0"/>
          </a:p>
        </p:txBody>
      </p:sp>
      <p:sp>
        <p:nvSpPr>
          <p:cNvPr id="3" name="Espace réservé du contenu 2">
            <a:extLst>
              <a:ext uri="{FF2B5EF4-FFF2-40B4-BE49-F238E27FC236}">
                <a16:creationId xmlns:a16="http://schemas.microsoft.com/office/drawing/2014/main" id="{DD69DC80-1F99-44CF-9A19-E05D17FA33D4}"/>
              </a:ext>
            </a:extLst>
          </p:cNvPr>
          <p:cNvSpPr>
            <a:spLocks noGrp="1"/>
          </p:cNvSpPr>
          <p:nvPr>
            <p:ph idx="1"/>
          </p:nvPr>
        </p:nvSpPr>
        <p:spPr>
          <a:xfrm>
            <a:off x="838200" y="1690688"/>
            <a:ext cx="10515600" cy="4351338"/>
          </a:xfrm>
        </p:spPr>
        <p:txBody>
          <a:bodyPr>
            <a:normAutofit/>
          </a:bodyPr>
          <a:lstStyle/>
          <a:p>
            <a:r>
              <a:rPr lang="en-US" sz="1800" b="1" dirty="0">
                <a:solidFill>
                  <a:schemeClr val="accent2"/>
                </a:solidFill>
              </a:rPr>
              <a:t>Vision</a:t>
            </a:r>
            <a:r>
              <a:rPr lang="en-US" sz="1800" b="1" dirty="0">
                <a:solidFill>
                  <a:schemeClr val="tx1"/>
                </a:solidFill>
              </a:rPr>
              <a:t>: </a:t>
            </a:r>
          </a:p>
          <a:p>
            <a:pPr marL="0" indent="0">
              <a:buNone/>
            </a:pPr>
            <a:r>
              <a:rPr lang="fr-FR" sz="1800" b="1" dirty="0">
                <a:solidFill>
                  <a:schemeClr val="tx1"/>
                </a:solidFill>
              </a:rPr>
              <a:t>Offrir aux consommateurs du monde entier des fruits frais de la plus haute qualité: sains et délicieux. Dans un pays d'expatriés, ANF a pour objectif de s'approvisionner directement en produits de chaque exploitation et de les vendre, pour le marché local et pour l'exportation.</a:t>
            </a:r>
            <a:endParaRPr lang="en-US" sz="1800" b="1" dirty="0">
              <a:solidFill>
                <a:schemeClr val="tx1"/>
              </a:solidFill>
            </a:endParaRPr>
          </a:p>
          <a:p>
            <a:r>
              <a:rPr lang="en-US" sz="1800" b="1" dirty="0">
                <a:solidFill>
                  <a:schemeClr val="accent2"/>
                </a:solidFill>
              </a:rPr>
              <a:t>Mission</a:t>
            </a:r>
            <a:r>
              <a:rPr lang="en-US" sz="1800" b="1" dirty="0">
                <a:solidFill>
                  <a:schemeClr val="tx1"/>
                </a:solidFill>
              </a:rPr>
              <a:t>:</a:t>
            </a:r>
          </a:p>
          <a:p>
            <a:pPr marL="0" indent="0">
              <a:buNone/>
            </a:pPr>
            <a:r>
              <a:rPr lang="fr-FR" sz="1800" b="1" dirty="0">
                <a:solidFill>
                  <a:schemeClr val="tx1"/>
                </a:solidFill>
              </a:rPr>
              <a:t>Nous atteignons notre qualité grâce à une sélection rigoureuse d'exploitations agricoles et de fournisseurs partenaires partageant notre vision d'une qualité premium. </a:t>
            </a:r>
          </a:p>
          <a:p>
            <a:pPr marL="0" indent="0">
              <a:buNone/>
            </a:pPr>
            <a:r>
              <a:rPr lang="fr-FR" sz="1800" b="1" dirty="0">
                <a:solidFill>
                  <a:schemeClr val="tx1"/>
                </a:solidFill>
              </a:rPr>
              <a:t>La mission d’</a:t>
            </a:r>
            <a:r>
              <a:rPr lang="fr-FR" sz="1800" b="1" dirty="0" err="1">
                <a:solidFill>
                  <a:schemeClr val="tx1"/>
                </a:solidFill>
              </a:rPr>
              <a:t>African</a:t>
            </a:r>
            <a:r>
              <a:rPr lang="fr-FR" sz="1800" b="1" dirty="0">
                <a:solidFill>
                  <a:schemeClr val="tx1"/>
                </a:solidFill>
              </a:rPr>
              <a:t> </a:t>
            </a:r>
            <a:r>
              <a:rPr lang="fr-FR" sz="1800" b="1" dirty="0" err="1">
                <a:solidFill>
                  <a:schemeClr val="tx1"/>
                </a:solidFill>
              </a:rPr>
              <a:t>Northern</a:t>
            </a:r>
            <a:r>
              <a:rPr lang="fr-FR" sz="1800" b="1" dirty="0">
                <a:solidFill>
                  <a:schemeClr val="tx1"/>
                </a:solidFill>
              </a:rPr>
              <a:t> Fruits est de cultiver des fruits frais avec moins de produits chimiques et plus d’engrais organiques, à la fois pour le consommateur et pour l’environnement.</a:t>
            </a:r>
          </a:p>
          <a:p>
            <a:endParaRPr lang="en-US" sz="1800" b="1" dirty="0">
              <a:solidFill>
                <a:schemeClr val="tx1"/>
              </a:solidFill>
            </a:endParaRPr>
          </a:p>
          <a:p>
            <a:endParaRPr lang="en-US" sz="1800" b="1" dirty="0">
              <a:solidFill>
                <a:schemeClr val="tx1"/>
              </a:solidFill>
            </a:endParaRPr>
          </a:p>
        </p:txBody>
      </p:sp>
      <p:pic>
        <p:nvPicPr>
          <p:cNvPr id="4" name="Image 3">
            <a:extLst>
              <a:ext uri="{FF2B5EF4-FFF2-40B4-BE49-F238E27FC236}">
                <a16:creationId xmlns:a16="http://schemas.microsoft.com/office/drawing/2014/main" id="{CB409F3D-3FBB-4947-90D4-57E1573529E7}"/>
              </a:ext>
            </a:extLst>
          </p:cNvPr>
          <p:cNvPicPr>
            <a:picLocks noChangeAspect="1"/>
          </p:cNvPicPr>
          <p:nvPr/>
        </p:nvPicPr>
        <p:blipFill rotWithShape="1">
          <a:blip r:embed="rId2">
            <a:extLst>
              <a:ext uri="{28A0092B-C50C-407E-A947-70E740481C1C}">
                <a14:useLocalDpi xmlns:a14="http://schemas.microsoft.com/office/drawing/2010/main" val="0"/>
              </a:ext>
            </a:extLst>
          </a:blip>
          <a:srcRect l="14744" t="15461" r="15502" b="27174"/>
          <a:stretch/>
        </p:blipFill>
        <p:spPr>
          <a:xfrm>
            <a:off x="9753600" y="0"/>
            <a:ext cx="2438400" cy="1573647"/>
          </a:xfrm>
          <a:prstGeom prst="rect">
            <a:avLst/>
          </a:prstGeom>
        </p:spPr>
      </p:pic>
    </p:spTree>
    <p:extLst>
      <p:ext uri="{BB962C8B-B14F-4D97-AF65-F5344CB8AC3E}">
        <p14:creationId xmlns:p14="http://schemas.microsoft.com/office/powerpoint/2010/main" val="386214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31FFF2-D2DF-4C02-8EC0-1982E317F0E6}"/>
              </a:ext>
            </a:extLst>
          </p:cNvPr>
          <p:cNvSpPr>
            <a:spLocks noGrp="1"/>
          </p:cNvSpPr>
          <p:nvPr>
            <p:ph type="title"/>
          </p:nvPr>
        </p:nvSpPr>
        <p:spPr>
          <a:xfrm>
            <a:off x="838200" y="283299"/>
            <a:ext cx="10515600" cy="1325563"/>
          </a:xfrm>
        </p:spPr>
        <p:txBody>
          <a:bodyPr>
            <a:normAutofit/>
          </a:bodyPr>
          <a:lstStyle/>
          <a:p>
            <a:pPr algn="ctr"/>
            <a:r>
              <a:rPr lang="en-US" sz="3600" dirty="0">
                <a:solidFill>
                  <a:srgbClr val="C00000"/>
                </a:solidFill>
                <a:latin typeface="Lucida Bright" panose="02040602050505020304" pitchFamily="18" charset="0"/>
                <a:cs typeface="Leelawadee UI" panose="020B0502040204020203" pitchFamily="34" charset="-34"/>
              </a:rPr>
              <a:t>Description de  </a:t>
            </a:r>
            <a:r>
              <a:rPr lang="fr-FR" sz="3600" dirty="0">
                <a:solidFill>
                  <a:srgbClr val="C00000"/>
                </a:solidFill>
                <a:latin typeface="Lucida Bright" panose="02040602050505020304" pitchFamily="18" charset="0"/>
                <a:cs typeface="Leelawadee UI" panose="020B0502040204020203" pitchFamily="34" charset="-34"/>
              </a:rPr>
              <a:t>l'entreprise</a:t>
            </a:r>
            <a:endParaRPr lang="fr-FR" sz="3600" dirty="0"/>
          </a:p>
        </p:txBody>
      </p:sp>
      <p:sp>
        <p:nvSpPr>
          <p:cNvPr id="3" name="Espace réservé du contenu 2">
            <a:extLst>
              <a:ext uri="{FF2B5EF4-FFF2-40B4-BE49-F238E27FC236}">
                <a16:creationId xmlns:a16="http://schemas.microsoft.com/office/drawing/2014/main" id="{25BB1ED5-E1C6-4B4A-9B73-99C24D31A3EB}"/>
              </a:ext>
            </a:extLst>
          </p:cNvPr>
          <p:cNvSpPr>
            <a:spLocks noGrp="1"/>
          </p:cNvSpPr>
          <p:nvPr>
            <p:ph idx="1"/>
          </p:nvPr>
        </p:nvSpPr>
        <p:spPr>
          <a:xfrm>
            <a:off x="838200" y="1560581"/>
            <a:ext cx="10515600" cy="4351338"/>
          </a:xfrm>
        </p:spPr>
        <p:txBody>
          <a:bodyPr>
            <a:normAutofit/>
          </a:bodyPr>
          <a:lstStyle/>
          <a:p>
            <a:r>
              <a:rPr lang="fr-FR" sz="1800" b="1" dirty="0">
                <a:solidFill>
                  <a:schemeClr val="accent2"/>
                </a:solidFill>
              </a:rPr>
              <a:t>Valeurs fondamentales de la société</a:t>
            </a:r>
            <a:r>
              <a:rPr lang="fr-FR" sz="1800" b="1" dirty="0">
                <a:solidFill>
                  <a:schemeClr val="tx1"/>
                </a:solidFill>
              </a:rPr>
              <a:t>:</a:t>
            </a:r>
          </a:p>
          <a:p>
            <a:pPr marL="0" indent="0">
              <a:buNone/>
            </a:pPr>
            <a:endParaRPr lang="fr-FR" sz="1800" b="1" dirty="0">
              <a:solidFill>
                <a:schemeClr val="tx1"/>
              </a:solidFill>
            </a:endParaRPr>
          </a:p>
          <a:p>
            <a:pPr>
              <a:buClr>
                <a:srgbClr val="F0563B"/>
              </a:buClr>
              <a:buFont typeface="Wingdings" panose="05000000000000000000" pitchFamily="2" charset="2"/>
              <a:buChar char="ü"/>
            </a:pPr>
            <a:r>
              <a:rPr lang="fr-FR" sz="1800" b="1" dirty="0">
                <a:solidFill>
                  <a:schemeClr val="tx1"/>
                </a:solidFill>
              </a:rPr>
              <a:t>Saine: Fournir aux consommateurs le meilleur des fruits frais</a:t>
            </a:r>
          </a:p>
          <a:p>
            <a:pPr>
              <a:buClr>
                <a:srgbClr val="F0563B"/>
              </a:buClr>
              <a:buFont typeface="Wingdings" panose="05000000000000000000" pitchFamily="2" charset="2"/>
              <a:buChar char="ü"/>
            </a:pPr>
            <a:r>
              <a:rPr lang="fr-FR" sz="1800" b="1" dirty="0">
                <a:solidFill>
                  <a:schemeClr val="tx1"/>
                </a:solidFill>
              </a:rPr>
              <a:t>Intégrité: Confiance et honnêteté dans notre travail</a:t>
            </a:r>
          </a:p>
          <a:p>
            <a:pPr>
              <a:buClr>
                <a:srgbClr val="F0563B"/>
              </a:buClr>
              <a:buFont typeface="Wingdings" panose="05000000000000000000" pitchFamily="2" charset="2"/>
              <a:buChar char="ü"/>
            </a:pPr>
            <a:r>
              <a:rPr lang="fr-FR" sz="1800" b="1" dirty="0">
                <a:solidFill>
                  <a:schemeClr val="tx1"/>
                </a:solidFill>
              </a:rPr>
              <a:t>Innovation: dernières machines innovantes.</a:t>
            </a:r>
          </a:p>
          <a:p>
            <a:pPr marL="0" indent="0">
              <a:buClr>
                <a:srgbClr val="F0563B"/>
              </a:buClr>
              <a:buNone/>
            </a:pPr>
            <a:endParaRPr lang="fr-FR" sz="1800" b="1" dirty="0">
              <a:solidFill>
                <a:schemeClr val="tx1"/>
              </a:solidFill>
            </a:endParaRPr>
          </a:p>
          <a:p>
            <a:endParaRPr lang="en-US" sz="1800" b="1" dirty="0">
              <a:solidFill>
                <a:schemeClr val="tx1"/>
              </a:solidFill>
            </a:endParaRPr>
          </a:p>
        </p:txBody>
      </p:sp>
      <p:pic>
        <p:nvPicPr>
          <p:cNvPr id="4" name="Image 3">
            <a:extLst>
              <a:ext uri="{FF2B5EF4-FFF2-40B4-BE49-F238E27FC236}">
                <a16:creationId xmlns:a16="http://schemas.microsoft.com/office/drawing/2014/main" id="{0E2EF7A3-99E6-42BF-B7D4-09534D89CD92}"/>
              </a:ext>
            </a:extLst>
          </p:cNvPr>
          <p:cNvPicPr>
            <a:picLocks noChangeAspect="1"/>
          </p:cNvPicPr>
          <p:nvPr/>
        </p:nvPicPr>
        <p:blipFill rotWithShape="1">
          <a:blip r:embed="rId2">
            <a:extLst>
              <a:ext uri="{28A0092B-C50C-407E-A947-70E740481C1C}">
                <a14:useLocalDpi xmlns:a14="http://schemas.microsoft.com/office/drawing/2010/main" val="0"/>
              </a:ext>
            </a:extLst>
          </a:blip>
          <a:srcRect l="14744" t="15461" r="15502" b="27174"/>
          <a:stretch/>
        </p:blipFill>
        <p:spPr>
          <a:xfrm>
            <a:off x="9753600" y="0"/>
            <a:ext cx="2438400" cy="1573647"/>
          </a:xfrm>
          <a:prstGeom prst="rect">
            <a:avLst/>
          </a:prstGeom>
        </p:spPr>
      </p:pic>
    </p:spTree>
    <p:extLst>
      <p:ext uri="{BB962C8B-B14F-4D97-AF65-F5344CB8AC3E}">
        <p14:creationId xmlns:p14="http://schemas.microsoft.com/office/powerpoint/2010/main" val="187016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1B892-847C-4DF1-B7B4-9E457C016C8E}"/>
              </a:ext>
            </a:extLst>
          </p:cNvPr>
          <p:cNvSpPr>
            <a:spLocks noGrp="1"/>
          </p:cNvSpPr>
          <p:nvPr>
            <p:ph type="title"/>
          </p:nvPr>
        </p:nvSpPr>
        <p:spPr/>
        <p:txBody>
          <a:bodyPr>
            <a:normAutofit/>
          </a:bodyPr>
          <a:lstStyle/>
          <a:p>
            <a:pPr algn="ctr"/>
            <a:r>
              <a:rPr lang="en-US" sz="3600" dirty="0">
                <a:solidFill>
                  <a:srgbClr val="C00000"/>
                </a:solidFill>
                <a:latin typeface="Lucida Bright" panose="02040602050505020304" pitchFamily="18" charset="0"/>
              </a:rPr>
              <a:t>Cadre </a:t>
            </a:r>
            <a:r>
              <a:rPr lang="fr-FR" sz="3600" dirty="0">
                <a:solidFill>
                  <a:srgbClr val="C00000"/>
                </a:solidFill>
                <a:latin typeface="Lucida Bright" panose="02040602050505020304" pitchFamily="18" charset="0"/>
              </a:rPr>
              <a:t>Juridique</a:t>
            </a:r>
          </a:p>
        </p:txBody>
      </p:sp>
      <p:sp>
        <p:nvSpPr>
          <p:cNvPr id="3" name="Espace réservé du contenu 2">
            <a:extLst>
              <a:ext uri="{FF2B5EF4-FFF2-40B4-BE49-F238E27FC236}">
                <a16:creationId xmlns:a16="http://schemas.microsoft.com/office/drawing/2014/main" id="{B7A08720-8C31-4948-84C3-F049D75DD896}"/>
              </a:ext>
            </a:extLst>
          </p:cNvPr>
          <p:cNvSpPr>
            <a:spLocks noGrp="1"/>
          </p:cNvSpPr>
          <p:nvPr>
            <p:ph idx="1"/>
          </p:nvPr>
        </p:nvSpPr>
        <p:spPr>
          <a:xfrm>
            <a:off x="838200" y="1454565"/>
            <a:ext cx="10515600" cy="4351338"/>
          </a:xfrm>
        </p:spPr>
        <p:txBody>
          <a:bodyPr>
            <a:normAutofit/>
          </a:bodyPr>
          <a:lstStyle/>
          <a:p>
            <a:r>
              <a:rPr lang="fr-FR" sz="1800" b="1" dirty="0" err="1">
                <a:solidFill>
                  <a:schemeClr val="tx1"/>
                </a:solidFill>
              </a:rPr>
              <a:t>African</a:t>
            </a:r>
            <a:r>
              <a:rPr lang="fr-FR" sz="1800" b="1" dirty="0">
                <a:solidFill>
                  <a:schemeClr val="tx1"/>
                </a:solidFill>
              </a:rPr>
              <a:t> </a:t>
            </a:r>
            <a:r>
              <a:rPr lang="fr-FR" sz="1800" b="1" dirty="0" err="1">
                <a:solidFill>
                  <a:schemeClr val="tx1"/>
                </a:solidFill>
              </a:rPr>
              <a:t>Northern</a:t>
            </a:r>
            <a:r>
              <a:rPr lang="fr-FR" sz="1800" b="1" dirty="0">
                <a:solidFill>
                  <a:schemeClr val="tx1"/>
                </a:solidFill>
              </a:rPr>
              <a:t> Fruit aura la forme  d’une société </a:t>
            </a:r>
            <a:r>
              <a:rPr lang="fr-BE" sz="1800" b="1" dirty="0">
                <a:solidFill>
                  <a:schemeClr val="tx1"/>
                </a:solidFill>
              </a:rPr>
              <a:t>à</a:t>
            </a:r>
            <a:r>
              <a:rPr lang="fr-FR" sz="1800" b="1" dirty="0">
                <a:solidFill>
                  <a:schemeClr val="tx1"/>
                </a:solidFill>
              </a:rPr>
              <a:t> responsabilité limitée « SARL », régie par le code des sociétés  commerciale du 3 Novembre 2000. </a:t>
            </a:r>
          </a:p>
          <a:p>
            <a:r>
              <a:rPr lang="fr-FR" sz="1800" b="1" dirty="0">
                <a:solidFill>
                  <a:schemeClr val="tx1"/>
                </a:solidFill>
              </a:rPr>
              <a:t>La société est constitue pour une durée de 99 ans </a:t>
            </a:r>
            <a:r>
              <a:rPr lang="fr-BE" sz="1800" b="1" dirty="0">
                <a:solidFill>
                  <a:schemeClr val="tx1"/>
                </a:solidFill>
              </a:rPr>
              <a:t>à</a:t>
            </a:r>
            <a:r>
              <a:rPr lang="fr-FR" sz="1800" b="1" dirty="0">
                <a:solidFill>
                  <a:schemeClr val="tx1"/>
                </a:solidFill>
              </a:rPr>
              <a:t> compter de son immatriculation au  registre de commerce </a:t>
            </a:r>
          </a:p>
          <a:p>
            <a:r>
              <a:rPr lang="fr-FR" sz="1800" b="1" dirty="0">
                <a:solidFill>
                  <a:schemeClr val="tx1"/>
                </a:solidFill>
              </a:rPr>
              <a:t>La Société aura pour objet la commercialisation en gros des fruits frais et séchés. </a:t>
            </a:r>
          </a:p>
          <a:p>
            <a:r>
              <a:rPr lang="fr-FR" sz="1800" b="1" dirty="0" err="1">
                <a:solidFill>
                  <a:schemeClr val="tx1"/>
                </a:solidFill>
              </a:rPr>
              <a:t>African</a:t>
            </a:r>
            <a:r>
              <a:rPr lang="fr-FR" sz="1800" b="1" dirty="0">
                <a:solidFill>
                  <a:schemeClr val="tx1"/>
                </a:solidFill>
              </a:rPr>
              <a:t> </a:t>
            </a:r>
            <a:r>
              <a:rPr lang="fr-FR" sz="1800" b="1" dirty="0" err="1">
                <a:solidFill>
                  <a:schemeClr val="tx1"/>
                </a:solidFill>
              </a:rPr>
              <a:t>Northern</a:t>
            </a:r>
            <a:r>
              <a:rPr lang="fr-FR" sz="1800" b="1" dirty="0">
                <a:solidFill>
                  <a:schemeClr val="tx1"/>
                </a:solidFill>
              </a:rPr>
              <a:t> Fruit aura un capital de 100mDT pour pouvoir commencer son activité. </a:t>
            </a:r>
          </a:p>
          <a:p>
            <a:r>
              <a:rPr lang="fr-FR" sz="1800" b="1" dirty="0">
                <a:solidFill>
                  <a:schemeClr val="tx1"/>
                </a:solidFill>
              </a:rPr>
              <a:t>La société est possédé par 5 associes ou actionnaires: </a:t>
            </a:r>
          </a:p>
          <a:p>
            <a:endParaRPr lang="fr-FR" sz="1800" b="1" dirty="0">
              <a:solidFill>
                <a:schemeClr val="tx1"/>
              </a:solidFill>
            </a:endParaRPr>
          </a:p>
          <a:p>
            <a:endParaRPr lang="fr-FR" sz="1800" b="1" dirty="0">
              <a:solidFill>
                <a:schemeClr val="tx1"/>
              </a:solidFill>
            </a:endParaRPr>
          </a:p>
        </p:txBody>
      </p:sp>
      <p:pic>
        <p:nvPicPr>
          <p:cNvPr id="4" name="Image 3">
            <a:extLst>
              <a:ext uri="{FF2B5EF4-FFF2-40B4-BE49-F238E27FC236}">
                <a16:creationId xmlns:a16="http://schemas.microsoft.com/office/drawing/2014/main" id="{634C24C0-C202-4DA5-A80F-A91DA6B9F2FA}"/>
              </a:ext>
            </a:extLst>
          </p:cNvPr>
          <p:cNvPicPr>
            <a:picLocks noChangeAspect="1"/>
          </p:cNvPicPr>
          <p:nvPr/>
        </p:nvPicPr>
        <p:blipFill rotWithShape="1">
          <a:blip r:embed="rId2">
            <a:extLst>
              <a:ext uri="{28A0092B-C50C-407E-A947-70E740481C1C}">
                <a14:useLocalDpi xmlns:a14="http://schemas.microsoft.com/office/drawing/2010/main" val="0"/>
              </a:ext>
            </a:extLst>
          </a:blip>
          <a:srcRect l="14744" t="15461" r="15502" b="27174"/>
          <a:stretch/>
        </p:blipFill>
        <p:spPr>
          <a:xfrm>
            <a:off x="9753600" y="0"/>
            <a:ext cx="2438400" cy="1573647"/>
          </a:xfrm>
          <a:prstGeom prst="rect">
            <a:avLst/>
          </a:prstGeom>
        </p:spPr>
      </p:pic>
      <p:graphicFrame>
        <p:nvGraphicFramePr>
          <p:cNvPr id="5" name="Tableau 4">
            <a:extLst>
              <a:ext uri="{FF2B5EF4-FFF2-40B4-BE49-F238E27FC236}">
                <a16:creationId xmlns:a16="http://schemas.microsoft.com/office/drawing/2014/main" id="{8197B8F9-DACC-418A-8ED2-D7E90BC82193}"/>
              </a:ext>
            </a:extLst>
          </p:cNvPr>
          <p:cNvGraphicFramePr>
            <a:graphicFrameLocks noGrp="1"/>
          </p:cNvGraphicFramePr>
          <p:nvPr>
            <p:extLst>
              <p:ext uri="{D42A27DB-BD31-4B8C-83A1-F6EECF244321}">
                <p14:modId xmlns:p14="http://schemas.microsoft.com/office/powerpoint/2010/main" val="38003254"/>
              </p:ext>
            </p:extLst>
          </p:nvPr>
        </p:nvGraphicFramePr>
        <p:xfrm>
          <a:off x="1457739" y="3962400"/>
          <a:ext cx="9117496" cy="2530474"/>
        </p:xfrm>
        <a:graphic>
          <a:graphicData uri="http://schemas.openxmlformats.org/drawingml/2006/table">
            <a:tbl>
              <a:tblPr firstRow="1" bandRow="1">
                <a:tableStyleId>{E8B1032C-EA38-4F05-BA0D-38AFFFC7BED3}</a:tableStyleId>
              </a:tblPr>
              <a:tblGrid>
                <a:gridCol w="2279374">
                  <a:extLst>
                    <a:ext uri="{9D8B030D-6E8A-4147-A177-3AD203B41FA5}">
                      <a16:colId xmlns:a16="http://schemas.microsoft.com/office/drawing/2014/main" val="1414670909"/>
                    </a:ext>
                  </a:extLst>
                </a:gridCol>
                <a:gridCol w="2279374">
                  <a:extLst>
                    <a:ext uri="{9D8B030D-6E8A-4147-A177-3AD203B41FA5}">
                      <a16:colId xmlns:a16="http://schemas.microsoft.com/office/drawing/2014/main" val="2535608284"/>
                    </a:ext>
                  </a:extLst>
                </a:gridCol>
                <a:gridCol w="2279374">
                  <a:extLst>
                    <a:ext uri="{9D8B030D-6E8A-4147-A177-3AD203B41FA5}">
                      <a16:colId xmlns:a16="http://schemas.microsoft.com/office/drawing/2014/main" val="3795081663"/>
                    </a:ext>
                  </a:extLst>
                </a:gridCol>
                <a:gridCol w="2279374">
                  <a:extLst>
                    <a:ext uri="{9D8B030D-6E8A-4147-A177-3AD203B41FA5}">
                      <a16:colId xmlns:a16="http://schemas.microsoft.com/office/drawing/2014/main" val="718158676"/>
                    </a:ext>
                  </a:extLst>
                </a:gridCol>
              </a:tblGrid>
              <a:tr h="656049">
                <a:tc>
                  <a:txBody>
                    <a:bodyPr/>
                    <a:lstStyle/>
                    <a:p>
                      <a:r>
                        <a:rPr lang="fr-FR" noProof="0" dirty="0" err="1"/>
                        <a:t>Associees</a:t>
                      </a:r>
                      <a:endParaRPr lang="fr-FR" noProof="0" dirty="0"/>
                    </a:p>
                  </a:txBody>
                  <a:tcPr/>
                </a:tc>
                <a:tc>
                  <a:txBody>
                    <a:bodyPr/>
                    <a:lstStyle/>
                    <a:p>
                      <a:r>
                        <a:rPr lang="de-DE" dirty="0"/>
                        <a:t>Part social</a:t>
                      </a:r>
                      <a:endParaRPr lang="en-US" dirty="0"/>
                    </a:p>
                  </a:txBody>
                  <a:tcPr/>
                </a:tc>
                <a:tc>
                  <a:txBody>
                    <a:bodyPr/>
                    <a:lstStyle/>
                    <a:p>
                      <a:r>
                        <a:rPr lang="de-DE" dirty="0"/>
                        <a:t>Nominal</a:t>
                      </a:r>
                      <a:endParaRPr lang="en-US" dirty="0"/>
                    </a:p>
                  </a:txBody>
                  <a:tcPr/>
                </a:tc>
                <a:tc>
                  <a:txBody>
                    <a:bodyPr/>
                    <a:lstStyle/>
                    <a:p>
                      <a:r>
                        <a:rPr lang="de-DE" dirty="0" err="1"/>
                        <a:t>Pourcentage</a:t>
                      </a:r>
                      <a:r>
                        <a:rPr lang="de-DE" dirty="0"/>
                        <a:t> du </a:t>
                      </a:r>
                      <a:r>
                        <a:rPr lang="de-DE" dirty="0" err="1"/>
                        <a:t>capital</a:t>
                      </a:r>
                      <a:endParaRPr lang="en-US" dirty="0"/>
                    </a:p>
                  </a:txBody>
                  <a:tcPr/>
                </a:tc>
                <a:extLst>
                  <a:ext uri="{0D108BD9-81ED-4DB2-BD59-A6C34878D82A}">
                    <a16:rowId xmlns:a16="http://schemas.microsoft.com/office/drawing/2014/main" val="1612537196"/>
                  </a:ext>
                </a:extLst>
              </a:tr>
              <a:tr h="374885">
                <a:tc>
                  <a:txBody>
                    <a:bodyPr/>
                    <a:lstStyle/>
                    <a:p>
                      <a:r>
                        <a:rPr lang="de-DE" dirty="0"/>
                        <a:t>1er </a:t>
                      </a:r>
                      <a:r>
                        <a:rPr lang="de-DE" dirty="0" err="1"/>
                        <a:t>associe</a:t>
                      </a:r>
                      <a:endParaRPr lang="en-US" dirty="0"/>
                    </a:p>
                  </a:txBody>
                  <a:tcPr/>
                </a:tc>
                <a:tc>
                  <a:txBody>
                    <a:bodyPr/>
                    <a:lstStyle/>
                    <a:p>
                      <a:r>
                        <a:rPr lang="de-DE" dirty="0"/>
                        <a:t>400</a:t>
                      </a:r>
                    </a:p>
                  </a:txBody>
                  <a:tcPr/>
                </a:tc>
                <a:tc>
                  <a:txBody>
                    <a:bodyPr/>
                    <a:lstStyle/>
                    <a:p>
                      <a:r>
                        <a:rPr lang="de-DE" dirty="0"/>
                        <a:t>100 </a:t>
                      </a:r>
                      <a:r>
                        <a:rPr lang="de-DE" dirty="0" err="1"/>
                        <a:t>Dt</a:t>
                      </a:r>
                      <a:endParaRPr lang="en-US" dirty="0"/>
                    </a:p>
                  </a:txBody>
                  <a:tcPr/>
                </a:tc>
                <a:tc>
                  <a:txBody>
                    <a:bodyPr/>
                    <a:lstStyle/>
                    <a:p>
                      <a:r>
                        <a:rPr lang="de-DE" dirty="0"/>
                        <a:t>40%</a:t>
                      </a:r>
                      <a:endParaRPr lang="en-US" dirty="0"/>
                    </a:p>
                  </a:txBody>
                  <a:tcPr/>
                </a:tc>
                <a:extLst>
                  <a:ext uri="{0D108BD9-81ED-4DB2-BD59-A6C34878D82A}">
                    <a16:rowId xmlns:a16="http://schemas.microsoft.com/office/drawing/2014/main" val="2746379866"/>
                  </a:ext>
                </a:extLst>
              </a:tr>
              <a:tr h="374885">
                <a:tc>
                  <a:txBody>
                    <a:bodyPr/>
                    <a:lstStyle/>
                    <a:p>
                      <a:r>
                        <a:rPr lang="de-DE" dirty="0"/>
                        <a:t>2eme </a:t>
                      </a:r>
                      <a:r>
                        <a:rPr lang="de-DE" dirty="0" err="1"/>
                        <a:t>associe</a:t>
                      </a:r>
                      <a:endParaRPr lang="en-US" dirty="0"/>
                    </a:p>
                  </a:txBody>
                  <a:tcPr/>
                </a:tc>
                <a:tc>
                  <a:txBody>
                    <a:bodyPr/>
                    <a:lstStyle/>
                    <a:p>
                      <a:r>
                        <a:rPr lang="de-DE" dirty="0"/>
                        <a:t>150</a:t>
                      </a:r>
                      <a:endParaRPr lang="en-US" dirty="0"/>
                    </a:p>
                  </a:txBody>
                  <a:tcPr/>
                </a:tc>
                <a:tc>
                  <a:txBody>
                    <a:bodyPr/>
                    <a:lstStyle/>
                    <a:p>
                      <a:r>
                        <a:rPr lang="de-DE" dirty="0"/>
                        <a:t>100 </a:t>
                      </a:r>
                      <a:r>
                        <a:rPr lang="de-DE" dirty="0" err="1"/>
                        <a:t>Dt</a:t>
                      </a:r>
                      <a:endParaRPr lang="de-DE" dirty="0"/>
                    </a:p>
                  </a:txBody>
                  <a:tcPr/>
                </a:tc>
                <a:tc>
                  <a:txBody>
                    <a:bodyPr/>
                    <a:lstStyle/>
                    <a:p>
                      <a:r>
                        <a:rPr lang="de-DE" dirty="0"/>
                        <a:t>15%</a:t>
                      </a:r>
                      <a:endParaRPr lang="en-US" dirty="0"/>
                    </a:p>
                  </a:txBody>
                  <a:tcPr/>
                </a:tc>
                <a:extLst>
                  <a:ext uri="{0D108BD9-81ED-4DB2-BD59-A6C34878D82A}">
                    <a16:rowId xmlns:a16="http://schemas.microsoft.com/office/drawing/2014/main" val="2591003499"/>
                  </a:ext>
                </a:extLst>
              </a:tr>
              <a:tr h="374885">
                <a:tc>
                  <a:txBody>
                    <a:bodyPr/>
                    <a:lstStyle/>
                    <a:p>
                      <a:r>
                        <a:rPr lang="de-DE" dirty="0"/>
                        <a:t>3eme </a:t>
                      </a:r>
                      <a:r>
                        <a:rPr lang="de-DE" dirty="0" err="1"/>
                        <a:t>associe</a:t>
                      </a:r>
                      <a:endParaRPr lang="en-US" dirty="0"/>
                    </a:p>
                  </a:txBody>
                  <a:tcPr/>
                </a:tc>
                <a:tc>
                  <a:txBody>
                    <a:bodyPr/>
                    <a:lstStyle/>
                    <a:p>
                      <a:r>
                        <a:rPr lang="de-DE" dirty="0"/>
                        <a:t>150</a:t>
                      </a:r>
                      <a:endParaRPr lang="en-US" dirty="0"/>
                    </a:p>
                  </a:txBody>
                  <a:tcPr/>
                </a:tc>
                <a:tc>
                  <a:txBody>
                    <a:bodyPr/>
                    <a:lstStyle/>
                    <a:p>
                      <a:r>
                        <a:rPr lang="de-DE" dirty="0"/>
                        <a:t>100Dt</a:t>
                      </a:r>
                      <a:endParaRPr lang="en-US" dirty="0"/>
                    </a:p>
                  </a:txBody>
                  <a:tcPr/>
                </a:tc>
                <a:tc>
                  <a:txBody>
                    <a:bodyPr/>
                    <a:lstStyle/>
                    <a:p>
                      <a:r>
                        <a:rPr lang="de-DE" dirty="0"/>
                        <a:t>15%</a:t>
                      </a:r>
                      <a:endParaRPr lang="en-US" dirty="0"/>
                    </a:p>
                  </a:txBody>
                  <a:tcPr/>
                </a:tc>
                <a:extLst>
                  <a:ext uri="{0D108BD9-81ED-4DB2-BD59-A6C34878D82A}">
                    <a16:rowId xmlns:a16="http://schemas.microsoft.com/office/drawing/2014/main" val="2029205081"/>
                  </a:ext>
                </a:extLst>
              </a:tr>
              <a:tr h="374885">
                <a:tc>
                  <a:txBody>
                    <a:bodyPr/>
                    <a:lstStyle/>
                    <a:p>
                      <a:r>
                        <a:rPr lang="de-DE" dirty="0"/>
                        <a:t>4eme </a:t>
                      </a:r>
                      <a:r>
                        <a:rPr lang="de-DE" dirty="0" err="1"/>
                        <a:t>associe</a:t>
                      </a:r>
                      <a:endParaRPr lang="de-DE" dirty="0"/>
                    </a:p>
                  </a:txBody>
                  <a:tcPr/>
                </a:tc>
                <a:tc>
                  <a:txBody>
                    <a:bodyPr/>
                    <a:lstStyle/>
                    <a:p>
                      <a:r>
                        <a:rPr lang="de-DE" dirty="0"/>
                        <a:t>150</a:t>
                      </a:r>
                      <a:endParaRPr lang="en-US" dirty="0"/>
                    </a:p>
                  </a:txBody>
                  <a:tcPr/>
                </a:tc>
                <a:tc>
                  <a:txBody>
                    <a:bodyPr/>
                    <a:lstStyle/>
                    <a:p>
                      <a:r>
                        <a:rPr lang="de-DE" dirty="0"/>
                        <a:t>100Dt</a:t>
                      </a:r>
                      <a:endParaRPr lang="en-US" dirty="0"/>
                    </a:p>
                  </a:txBody>
                  <a:tcPr/>
                </a:tc>
                <a:tc>
                  <a:txBody>
                    <a:bodyPr/>
                    <a:lstStyle/>
                    <a:p>
                      <a:r>
                        <a:rPr lang="de-DE" dirty="0"/>
                        <a:t>15%</a:t>
                      </a:r>
                      <a:endParaRPr lang="en-US" dirty="0"/>
                    </a:p>
                  </a:txBody>
                  <a:tcPr/>
                </a:tc>
                <a:extLst>
                  <a:ext uri="{0D108BD9-81ED-4DB2-BD59-A6C34878D82A}">
                    <a16:rowId xmlns:a16="http://schemas.microsoft.com/office/drawing/2014/main" val="897631673"/>
                  </a:ext>
                </a:extLst>
              </a:tr>
              <a:tr h="374885">
                <a:tc>
                  <a:txBody>
                    <a:bodyPr/>
                    <a:lstStyle/>
                    <a:p>
                      <a:r>
                        <a:rPr lang="de-DE" dirty="0"/>
                        <a:t>5eme </a:t>
                      </a:r>
                      <a:r>
                        <a:rPr lang="de-DE" dirty="0" err="1"/>
                        <a:t>associe</a:t>
                      </a:r>
                      <a:endParaRPr lang="en-US" dirty="0"/>
                    </a:p>
                  </a:txBody>
                  <a:tcPr/>
                </a:tc>
                <a:tc>
                  <a:txBody>
                    <a:bodyPr/>
                    <a:lstStyle/>
                    <a:p>
                      <a:r>
                        <a:rPr lang="de-DE" dirty="0"/>
                        <a:t>150</a:t>
                      </a:r>
                      <a:endParaRPr lang="en-US" dirty="0"/>
                    </a:p>
                  </a:txBody>
                  <a:tcPr/>
                </a:tc>
                <a:tc>
                  <a:txBody>
                    <a:bodyPr/>
                    <a:lstStyle/>
                    <a:p>
                      <a:r>
                        <a:rPr lang="de-DE" dirty="0"/>
                        <a:t>100Dt</a:t>
                      </a:r>
                      <a:endParaRPr lang="en-US" dirty="0"/>
                    </a:p>
                  </a:txBody>
                  <a:tcPr/>
                </a:tc>
                <a:tc>
                  <a:txBody>
                    <a:bodyPr/>
                    <a:lstStyle/>
                    <a:p>
                      <a:r>
                        <a:rPr lang="de-DE" dirty="0"/>
                        <a:t>15%</a:t>
                      </a:r>
                      <a:endParaRPr lang="en-US" dirty="0"/>
                    </a:p>
                  </a:txBody>
                  <a:tcPr/>
                </a:tc>
                <a:extLst>
                  <a:ext uri="{0D108BD9-81ED-4DB2-BD59-A6C34878D82A}">
                    <a16:rowId xmlns:a16="http://schemas.microsoft.com/office/drawing/2014/main" val="1546131152"/>
                  </a:ext>
                </a:extLst>
              </a:tr>
            </a:tbl>
          </a:graphicData>
        </a:graphic>
      </p:graphicFrame>
    </p:spTree>
    <p:extLst>
      <p:ext uri="{BB962C8B-B14F-4D97-AF65-F5344CB8AC3E}">
        <p14:creationId xmlns:p14="http://schemas.microsoft.com/office/powerpoint/2010/main" val="398335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1B892-847C-4DF1-B7B4-9E457C016C8E}"/>
              </a:ext>
            </a:extLst>
          </p:cNvPr>
          <p:cNvSpPr>
            <a:spLocks noGrp="1"/>
          </p:cNvSpPr>
          <p:nvPr>
            <p:ph type="title"/>
          </p:nvPr>
        </p:nvSpPr>
        <p:spPr/>
        <p:txBody>
          <a:bodyPr>
            <a:normAutofit/>
          </a:bodyPr>
          <a:lstStyle/>
          <a:p>
            <a:pPr algn="ctr"/>
            <a:r>
              <a:rPr lang="fr-FR" sz="3600" dirty="0">
                <a:solidFill>
                  <a:srgbClr val="C00000"/>
                </a:solidFill>
                <a:latin typeface="Lucida Bright" panose="02040602050505020304" pitchFamily="18" charset="0"/>
              </a:rPr>
              <a:t>Etude de marche</a:t>
            </a:r>
          </a:p>
        </p:txBody>
      </p:sp>
      <p:sp>
        <p:nvSpPr>
          <p:cNvPr id="3" name="Espace réservé du contenu 2">
            <a:extLst>
              <a:ext uri="{FF2B5EF4-FFF2-40B4-BE49-F238E27FC236}">
                <a16:creationId xmlns:a16="http://schemas.microsoft.com/office/drawing/2014/main" id="{B7A08720-8C31-4948-84C3-F049D75DD896}"/>
              </a:ext>
            </a:extLst>
          </p:cNvPr>
          <p:cNvSpPr>
            <a:spLocks noGrp="1"/>
          </p:cNvSpPr>
          <p:nvPr>
            <p:ph idx="1"/>
          </p:nvPr>
        </p:nvSpPr>
        <p:spPr>
          <a:xfrm>
            <a:off x="838200" y="1785869"/>
            <a:ext cx="10515600" cy="4351338"/>
          </a:xfrm>
        </p:spPr>
        <p:txBody>
          <a:bodyPr>
            <a:normAutofit/>
          </a:bodyPr>
          <a:lstStyle/>
          <a:p>
            <a:r>
              <a:rPr lang="fr-FR" sz="1800" b="1" dirty="0">
                <a:solidFill>
                  <a:schemeClr val="accent2"/>
                </a:solidFill>
              </a:rPr>
              <a:t>Marche Tunisien des fruits: </a:t>
            </a:r>
          </a:p>
          <a:p>
            <a:pPr marL="0" indent="0">
              <a:buNone/>
            </a:pPr>
            <a:r>
              <a:rPr lang="fr-FR" sz="1800" b="1" dirty="0">
                <a:solidFill>
                  <a:schemeClr val="tx1"/>
                </a:solidFill>
              </a:rPr>
              <a:t>Le marché de gros des fruits et légumes en Tunisie est géré par la Société tunisienne des marchés de gros (SOTUMAG)</a:t>
            </a:r>
          </a:p>
          <a:p>
            <a:pPr marL="0" indent="0">
              <a:buNone/>
            </a:pPr>
            <a:r>
              <a:rPr lang="fr-FR" sz="1800" b="1" dirty="0">
                <a:solidFill>
                  <a:schemeClr val="tx1"/>
                </a:solidFill>
              </a:rPr>
              <a:t>L’approvisionnement de la SOTUMAG lui parvient des producteurs et agriculteurs de différentes régions du pays. </a:t>
            </a:r>
          </a:p>
          <a:p>
            <a:r>
              <a:rPr lang="fr-FR" sz="1800" b="1" dirty="0">
                <a:solidFill>
                  <a:schemeClr val="accent2"/>
                </a:solidFill>
              </a:rPr>
              <a:t>Description du marché export : </a:t>
            </a:r>
          </a:p>
          <a:p>
            <a:pPr marL="0" indent="0">
              <a:buNone/>
            </a:pPr>
            <a:r>
              <a:rPr lang="fr-FR" sz="1800" b="1" dirty="0">
                <a:solidFill>
                  <a:schemeClr val="tx1"/>
                </a:solidFill>
              </a:rPr>
              <a:t>La Tunisie exporte les produits pour lesquels elle a un avantage comparatif considérable tels que l’huile d’olive et les dattes et importe les produits de première nécessité où la production nationale n’arrive pas à subvenir aux besoins internes (Céréales et sucre).</a:t>
            </a:r>
          </a:p>
          <a:p>
            <a:pPr marL="0" indent="0">
              <a:buNone/>
            </a:pPr>
            <a:endParaRPr lang="fr-FR" sz="1800" b="1" dirty="0">
              <a:solidFill>
                <a:schemeClr val="tx1"/>
              </a:solidFill>
            </a:endParaRPr>
          </a:p>
          <a:p>
            <a:pPr marL="0" indent="0">
              <a:buNone/>
            </a:pPr>
            <a:endParaRPr lang="fr-FR" sz="1800" b="1" dirty="0">
              <a:solidFill>
                <a:schemeClr val="tx1"/>
              </a:solidFill>
            </a:endParaRPr>
          </a:p>
        </p:txBody>
      </p:sp>
      <p:pic>
        <p:nvPicPr>
          <p:cNvPr id="4" name="Image 3">
            <a:extLst>
              <a:ext uri="{FF2B5EF4-FFF2-40B4-BE49-F238E27FC236}">
                <a16:creationId xmlns:a16="http://schemas.microsoft.com/office/drawing/2014/main" id="{634C24C0-C202-4DA5-A80F-A91DA6B9F2FA}"/>
              </a:ext>
            </a:extLst>
          </p:cNvPr>
          <p:cNvPicPr>
            <a:picLocks noChangeAspect="1"/>
          </p:cNvPicPr>
          <p:nvPr/>
        </p:nvPicPr>
        <p:blipFill rotWithShape="1">
          <a:blip r:embed="rId2">
            <a:extLst>
              <a:ext uri="{28A0092B-C50C-407E-A947-70E740481C1C}">
                <a14:useLocalDpi xmlns:a14="http://schemas.microsoft.com/office/drawing/2010/main" val="0"/>
              </a:ext>
            </a:extLst>
          </a:blip>
          <a:srcRect l="14744" t="15461" r="15502" b="27174"/>
          <a:stretch/>
        </p:blipFill>
        <p:spPr>
          <a:xfrm>
            <a:off x="9753600" y="0"/>
            <a:ext cx="2438400" cy="1573647"/>
          </a:xfrm>
          <a:prstGeom prst="rect">
            <a:avLst/>
          </a:prstGeom>
        </p:spPr>
      </p:pic>
    </p:spTree>
    <p:extLst>
      <p:ext uri="{BB962C8B-B14F-4D97-AF65-F5344CB8AC3E}">
        <p14:creationId xmlns:p14="http://schemas.microsoft.com/office/powerpoint/2010/main" val="234302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1B892-847C-4DF1-B7B4-9E457C016C8E}"/>
              </a:ext>
            </a:extLst>
          </p:cNvPr>
          <p:cNvSpPr>
            <a:spLocks noGrp="1"/>
          </p:cNvSpPr>
          <p:nvPr>
            <p:ph type="title"/>
          </p:nvPr>
        </p:nvSpPr>
        <p:spPr/>
        <p:txBody>
          <a:bodyPr>
            <a:normAutofit/>
          </a:bodyPr>
          <a:lstStyle/>
          <a:p>
            <a:pPr algn="ctr"/>
            <a:r>
              <a:rPr lang="fr-FR" sz="3600" dirty="0">
                <a:solidFill>
                  <a:srgbClr val="C00000"/>
                </a:solidFill>
                <a:latin typeface="Lucida Bright" panose="02040602050505020304" pitchFamily="18" charset="0"/>
              </a:rPr>
              <a:t>Etude de marche</a:t>
            </a:r>
          </a:p>
        </p:txBody>
      </p:sp>
      <p:sp>
        <p:nvSpPr>
          <p:cNvPr id="3" name="Espace réservé du contenu 2">
            <a:extLst>
              <a:ext uri="{FF2B5EF4-FFF2-40B4-BE49-F238E27FC236}">
                <a16:creationId xmlns:a16="http://schemas.microsoft.com/office/drawing/2014/main" id="{B7A08720-8C31-4948-84C3-F049D75DD896}"/>
              </a:ext>
            </a:extLst>
          </p:cNvPr>
          <p:cNvSpPr>
            <a:spLocks noGrp="1"/>
          </p:cNvSpPr>
          <p:nvPr>
            <p:ph idx="1"/>
          </p:nvPr>
        </p:nvSpPr>
        <p:spPr>
          <a:xfrm>
            <a:off x="838200" y="1785869"/>
            <a:ext cx="10515600" cy="4351338"/>
          </a:xfrm>
        </p:spPr>
        <p:txBody>
          <a:bodyPr>
            <a:normAutofit/>
          </a:bodyPr>
          <a:lstStyle/>
          <a:p>
            <a:r>
              <a:rPr lang="fr-FR" sz="1800" b="1" dirty="0">
                <a:solidFill>
                  <a:schemeClr val="accent2"/>
                </a:solidFill>
              </a:rPr>
              <a:t>Clients ciblés: </a:t>
            </a:r>
          </a:p>
          <a:p>
            <a:endParaRPr lang="fr-FR" sz="1800" b="1" dirty="0">
              <a:solidFill>
                <a:schemeClr val="accent2"/>
              </a:solidFill>
            </a:endParaRPr>
          </a:p>
        </p:txBody>
      </p:sp>
      <p:pic>
        <p:nvPicPr>
          <p:cNvPr id="4" name="Image 3">
            <a:extLst>
              <a:ext uri="{FF2B5EF4-FFF2-40B4-BE49-F238E27FC236}">
                <a16:creationId xmlns:a16="http://schemas.microsoft.com/office/drawing/2014/main" id="{634C24C0-C202-4DA5-A80F-A91DA6B9F2FA}"/>
              </a:ext>
            </a:extLst>
          </p:cNvPr>
          <p:cNvPicPr>
            <a:picLocks noChangeAspect="1"/>
          </p:cNvPicPr>
          <p:nvPr/>
        </p:nvPicPr>
        <p:blipFill rotWithShape="1">
          <a:blip r:embed="rId2">
            <a:extLst>
              <a:ext uri="{28A0092B-C50C-407E-A947-70E740481C1C}">
                <a14:useLocalDpi xmlns:a14="http://schemas.microsoft.com/office/drawing/2010/main" val="0"/>
              </a:ext>
            </a:extLst>
          </a:blip>
          <a:srcRect l="14744" t="15461" r="15502" b="27174"/>
          <a:stretch/>
        </p:blipFill>
        <p:spPr>
          <a:xfrm>
            <a:off x="9753600" y="0"/>
            <a:ext cx="2438400" cy="1573647"/>
          </a:xfrm>
          <a:prstGeom prst="rect">
            <a:avLst/>
          </a:prstGeom>
        </p:spPr>
      </p:pic>
      <p:graphicFrame>
        <p:nvGraphicFramePr>
          <p:cNvPr id="5" name="Diagramme 4">
            <a:extLst>
              <a:ext uri="{FF2B5EF4-FFF2-40B4-BE49-F238E27FC236}">
                <a16:creationId xmlns:a16="http://schemas.microsoft.com/office/drawing/2014/main" id="{57F00A01-61AC-421A-9CB8-FD055A04A71A}"/>
              </a:ext>
            </a:extLst>
          </p:cNvPr>
          <p:cNvGraphicFramePr/>
          <p:nvPr>
            <p:extLst>
              <p:ext uri="{D42A27DB-BD31-4B8C-83A1-F6EECF244321}">
                <p14:modId xmlns:p14="http://schemas.microsoft.com/office/powerpoint/2010/main" val="503973946"/>
              </p:ext>
            </p:extLst>
          </p:nvPr>
        </p:nvGraphicFramePr>
        <p:xfrm>
          <a:off x="516835" y="1909113"/>
          <a:ext cx="8256104" cy="2821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89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40EEC0-2983-4B9D-980C-80436B7065A7}"/>
              </a:ext>
            </a:extLst>
          </p:cNvPr>
          <p:cNvSpPr>
            <a:spLocks noGrp="1"/>
          </p:cNvSpPr>
          <p:nvPr>
            <p:ph idx="1"/>
          </p:nvPr>
        </p:nvSpPr>
        <p:spPr>
          <a:xfrm>
            <a:off x="559905" y="606425"/>
            <a:ext cx="10515600" cy="4351338"/>
          </a:xfrm>
        </p:spPr>
        <p:txBody>
          <a:bodyPr/>
          <a:lstStyle/>
          <a:p>
            <a:pPr algn="just">
              <a:lnSpc>
                <a:spcPct val="115000"/>
              </a:lnSpc>
              <a:spcAft>
                <a:spcPts val="800"/>
              </a:spcAft>
            </a:pPr>
            <a:r>
              <a:rPr lang="fr-FR" sz="1800" b="1" dirty="0">
                <a:solidFill>
                  <a:schemeClr val="accent2"/>
                </a:solidFill>
                <a:latin typeface="Calibri" panose="020F0502020204030204" pitchFamily="34" charset="0"/>
                <a:ea typeface="Calibri" panose="020F0502020204030204" pitchFamily="34" charset="0"/>
                <a:cs typeface="Arial" panose="020B0604020202020204" pitchFamily="34" charset="0"/>
              </a:rPr>
              <a:t>Concurrents : </a:t>
            </a:r>
          </a:p>
          <a:p>
            <a:pPr lvl="0" algn="just">
              <a:lnSpc>
                <a:spcPct val="115000"/>
              </a:lnSpc>
              <a:spcAft>
                <a:spcPts val="800"/>
              </a:spcAft>
              <a:buFont typeface="Wingdings" panose="05000000000000000000" pitchFamily="2" charset="2"/>
              <a:buChar char="§"/>
            </a:pPr>
            <a:r>
              <a:rPr lang="fr-FR" sz="1800" b="1" dirty="0">
                <a:solidFill>
                  <a:schemeClr val="tx1"/>
                </a:solidFill>
                <a:latin typeface="Calibri" panose="020F0502020204030204" pitchFamily="34" charset="0"/>
                <a:ea typeface="Calibri" panose="020F0502020204030204" pitchFamily="34" charset="0"/>
                <a:cs typeface="Arial" panose="020B0604020202020204" pitchFamily="34" charset="0"/>
              </a:rPr>
              <a:t>Business to business: </a:t>
            </a:r>
            <a:endParaRPr lang="fr-FR" sz="18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graphicFrame>
        <p:nvGraphicFramePr>
          <p:cNvPr id="4" name="Diagramme 3">
            <a:extLst>
              <a:ext uri="{FF2B5EF4-FFF2-40B4-BE49-F238E27FC236}">
                <a16:creationId xmlns:a16="http://schemas.microsoft.com/office/drawing/2014/main" id="{3C2FEA0B-193E-459D-BFCD-ECF564D9F7D0}"/>
              </a:ext>
            </a:extLst>
          </p:cNvPr>
          <p:cNvGraphicFramePr/>
          <p:nvPr>
            <p:extLst>
              <p:ext uri="{D42A27DB-BD31-4B8C-83A1-F6EECF244321}">
                <p14:modId xmlns:p14="http://schemas.microsoft.com/office/powerpoint/2010/main" val="2532916993"/>
              </p:ext>
            </p:extLst>
          </p:nvPr>
        </p:nvGraphicFramePr>
        <p:xfrm>
          <a:off x="-250208" y="1600200"/>
          <a:ext cx="585216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C97D41CA-956E-4D07-BCAE-6F1F8777D1C3}"/>
              </a:ext>
            </a:extLst>
          </p:cNvPr>
          <p:cNvSpPr/>
          <p:nvPr/>
        </p:nvSpPr>
        <p:spPr>
          <a:xfrm>
            <a:off x="6528038" y="1058023"/>
            <a:ext cx="2714013" cy="392159"/>
          </a:xfrm>
          <a:prstGeom prst="rect">
            <a:avLst/>
          </a:prstGeom>
        </p:spPr>
        <p:txBody>
          <a:bodyPr wrap="none">
            <a:spAutoFit/>
          </a:bodyPr>
          <a:lstStyle/>
          <a:p>
            <a:pPr marL="285750" lvl="0" indent="-285750" algn="just">
              <a:lnSpc>
                <a:spcPct val="115000"/>
              </a:lnSpc>
              <a:spcAft>
                <a:spcPts val="800"/>
              </a:spcAft>
              <a:buFont typeface="Wingdings" panose="05000000000000000000" pitchFamily="2" charset="2"/>
              <a:buChar char="§"/>
            </a:pPr>
            <a:r>
              <a:rPr lang="fr-FR" b="1" dirty="0">
                <a:latin typeface="Calibri" panose="020F0502020204030204" pitchFamily="34" charset="0"/>
                <a:ea typeface="Calibri" panose="020F0502020204030204" pitchFamily="34" charset="0"/>
                <a:cs typeface="Arial" panose="020B0604020202020204" pitchFamily="34" charset="0"/>
              </a:rPr>
              <a:t>Business to consumer : </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8" name="Ellipse 7">
            <a:extLst>
              <a:ext uri="{FF2B5EF4-FFF2-40B4-BE49-F238E27FC236}">
                <a16:creationId xmlns:a16="http://schemas.microsoft.com/office/drawing/2014/main" id="{359B2ECA-0769-452E-8D89-E653489B5F53}"/>
              </a:ext>
            </a:extLst>
          </p:cNvPr>
          <p:cNvSpPr/>
          <p:nvPr/>
        </p:nvSpPr>
        <p:spPr>
          <a:xfrm>
            <a:off x="6634817" y="3621283"/>
            <a:ext cx="1216698" cy="1135444"/>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Farm-Trust</a:t>
            </a:r>
          </a:p>
        </p:txBody>
      </p:sp>
      <p:sp>
        <p:nvSpPr>
          <p:cNvPr id="10" name="Ellipse 9">
            <a:extLst>
              <a:ext uri="{FF2B5EF4-FFF2-40B4-BE49-F238E27FC236}">
                <a16:creationId xmlns:a16="http://schemas.microsoft.com/office/drawing/2014/main" id="{CC4D1025-0ADF-4367-AAB8-D1B98FCCD683}"/>
              </a:ext>
            </a:extLst>
          </p:cNvPr>
          <p:cNvSpPr/>
          <p:nvPr/>
        </p:nvSpPr>
        <p:spPr>
          <a:xfrm>
            <a:off x="7885044" y="1734098"/>
            <a:ext cx="1216698" cy="1135444"/>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rPr>
              <a:t>ANF</a:t>
            </a:r>
          </a:p>
        </p:txBody>
      </p:sp>
      <p:sp>
        <p:nvSpPr>
          <p:cNvPr id="11" name="Ellipse 10">
            <a:extLst>
              <a:ext uri="{FF2B5EF4-FFF2-40B4-BE49-F238E27FC236}">
                <a16:creationId xmlns:a16="http://schemas.microsoft.com/office/drawing/2014/main" id="{A08EB238-7C7B-406A-8BAD-6660D0B56093}"/>
              </a:ext>
            </a:extLst>
          </p:cNvPr>
          <p:cNvSpPr/>
          <p:nvPr/>
        </p:nvSpPr>
        <p:spPr>
          <a:xfrm>
            <a:off x="9372040" y="3621283"/>
            <a:ext cx="1216698" cy="1135444"/>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Fruity Box</a:t>
            </a:r>
          </a:p>
        </p:txBody>
      </p:sp>
      <p:sp>
        <p:nvSpPr>
          <p:cNvPr id="12" name="Oval 15">
            <a:extLst>
              <a:ext uri="{FF2B5EF4-FFF2-40B4-BE49-F238E27FC236}">
                <a16:creationId xmlns:a16="http://schemas.microsoft.com/office/drawing/2014/main" id="{C6AE02C0-A6A5-4451-AA23-A297BCB13C8F}"/>
              </a:ext>
            </a:extLst>
          </p:cNvPr>
          <p:cNvSpPr>
            <a:spLocks noChangeArrowheads="1"/>
          </p:cNvSpPr>
          <p:nvPr/>
        </p:nvSpPr>
        <p:spPr bwMode="gray">
          <a:xfrm rot="18227093">
            <a:off x="7462038" y="3275769"/>
            <a:ext cx="124252" cy="130579"/>
          </a:xfrm>
          <a:prstGeom prst="ellipse">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3" name="Oval 16">
            <a:extLst>
              <a:ext uri="{FF2B5EF4-FFF2-40B4-BE49-F238E27FC236}">
                <a16:creationId xmlns:a16="http://schemas.microsoft.com/office/drawing/2014/main" id="{89E7F077-312C-403C-B496-53BACE21B93D}"/>
              </a:ext>
            </a:extLst>
          </p:cNvPr>
          <p:cNvSpPr>
            <a:spLocks noChangeArrowheads="1"/>
          </p:cNvSpPr>
          <p:nvPr/>
        </p:nvSpPr>
        <p:spPr bwMode="gray">
          <a:xfrm rot="18227093">
            <a:off x="7633142" y="3133334"/>
            <a:ext cx="124252" cy="130579"/>
          </a:xfrm>
          <a:prstGeom prst="ellipse">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4" name="Oval 37">
            <a:extLst>
              <a:ext uri="{FF2B5EF4-FFF2-40B4-BE49-F238E27FC236}">
                <a16:creationId xmlns:a16="http://schemas.microsoft.com/office/drawing/2014/main" id="{860621FA-7294-45B9-88EC-7D3EC14CD2D9}"/>
              </a:ext>
            </a:extLst>
          </p:cNvPr>
          <p:cNvSpPr>
            <a:spLocks noChangeArrowheads="1"/>
          </p:cNvSpPr>
          <p:nvPr/>
        </p:nvSpPr>
        <p:spPr bwMode="gray">
          <a:xfrm rot="18227093">
            <a:off x="9365191" y="3243948"/>
            <a:ext cx="124252" cy="130579"/>
          </a:xfrm>
          <a:prstGeom prst="ellipse">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5" name="Oval 38">
            <a:extLst>
              <a:ext uri="{FF2B5EF4-FFF2-40B4-BE49-F238E27FC236}">
                <a16:creationId xmlns:a16="http://schemas.microsoft.com/office/drawing/2014/main" id="{B6426F9F-4C28-476E-921A-5C857C11C112}"/>
              </a:ext>
            </a:extLst>
          </p:cNvPr>
          <p:cNvSpPr>
            <a:spLocks noChangeArrowheads="1"/>
          </p:cNvSpPr>
          <p:nvPr/>
        </p:nvSpPr>
        <p:spPr bwMode="gray">
          <a:xfrm rot="18227093">
            <a:off x="9221103" y="3098483"/>
            <a:ext cx="124252" cy="130579"/>
          </a:xfrm>
          <a:prstGeom prst="ellipse">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Tree>
    <p:extLst>
      <p:ext uri="{BB962C8B-B14F-4D97-AF65-F5344CB8AC3E}">
        <p14:creationId xmlns:p14="http://schemas.microsoft.com/office/powerpoint/2010/main" val="3136593792"/>
      </p:ext>
    </p:extLst>
  </p:cSld>
  <p:clrMapOvr>
    <a:masterClrMapping/>
  </p:clrMapOvr>
</p:sld>
</file>

<file path=ppt/theme/theme1.xml><?xml version="1.0" encoding="utf-8"?>
<a:theme xmlns:a="http://schemas.openxmlformats.org/drawingml/2006/main" name="Custom Design - Presentation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98_T_PGO_XXX-16_9" id="{DC20D172-D2E4-49E3-97F4-5E292C3DB944}" vid="{41D537C6-8032-4C0B-9773-46891F70150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98_T_PGO_XXX-16_9" id="{DC20D172-D2E4-49E3-97F4-5E292C3DB944}" vid="{CB81D418-F7D5-404E-878C-29CF8C52AB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0098_T_PGO_Modern-Green-Waves-16_9</Template>
  <TotalTime>1706</TotalTime>
  <Words>697</Words>
  <Application>Microsoft Office PowerPoint</Application>
  <PresentationFormat>Grand écran</PresentationFormat>
  <Paragraphs>138</Paragraphs>
  <Slides>16</Slides>
  <Notes>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16</vt:i4>
      </vt:variant>
    </vt:vector>
  </HeadingPairs>
  <TitlesOfParts>
    <vt:vector size="25" baseType="lpstr">
      <vt:lpstr>Arial</vt:lpstr>
      <vt:lpstr>Calibri</vt:lpstr>
      <vt:lpstr>Calibri Light</vt:lpstr>
      <vt:lpstr>Kunstler Script</vt:lpstr>
      <vt:lpstr>Lucida Bright</vt:lpstr>
      <vt:lpstr>Open Sans</vt:lpstr>
      <vt:lpstr>Wingdings</vt:lpstr>
      <vt:lpstr>Custom Design - PresentationGO</vt:lpstr>
      <vt:lpstr>Custom Design</vt:lpstr>
      <vt:lpstr>African Northern Fruit</vt:lpstr>
      <vt:lpstr>Plan</vt:lpstr>
      <vt:lpstr>Description de  l'entreprise</vt:lpstr>
      <vt:lpstr>Description de  l'entreprise</vt:lpstr>
      <vt:lpstr>Description de  l'entreprise</vt:lpstr>
      <vt:lpstr>Cadre Juridique</vt:lpstr>
      <vt:lpstr>Etude de marche</vt:lpstr>
      <vt:lpstr>Etude de marche</vt:lpstr>
      <vt:lpstr>Présentation PowerPoint</vt:lpstr>
      <vt:lpstr>Présentation PowerPoint</vt:lpstr>
      <vt:lpstr>Etude commerciale</vt:lpstr>
      <vt:lpstr>Présentation PowerPoint</vt:lpstr>
      <vt:lpstr>Présentation PowerPoint</vt:lpstr>
      <vt:lpstr>Présentation PowerPoint</vt:lpstr>
      <vt:lpstr>Présentation PowerPoint</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Malek Ben Attia</dc:creator>
  <dc:description>© Copyright PresentationGo.com</dc:description>
  <cp:lastModifiedBy>Malek Ben Attia</cp:lastModifiedBy>
  <cp:revision>41</cp:revision>
  <dcterms:created xsi:type="dcterms:W3CDTF">2019-04-12T14:02:19Z</dcterms:created>
  <dcterms:modified xsi:type="dcterms:W3CDTF">2019-04-15T17:18:44Z</dcterms:modified>
</cp:coreProperties>
</file>