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3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1608-6063-432D-A99C-368FC3D35B0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8FDE4B-9AC1-4313-82C8-89E511CEF1D3}">
      <dgm:prSet/>
      <dgm:spPr/>
      <dgm:t>
        <a:bodyPr/>
        <a:lstStyle/>
        <a:p>
          <a:r>
            <a:rPr lang="fr-CA"/>
            <a:t>Fond d’investissement sociétale</a:t>
          </a:r>
          <a:endParaRPr lang="en-US"/>
        </a:p>
      </dgm:t>
    </dgm:pt>
    <dgm:pt modelId="{64914C12-9D29-49AF-94BC-60BF60BA55B7}" type="parTrans" cxnId="{87AFE4A2-5D6B-48B7-B8FB-0EB9EEA7609D}">
      <dgm:prSet/>
      <dgm:spPr/>
      <dgm:t>
        <a:bodyPr/>
        <a:lstStyle/>
        <a:p>
          <a:endParaRPr lang="en-US"/>
        </a:p>
      </dgm:t>
    </dgm:pt>
    <dgm:pt modelId="{FC239C5A-EDA9-4F5F-AC88-D8F49F21C3F7}" type="sibTrans" cxnId="{87AFE4A2-5D6B-48B7-B8FB-0EB9EEA7609D}">
      <dgm:prSet/>
      <dgm:spPr/>
      <dgm:t>
        <a:bodyPr/>
        <a:lstStyle/>
        <a:p>
          <a:endParaRPr lang="en-US"/>
        </a:p>
      </dgm:t>
    </dgm:pt>
    <dgm:pt modelId="{4DC2610E-CD34-48F6-A710-0ABC25E04E8D}">
      <dgm:prSet/>
      <dgm:spPr/>
      <dgm:t>
        <a:bodyPr/>
        <a:lstStyle/>
        <a:p>
          <a:r>
            <a:rPr lang="fr-CA"/>
            <a:t>Banque et coopérative d’investissement islamique</a:t>
          </a:r>
          <a:endParaRPr lang="en-US"/>
        </a:p>
      </dgm:t>
    </dgm:pt>
    <dgm:pt modelId="{DAB303FE-C654-4472-B715-EDF71A3F23BD}" type="parTrans" cxnId="{56FDD041-CDB3-4AAC-81A0-EE44BA5DA905}">
      <dgm:prSet/>
      <dgm:spPr/>
      <dgm:t>
        <a:bodyPr/>
        <a:lstStyle/>
        <a:p>
          <a:endParaRPr lang="en-US"/>
        </a:p>
      </dgm:t>
    </dgm:pt>
    <dgm:pt modelId="{E86D5D00-10B8-42FB-8AD5-BEF2614A23CB}" type="sibTrans" cxnId="{56FDD041-CDB3-4AAC-81A0-EE44BA5DA905}">
      <dgm:prSet/>
      <dgm:spPr/>
      <dgm:t>
        <a:bodyPr/>
        <a:lstStyle/>
        <a:p>
          <a:endParaRPr lang="en-US"/>
        </a:p>
      </dgm:t>
    </dgm:pt>
    <dgm:pt modelId="{9960EF9D-2321-4BCB-AAF1-D12106F395B8}">
      <dgm:prSet/>
      <dgm:spPr/>
      <dgm:t>
        <a:bodyPr/>
        <a:lstStyle/>
        <a:p>
          <a:r>
            <a:rPr lang="fr-CA"/>
            <a:t>Dans le dernier étape créer une compagnie d’assurance </a:t>
          </a:r>
          <a:endParaRPr lang="en-US"/>
        </a:p>
      </dgm:t>
    </dgm:pt>
    <dgm:pt modelId="{B88AA87D-5D79-4A27-B540-480491E480DF}" type="parTrans" cxnId="{46272D59-095B-4747-AAA6-EFB594EA3A8A}">
      <dgm:prSet/>
      <dgm:spPr/>
      <dgm:t>
        <a:bodyPr/>
        <a:lstStyle/>
        <a:p>
          <a:endParaRPr lang="en-US"/>
        </a:p>
      </dgm:t>
    </dgm:pt>
    <dgm:pt modelId="{71BD1CA2-5D99-4507-86E8-449A2050DA0A}" type="sibTrans" cxnId="{46272D59-095B-4747-AAA6-EFB594EA3A8A}">
      <dgm:prSet/>
      <dgm:spPr/>
      <dgm:t>
        <a:bodyPr/>
        <a:lstStyle/>
        <a:p>
          <a:endParaRPr lang="en-US"/>
        </a:p>
      </dgm:t>
    </dgm:pt>
    <dgm:pt modelId="{8C0F88BF-E5DA-42C7-A5C1-1E2FB884C90C}">
      <dgm:prSet/>
      <dgm:spPr/>
      <dgm:t>
        <a:bodyPr/>
        <a:lstStyle/>
        <a:p>
          <a:r>
            <a:rPr lang="fr-CA"/>
            <a:t>Commanditaires indirects privés et public</a:t>
          </a:r>
          <a:endParaRPr lang="en-US"/>
        </a:p>
      </dgm:t>
    </dgm:pt>
    <dgm:pt modelId="{43F9117D-FD95-4C82-84A8-8334E46FB575}" type="parTrans" cxnId="{9989D18B-09F1-4F0A-A6CB-C8D9DA78399D}">
      <dgm:prSet/>
      <dgm:spPr/>
      <dgm:t>
        <a:bodyPr/>
        <a:lstStyle/>
        <a:p>
          <a:endParaRPr lang="en-US"/>
        </a:p>
      </dgm:t>
    </dgm:pt>
    <dgm:pt modelId="{7D2A7101-94BF-4C04-AB17-A2E7CCC6FFDE}" type="sibTrans" cxnId="{9989D18B-09F1-4F0A-A6CB-C8D9DA78399D}">
      <dgm:prSet/>
      <dgm:spPr/>
      <dgm:t>
        <a:bodyPr/>
        <a:lstStyle/>
        <a:p>
          <a:endParaRPr lang="en-US"/>
        </a:p>
      </dgm:t>
    </dgm:pt>
    <dgm:pt modelId="{EB475E55-E1D8-47EB-B82A-9A1CFEDDD598}">
      <dgm:prSet/>
      <dgm:spPr/>
      <dgm:t>
        <a:bodyPr/>
        <a:lstStyle/>
        <a:p>
          <a:r>
            <a:rPr lang="fr-CA"/>
            <a:t>Sponsors direct et adoption virtuelle</a:t>
          </a:r>
          <a:endParaRPr lang="en-US"/>
        </a:p>
      </dgm:t>
    </dgm:pt>
    <dgm:pt modelId="{4CFCEBB8-2218-4D3E-8C8F-43101F9F38C2}" type="parTrans" cxnId="{4A79DF18-B844-4302-8BFF-F433884FE71A}">
      <dgm:prSet/>
      <dgm:spPr/>
      <dgm:t>
        <a:bodyPr/>
        <a:lstStyle/>
        <a:p>
          <a:endParaRPr lang="en-US"/>
        </a:p>
      </dgm:t>
    </dgm:pt>
    <dgm:pt modelId="{70DBA470-0625-42AD-9FF0-D5808B484BFC}" type="sibTrans" cxnId="{4A79DF18-B844-4302-8BFF-F433884FE71A}">
      <dgm:prSet/>
      <dgm:spPr/>
      <dgm:t>
        <a:bodyPr/>
        <a:lstStyle/>
        <a:p>
          <a:endParaRPr lang="en-US"/>
        </a:p>
      </dgm:t>
    </dgm:pt>
    <dgm:pt modelId="{7935ED0B-0039-48EC-BEF9-0CC6FB1C281F}">
      <dgm:prSet/>
      <dgm:spPr/>
      <dgm:t>
        <a:bodyPr/>
        <a:lstStyle/>
        <a:p>
          <a:r>
            <a:rPr lang="fr-CA"/>
            <a:t>Souscripteur direct</a:t>
          </a:r>
          <a:endParaRPr lang="en-US"/>
        </a:p>
      </dgm:t>
    </dgm:pt>
    <dgm:pt modelId="{597AA73D-08F2-485D-B573-566A640EFF0C}" type="parTrans" cxnId="{8D51DBBC-259B-4313-B54C-B115F984FB69}">
      <dgm:prSet/>
      <dgm:spPr/>
      <dgm:t>
        <a:bodyPr/>
        <a:lstStyle/>
        <a:p>
          <a:endParaRPr lang="en-US"/>
        </a:p>
      </dgm:t>
    </dgm:pt>
    <dgm:pt modelId="{B9DE4D62-C8B3-46F7-B0E3-39D28C3FCFF0}" type="sibTrans" cxnId="{8D51DBBC-259B-4313-B54C-B115F984FB69}">
      <dgm:prSet/>
      <dgm:spPr/>
      <dgm:t>
        <a:bodyPr/>
        <a:lstStyle/>
        <a:p>
          <a:endParaRPr lang="en-US"/>
        </a:p>
      </dgm:t>
    </dgm:pt>
    <dgm:pt modelId="{2D31812D-4968-471F-B9A6-A49C18F55697}" type="pres">
      <dgm:prSet presAssocID="{53861608-6063-432D-A99C-368FC3D35B09}" presName="root" presStyleCnt="0">
        <dgm:presLayoutVars>
          <dgm:dir/>
          <dgm:resizeHandles val="exact"/>
        </dgm:presLayoutVars>
      </dgm:prSet>
      <dgm:spPr/>
    </dgm:pt>
    <dgm:pt modelId="{71581001-7011-48B7-A539-51B36386DE4C}" type="pres">
      <dgm:prSet presAssocID="{9A8FDE4B-9AC1-4313-82C8-89E511CEF1D3}" presName="compNode" presStyleCnt="0"/>
      <dgm:spPr/>
    </dgm:pt>
    <dgm:pt modelId="{EDF7659A-85C4-44B6-B589-1830D357C39E}" type="pres">
      <dgm:prSet presAssocID="{9A8FDE4B-9AC1-4313-82C8-89E511CEF1D3}" presName="bgRect" presStyleLbl="bgShp" presStyleIdx="0" presStyleCnt="6"/>
      <dgm:spPr/>
    </dgm:pt>
    <dgm:pt modelId="{542D87F2-A976-487E-8069-6F32B8680751}" type="pres">
      <dgm:prSet presAssocID="{9A8FDE4B-9AC1-4313-82C8-89E511CEF1D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5A0C6F8B-DA70-4908-95AE-9FD9CF6F899B}" type="pres">
      <dgm:prSet presAssocID="{9A8FDE4B-9AC1-4313-82C8-89E511CEF1D3}" presName="spaceRect" presStyleCnt="0"/>
      <dgm:spPr/>
    </dgm:pt>
    <dgm:pt modelId="{9821F699-FB15-4E6D-844D-714E91F87FB6}" type="pres">
      <dgm:prSet presAssocID="{9A8FDE4B-9AC1-4313-82C8-89E511CEF1D3}" presName="parTx" presStyleLbl="revTx" presStyleIdx="0" presStyleCnt="6">
        <dgm:presLayoutVars>
          <dgm:chMax val="0"/>
          <dgm:chPref val="0"/>
        </dgm:presLayoutVars>
      </dgm:prSet>
      <dgm:spPr/>
    </dgm:pt>
    <dgm:pt modelId="{3E22CF73-69E3-43F8-A61E-930A7C239DF3}" type="pres">
      <dgm:prSet presAssocID="{FC239C5A-EDA9-4F5F-AC88-D8F49F21C3F7}" presName="sibTrans" presStyleCnt="0"/>
      <dgm:spPr/>
    </dgm:pt>
    <dgm:pt modelId="{6AE96F91-8D1F-4A87-B34B-C774F6A093F1}" type="pres">
      <dgm:prSet presAssocID="{4DC2610E-CD34-48F6-A710-0ABC25E04E8D}" presName="compNode" presStyleCnt="0"/>
      <dgm:spPr/>
    </dgm:pt>
    <dgm:pt modelId="{8808C53A-88C5-4E13-95C8-487D816B7B24}" type="pres">
      <dgm:prSet presAssocID="{4DC2610E-CD34-48F6-A710-0ABC25E04E8D}" presName="bgRect" presStyleLbl="bgShp" presStyleIdx="1" presStyleCnt="6"/>
      <dgm:spPr/>
    </dgm:pt>
    <dgm:pt modelId="{0D98651D-A9BB-49BE-AB88-4F22B6FD491A}" type="pres">
      <dgm:prSet presAssocID="{4DC2610E-CD34-48F6-A710-0ABC25E04E8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5599B1D-B346-4D8C-B2FA-69DAABA9F58C}" type="pres">
      <dgm:prSet presAssocID="{4DC2610E-CD34-48F6-A710-0ABC25E04E8D}" presName="spaceRect" presStyleCnt="0"/>
      <dgm:spPr/>
    </dgm:pt>
    <dgm:pt modelId="{EDF6248B-55B5-43FF-9F66-C7790A4F82FA}" type="pres">
      <dgm:prSet presAssocID="{4DC2610E-CD34-48F6-A710-0ABC25E04E8D}" presName="parTx" presStyleLbl="revTx" presStyleIdx="1" presStyleCnt="6">
        <dgm:presLayoutVars>
          <dgm:chMax val="0"/>
          <dgm:chPref val="0"/>
        </dgm:presLayoutVars>
      </dgm:prSet>
      <dgm:spPr/>
    </dgm:pt>
    <dgm:pt modelId="{9BD7179D-A46A-4117-9CDE-0FABA26E404C}" type="pres">
      <dgm:prSet presAssocID="{E86D5D00-10B8-42FB-8AD5-BEF2614A23CB}" presName="sibTrans" presStyleCnt="0"/>
      <dgm:spPr/>
    </dgm:pt>
    <dgm:pt modelId="{E1CF1332-B9B6-4864-B235-10CB82F76B26}" type="pres">
      <dgm:prSet presAssocID="{9960EF9D-2321-4BCB-AAF1-D12106F395B8}" presName="compNode" presStyleCnt="0"/>
      <dgm:spPr/>
    </dgm:pt>
    <dgm:pt modelId="{9E08FB4B-DA82-4BD8-BCA4-7319D3BFD86E}" type="pres">
      <dgm:prSet presAssocID="{9960EF9D-2321-4BCB-AAF1-D12106F395B8}" presName="bgRect" presStyleLbl="bgShp" presStyleIdx="2" presStyleCnt="6"/>
      <dgm:spPr/>
    </dgm:pt>
    <dgm:pt modelId="{4271B3CD-0935-4B5F-A9C6-86F30D5D21CA}" type="pres">
      <dgm:prSet presAssocID="{9960EF9D-2321-4BCB-AAF1-D12106F395B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4335D88-911B-4338-8B02-99450A3A7C10}" type="pres">
      <dgm:prSet presAssocID="{9960EF9D-2321-4BCB-AAF1-D12106F395B8}" presName="spaceRect" presStyleCnt="0"/>
      <dgm:spPr/>
    </dgm:pt>
    <dgm:pt modelId="{C6B0E9F7-75F2-4DD3-872B-EF62C6DE0B39}" type="pres">
      <dgm:prSet presAssocID="{9960EF9D-2321-4BCB-AAF1-D12106F395B8}" presName="parTx" presStyleLbl="revTx" presStyleIdx="2" presStyleCnt="6">
        <dgm:presLayoutVars>
          <dgm:chMax val="0"/>
          <dgm:chPref val="0"/>
        </dgm:presLayoutVars>
      </dgm:prSet>
      <dgm:spPr/>
    </dgm:pt>
    <dgm:pt modelId="{9D1B2F28-1EE8-4EA0-A730-11C4371C5517}" type="pres">
      <dgm:prSet presAssocID="{71BD1CA2-5D99-4507-86E8-449A2050DA0A}" presName="sibTrans" presStyleCnt="0"/>
      <dgm:spPr/>
    </dgm:pt>
    <dgm:pt modelId="{4E886D73-F849-44DB-AC45-AFA636CDB4EF}" type="pres">
      <dgm:prSet presAssocID="{8C0F88BF-E5DA-42C7-A5C1-1E2FB884C90C}" presName="compNode" presStyleCnt="0"/>
      <dgm:spPr/>
    </dgm:pt>
    <dgm:pt modelId="{39FD9E59-F03B-4C8D-9D45-9DAF88382DEA}" type="pres">
      <dgm:prSet presAssocID="{8C0F88BF-E5DA-42C7-A5C1-1E2FB884C90C}" presName="bgRect" presStyleLbl="bgShp" presStyleIdx="3" presStyleCnt="6"/>
      <dgm:spPr/>
    </dgm:pt>
    <dgm:pt modelId="{1AF9B1BC-DB0F-4454-A6AC-F6B956568EC3}" type="pres">
      <dgm:prSet presAssocID="{8C0F88BF-E5DA-42C7-A5C1-1E2FB884C90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ACE40BDE-8D2D-4C75-BFA4-82186A09E9C8}" type="pres">
      <dgm:prSet presAssocID="{8C0F88BF-E5DA-42C7-A5C1-1E2FB884C90C}" presName="spaceRect" presStyleCnt="0"/>
      <dgm:spPr/>
    </dgm:pt>
    <dgm:pt modelId="{C47EEACD-49E9-40FA-8610-94602E9E8A21}" type="pres">
      <dgm:prSet presAssocID="{8C0F88BF-E5DA-42C7-A5C1-1E2FB884C90C}" presName="parTx" presStyleLbl="revTx" presStyleIdx="3" presStyleCnt="6">
        <dgm:presLayoutVars>
          <dgm:chMax val="0"/>
          <dgm:chPref val="0"/>
        </dgm:presLayoutVars>
      </dgm:prSet>
      <dgm:spPr/>
    </dgm:pt>
    <dgm:pt modelId="{420AF216-F0BE-44F1-9978-E96766A9F423}" type="pres">
      <dgm:prSet presAssocID="{7D2A7101-94BF-4C04-AB17-A2E7CCC6FFDE}" presName="sibTrans" presStyleCnt="0"/>
      <dgm:spPr/>
    </dgm:pt>
    <dgm:pt modelId="{19A37EE7-8DC3-41CB-B0C3-375CD0AF6D7C}" type="pres">
      <dgm:prSet presAssocID="{EB475E55-E1D8-47EB-B82A-9A1CFEDDD598}" presName="compNode" presStyleCnt="0"/>
      <dgm:spPr/>
    </dgm:pt>
    <dgm:pt modelId="{DD615F7C-3DBC-46CE-810D-258AD0948DCC}" type="pres">
      <dgm:prSet presAssocID="{EB475E55-E1D8-47EB-B82A-9A1CFEDDD598}" presName="bgRect" presStyleLbl="bgShp" presStyleIdx="4" presStyleCnt="6"/>
      <dgm:spPr/>
    </dgm:pt>
    <dgm:pt modelId="{1F700308-A4CB-4E4F-BFD7-21361CC89F69}" type="pres">
      <dgm:prSet presAssocID="{EB475E55-E1D8-47EB-B82A-9A1CFEDDD59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50A7A41-B334-49F1-BFDF-EC19EE39545A}" type="pres">
      <dgm:prSet presAssocID="{EB475E55-E1D8-47EB-B82A-9A1CFEDDD598}" presName="spaceRect" presStyleCnt="0"/>
      <dgm:spPr/>
    </dgm:pt>
    <dgm:pt modelId="{66D5F11D-A562-470A-8D74-FBEEE5EBEFF3}" type="pres">
      <dgm:prSet presAssocID="{EB475E55-E1D8-47EB-B82A-9A1CFEDDD598}" presName="parTx" presStyleLbl="revTx" presStyleIdx="4" presStyleCnt="6">
        <dgm:presLayoutVars>
          <dgm:chMax val="0"/>
          <dgm:chPref val="0"/>
        </dgm:presLayoutVars>
      </dgm:prSet>
      <dgm:spPr/>
    </dgm:pt>
    <dgm:pt modelId="{2C907A94-8A15-4F4B-8177-6424B266FEE1}" type="pres">
      <dgm:prSet presAssocID="{70DBA470-0625-42AD-9FF0-D5808B484BFC}" presName="sibTrans" presStyleCnt="0"/>
      <dgm:spPr/>
    </dgm:pt>
    <dgm:pt modelId="{DEA3E9D9-CAD3-4F8B-88EF-DA673E0041D1}" type="pres">
      <dgm:prSet presAssocID="{7935ED0B-0039-48EC-BEF9-0CC6FB1C281F}" presName="compNode" presStyleCnt="0"/>
      <dgm:spPr/>
    </dgm:pt>
    <dgm:pt modelId="{C8CF8C7F-B6B4-4184-AE35-94038FE654B5}" type="pres">
      <dgm:prSet presAssocID="{7935ED0B-0039-48EC-BEF9-0CC6FB1C281F}" presName="bgRect" presStyleLbl="bgShp" presStyleIdx="5" presStyleCnt="6"/>
      <dgm:spPr/>
    </dgm:pt>
    <dgm:pt modelId="{6AB6E511-AFFD-493B-A8ED-D92B9089DABA}" type="pres">
      <dgm:prSet presAssocID="{7935ED0B-0039-48EC-BEF9-0CC6FB1C281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4B080181-901A-4DCE-AA6D-6B76CAFE3981}" type="pres">
      <dgm:prSet presAssocID="{7935ED0B-0039-48EC-BEF9-0CC6FB1C281F}" presName="spaceRect" presStyleCnt="0"/>
      <dgm:spPr/>
    </dgm:pt>
    <dgm:pt modelId="{683E5C92-B7CB-4B66-B57A-14B7164BECBE}" type="pres">
      <dgm:prSet presAssocID="{7935ED0B-0039-48EC-BEF9-0CC6FB1C281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A447D15-F1EF-4A5E-9B0C-D811564CD1E9}" type="presOf" srcId="{9A8FDE4B-9AC1-4313-82C8-89E511CEF1D3}" destId="{9821F699-FB15-4E6D-844D-714E91F87FB6}" srcOrd="0" destOrd="0" presId="urn:microsoft.com/office/officeart/2018/2/layout/IconVerticalSolidList"/>
    <dgm:cxn modelId="{4A79DF18-B844-4302-8BFF-F433884FE71A}" srcId="{53861608-6063-432D-A99C-368FC3D35B09}" destId="{EB475E55-E1D8-47EB-B82A-9A1CFEDDD598}" srcOrd="4" destOrd="0" parTransId="{4CFCEBB8-2218-4D3E-8C8F-43101F9F38C2}" sibTransId="{70DBA470-0625-42AD-9FF0-D5808B484BFC}"/>
    <dgm:cxn modelId="{2697502D-2466-47D8-BC52-ED6E58C84645}" type="presOf" srcId="{9960EF9D-2321-4BCB-AAF1-D12106F395B8}" destId="{C6B0E9F7-75F2-4DD3-872B-EF62C6DE0B39}" srcOrd="0" destOrd="0" presId="urn:microsoft.com/office/officeart/2018/2/layout/IconVerticalSolidList"/>
    <dgm:cxn modelId="{56FDD041-CDB3-4AAC-81A0-EE44BA5DA905}" srcId="{53861608-6063-432D-A99C-368FC3D35B09}" destId="{4DC2610E-CD34-48F6-A710-0ABC25E04E8D}" srcOrd="1" destOrd="0" parTransId="{DAB303FE-C654-4472-B715-EDF71A3F23BD}" sibTransId="{E86D5D00-10B8-42FB-8AD5-BEF2614A23CB}"/>
    <dgm:cxn modelId="{AF025870-F3B4-46A9-9D05-6E04AA478E68}" type="presOf" srcId="{EB475E55-E1D8-47EB-B82A-9A1CFEDDD598}" destId="{66D5F11D-A562-470A-8D74-FBEEE5EBEFF3}" srcOrd="0" destOrd="0" presId="urn:microsoft.com/office/officeart/2018/2/layout/IconVerticalSolidList"/>
    <dgm:cxn modelId="{055E5657-D673-4D46-9BA9-44B42B8D5E41}" type="presOf" srcId="{53861608-6063-432D-A99C-368FC3D35B09}" destId="{2D31812D-4968-471F-B9A6-A49C18F55697}" srcOrd="0" destOrd="0" presId="urn:microsoft.com/office/officeart/2018/2/layout/IconVerticalSolidList"/>
    <dgm:cxn modelId="{46272D59-095B-4747-AAA6-EFB594EA3A8A}" srcId="{53861608-6063-432D-A99C-368FC3D35B09}" destId="{9960EF9D-2321-4BCB-AAF1-D12106F395B8}" srcOrd="2" destOrd="0" parTransId="{B88AA87D-5D79-4A27-B540-480491E480DF}" sibTransId="{71BD1CA2-5D99-4507-86E8-449A2050DA0A}"/>
    <dgm:cxn modelId="{7BA50B7B-1B5A-47EE-990D-830B44E8443E}" type="presOf" srcId="{4DC2610E-CD34-48F6-A710-0ABC25E04E8D}" destId="{EDF6248B-55B5-43FF-9F66-C7790A4F82FA}" srcOrd="0" destOrd="0" presId="urn:microsoft.com/office/officeart/2018/2/layout/IconVerticalSolidList"/>
    <dgm:cxn modelId="{9989D18B-09F1-4F0A-A6CB-C8D9DA78399D}" srcId="{53861608-6063-432D-A99C-368FC3D35B09}" destId="{8C0F88BF-E5DA-42C7-A5C1-1E2FB884C90C}" srcOrd="3" destOrd="0" parTransId="{43F9117D-FD95-4C82-84A8-8334E46FB575}" sibTransId="{7D2A7101-94BF-4C04-AB17-A2E7CCC6FFDE}"/>
    <dgm:cxn modelId="{A27A5B8F-62D1-4F8C-BDE7-D503EC1DF59B}" type="presOf" srcId="{7935ED0B-0039-48EC-BEF9-0CC6FB1C281F}" destId="{683E5C92-B7CB-4B66-B57A-14B7164BECBE}" srcOrd="0" destOrd="0" presId="urn:microsoft.com/office/officeart/2018/2/layout/IconVerticalSolidList"/>
    <dgm:cxn modelId="{87AFE4A2-5D6B-48B7-B8FB-0EB9EEA7609D}" srcId="{53861608-6063-432D-A99C-368FC3D35B09}" destId="{9A8FDE4B-9AC1-4313-82C8-89E511CEF1D3}" srcOrd="0" destOrd="0" parTransId="{64914C12-9D29-49AF-94BC-60BF60BA55B7}" sibTransId="{FC239C5A-EDA9-4F5F-AC88-D8F49F21C3F7}"/>
    <dgm:cxn modelId="{AD9CB8A3-336F-47EB-8DA5-57134B2E8078}" type="presOf" srcId="{8C0F88BF-E5DA-42C7-A5C1-1E2FB884C90C}" destId="{C47EEACD-49E9-40FA-8610-94602E9E8A21}" srcOrd="0" destOrd="0" presId="urn:microsoft.com/office/officeart/2018/2/layout/IconVerticalSolidList"/>
    <dgm:cxn modelId="{8D51DBBC-259B-4313-B54C-B115F984FB69}" srcId="{53861608-6063-432D-A99C-368FC3D35B09}" destId="{7935ED0B-0039-48EC-BEF9-0CC6FB1C281F}" srcOrd="5" destOrd="0" parTransId="{597AA73D-08F2-485D-B573-566A640EFF0C}" sibTransId="{B9DE4D62-C8B3-46F7-B0E3-39D28C3FCFF0}"/>
    <dgm:cxn modelId="{7F26E4BA-B684-4D38-A5E1-0FCE8CCEB8B6}" type="presParOf" srcId="{2D31812D-4968-471F-B9A6-A49C18F55697}" destId="{71581001-7011-48B7-A539-51B36386DE4C}" srcOrd="0" destOrd="0" presId="urn:microsoft.com/office/officeart/2018/2/layout/IconVerticalSolidList"/>
    <dgm:cxn modelId="{A567E8D2-BA07-4D3C-AB93-FC4D5E673190}" type="presParOf" srcId="{71581001-7011-48B7-A539-51B36386DE4C}" destId="{EDF7659A-85C4-44B6-B589-1830D357C39E}" srcOrd="0" destOrd="0" presId="urn:microsoft.com/office/officeart/2018/2/layout/IconVerticalSolidList"/>
    <dgm:cxn modelId="{80A39654-54B9-4E05-BF57-893D3ADE5924}" type="presParOf" srcId="{71581001-7011-48B7-A539-51B36386DE4C}" destId="{542D87F2-A976-487E-8069-6F32B8680751}" srcOrd="1" destOrd="0" presId="urn:microsoft.com/office/officeart/2018/2/layout/IconVerticalSolidList"/>
    <dgm:cxn modelId="{9C19D314-88F1-46ED-A365-5CE80AFB9F6C}" type="presParOf" srcId="{71581001-7011-48B7-A539-51B36386DE4C}" destId="{5A0C6F8B-DA70-4908-95AE-9FD9CF6F899B}" srcOrd="2" destOrd="0" presId="urn:microsoft.com/office/officeart/2018/2/layout/IconVerticalSolidList"/>
    <dgm:cxn modelId="{0E373FB6-04F1-4EFF-A8C3-A4C7FCF1012D}" type="presParOf" srcId="{71581001-7011-48B7-A539-51B36386DE4C}" destId="{9821F699-FB15-4E6D-844D-714E91F87FB6}" srcOrd="3" destOrd="0" presId="urn:microsoft.com/office/officeart/2018/2/layout/IconVerticalSolidList"/>
    <dgm:cxn modelId="{CF1BF744-3D40-43EE-A117-FC006872A3AC}" type="presParOf" srcId="{2D31812D-4968-471F-B9A6-A49C18F55697}" destId="{3E22CF73-69E3-43F8-A61E-930A7C239DF3}" srcOrd="1" destOrd="0" presId="urn:microsoft.com/office/officeart/2018/2/layout/IconVerticalSolidList"/>
    <dgm:cxn modelId="{3A51DB33-263D-42FA-90AC-F41ED97EF147}" type="presParOf" srcId="{2D31812D-4968-471F-B9A6-A49C18F55697}" destId="{6AE96F91-8D1F-4A87-B34B-C774F6A093F1}" srcOrd="2" destOrd="0" presId="urn:microsoft.com/office/officeart/2018/2/layout/IconVerticalSolidList"/>
    <dgm:cxn modelId="{01AF53CD-F96F-40A2-86AF-22B2A5F482A4}" type="presParOf" srcId="{6AE96F91-8D1F-4A87-B34B-C774F6A093F1}" destId="{8808C53A-88C5-4E13-95C8-487D816B7B24}" srcOrd="0" destOrd="0" presId="urn:microsoft.com/office/officeart/2018/2/layout/IconVerticalSolidList"/>
    <dgm:cxn modelId="{10BF090E-6224-405D-B07D-0E2E2C954949}" type="presParOf" srcId="{6AE96F91-8D1F-4A87-B34B-C774F6A093F1}" destId="{0D98651D-A9BB-49BE-AB88-4F22B6FD491A}" srcOrd="1" destOrd="0" presId="urn:microsoft.com/office/officeart/2018/2/layout/IconVerticalSolidList"/>
    <dgm:cxn modelId="{9C831B6B-B2D6-4E03-9B5E-B44A0DC95B9A}" type="presParOf" srcId="{6AE96F91-8D1F-4A87-B34B-C774F6A093F1}" destId="{E5599B1D-B346-4D8C-B2FA-69DAABA9F58C}" srcOrd="2" destOrd="0" presId="urn:microsoft.com/office/officeart/2018/2/layout/IconVerticalSolidList"/>
    <dgm:cxn modelId="{DCD0E35E-E97C-4595-B86D-0F2A7BF64542}" type="presParOf" srcId="{6AE96F91-8D1F-4A87-B34B-C774F6A093F1}" destId="{EDF6248B-55B5-43FF-9F66-C7790A4F82FA}" srcOrd="3" destOrd="0" presId="urn:microsoft.com/office/officeart/2018/2/layout/IconVerticalSolidList"/>
    <dgm:cxn modelId="{68756647-29D4-427B-8788-1149C6800A09}" type="presParOf" srcId="{2D31812D-4968-471F-B9A6-A49C18F55697}" destId="{9BD7179D-A46A-4117-9CDE-0FABA26E404C}" srcOrd="3" destOrd="0" presId="urn:microsoft.com/office/officeart/2018/2/layout/IconVerticalSolidList"/>
    <dgm:cxn modelId="{D9C705DA-ED37-4CC8-BA47-96C0399C7EEB}" type="presParOf" srcId="{2D31812D-4968-471F-B9A6-A49C18F55697}" destId="{E1CF1332-B9B6-4864-B235-10CB82F76B26}" srcOrd="4" destOrd="0" presId="urn:microsoft.com/office/officeart/2018/2/layout/IconVerticalSolidList"/>
    <dgm:cxn modelId="{3B9348FC-FEAF-46DA-8972-A49E9CAE76CE}" type="presParOf" srcId="{E1CF1332-B9B6-4864-B235-10CB82F76B26}" destId="{9E08FB4B-DA82-4BD8-BCA4-7319D3BFD86E}" srcOrd="0" destOrd="0" presId="urn:microsoft.com/office/officeart/2018/2/layout/IconVerticalSolidList"/>
    <dgm:cxn modelId="{48C5CEAA-3F65-4B0A-B19D-39E36C338B3F}" type="presParOf" srcId="{E1CF1332-B9B6-4864-B235-10CB82F76B26}" destId="{4271B3CD-0935-4B5F-A9C6-86F30D5D21CA}" srcOrd="1" destOrd="0" presId="urn:microsoft.com/office/officeart/2018/2/layout/IconVerticalSolidList"/>
    <dgm:cxn modelId="{6E8DDD6E-9935-4CAC-A5ED-14ABAB24516A}" type="presParOf" srcId="{E1CF1332-B9B6-4864-B235-10CB82F76B26}" destId="{34335D88-911B-4338-8B02-99450A3A7C10}" srcOrd="2" destOrd="0" presId="urn:microsoft.com/office/officeart/2018/2/layout/IconVerticalSolidList"/>
    <dgm:cxn modelId="{A73190FB-F4C0-4B53-BE8A-6F81BDD6ED2F}" type="presParOf" srcId="{E1CF1332-B9B6-4864-B235-10CB82F76B26}" destId="{C6B0E9F7-75F2-4DD3-872B-EF62C6DE0B39}" srcOrd="3" destOrd="0" presId="urn:microsoft.com/office/officeart/2018/2/layout/IconVerticalSolidList"/>
    <dgm:cxn modelId="{9C82FEC8-3E5C-464A-A369-66702659C492}" type="presParOf" srcId="{2D31812D-4968-471F-B9A6-A49C18F55697}" destId="{9D1B2F28-1EE8-4EA0-A730-11C4371C5517}" srcOrd="5" destOrd="0" presId="urn:microsoft.com/office/officeart/2018/2/layout/IconVerticalSolidList"/>
    <dgm:cxn modelId="{BE71B93A-AE4D-4BAD-948C-A40F30A53BB2}" type="presParOf" srcId="{2D31812D-4968-471F-B9A6-A49C18F55697}" destId="{4E886D73-F849-44DB-AC45-AFA636CDB4EF}" srcOrd="6" destOrd="0" presId="urn:microsoft.com/office/officeart/2018/2/layout/IconVerticalSolidList"/>
    <dgm:cxn modelId="{B4574A87-8B3F-4CF3-B6BF-0FAD6167835E}" type="presParOf" srcId="{4E886D73-F849-44DB-AC45-AFA636CDB4EF}" destId="{39FD9E59-F03B-4C8D-9D45-9DAF88382DEA}" srcOrd="0" destOrd="0" presId="urn:microsoft.com/office/officeart/2018/2/layout/IconVerticalSolidList"/>
    <dgm:cxn modelId="{7C1963A5-C39D-45EE-AB92-1E0E217A4CF5}" type="presParOf" srcId="{4E886D73-F849-44DB-AC45-AFA636CDB4EF}" destId="{1AF9B1BC-DB0F-4454-A6AC-F6B956568EC3}" srcOrd="1" destOrd="0" presId="urn:microsoft.com/office/officeart/2018/2/layout/IconVerticalSolidList"/>
    <dgm:cxn modelId="{96582169-7055-4CCB-BFB7-6F87D1181DFA}" type="presParOf" srcId="{4E886D73-F849-44DB-AC45-AFA636CDB4EF}" destId="{ACE40BDE-8D2D-4C75-BFA4-82186A09E9C8}" srcOrd="2" destOrd="0" presId="urn:microsoft.com/office/officeart/2018/2/layout/IconVerticalSolidList"/>
    <dgm:cxn modelId="{1F644988-38E6-4242-A884-BAAED4571F50}" type="presParOf" srcId="{4E886D73-F849-44DB-AC45-AFA636CDB4EF}" destId="{C47EEACD-49E9-40FA-8610-94602E9E8A21}" srcOrd="3" destOrd="0" presId="urn:microsoft.com/office/officeart/2018/2/layout/IconVerticalSolidList"/>
    <dgm:cxn modelId="{E6D4807C-C85C-4CF7-8465-CB239AB24C3C}" type="presParOf" srcId="{2D31812D-4968-471F-B9A6-A49C18F55697}" destId="{420AF216-F0BE-44F1-9978-E96766A9F423}" srcOrd="7" destOrd="0" presId="urn:microsoft.com/office/officeart/2018/2/layout/IconVerticalSolidList"/>
    <dgm:cxn modelId="{9D26B390-F786-4832-ACF2-3068AC4DB354}" type="presParOf" srcId="{2D31812D-4968-471F-B9A6-A49C18F55697}" destId="{19A37EE7-8DC3-41CB-B0C3-375CD0AF6D7C}" srcOrd="8" destOrd="0" presId="urn:microsoft.com/office/officeart/2018/2/layout/IconVerticalSolidList"/>
    <dgm:cxn modelId="{38D23517-5D3A-4E58-BDC3-BF0D81377366}" type="presParOf" srcId="{19A37EE7-8DC3-41CB-B0C3-375CD0AF6D7C}" destId="{DD615F7C-3DBC-46CE-810D-258AD0948DCC}" srcOrd="0" destOrd="0" presId="urn:microsoft.com/office/officeart/2018/2/layout/IconVerticalSolidList"/>
    <dgm:cxn modelId="{9534A986-3687-44B5-A5CE-A1D1141B72CB}" type="presParOf" srcId="{19A37EE7-8DC3-41CB-B0C3-375CD0AF6D7C}" destId="{1F700308-A4CB-4E4F-BFD7-21361CC89F69}" srcOrd="1" destOrd="0" presId="urn:microsoft.com/office/officeart/2018/2/layout/IconVerticalSolidList"/>
    <dgm:cxn modelId="{A42453C3-93DF-4FFB-AA6E-ECB0B0673E03}" type="presParOf" srcId="{19A37EE7-8DC3-41CB-B0C3-375CD0AF6D7C}" destId="{E50A7A41-B334-49F1-BFDF-EC19EE39545A}" srcOrd="2" destOrd="0" presId="urn:microsoft.com/office/officeart/2018/2/layout/IconVerticalSolidList"/>
    <dgm:cxn modelId="{1316345D-C108-45A7-9105-5CCC2D3907A4}" type="presParOf" srcId="{19A37EE7-8DC3-41CB-B0C3-375CD0AF6D7C}" destId="{66D5F11D-A562-470A-8D74-FBEEE5EBEFF3}" srcOrd="3" destOrd="0" presId="urn:microsoft.com/office/officeart/2018/2/layout/IconVerticalSolidList"/>
    <dgm:cxn modelId="{7E8BAABF-F378-44C0-B3ED-EE57CF8B439C}" type="presParOf" srcId="{2D31812D-4968-471F-B9A6-A49C18F55697}" destId="{2C907A94-8A15-4F4B-8177-6424B266FEE1}" srcOrd="9" destOrd="0" presId="urn:microsoft.com/office/officeart/2018/2/layout/IconVerticalSolidList"/>
    <dgm:cxn modelId="{3A65B59B-C0E5-4E7C-B746-CA6CD6616801}" type="presParOf" srcId="{2D31812D-4968-471F-B9A6-A49C18F55697}" destId="{DEA3E9D9-CAD3-4F8B-88EF-DA673E0041D1}" srcOrd="10" destOrd="0" presId="urn:microsoft.com/office/officeart/2018/2/layout/IconVerticalSolidList"/>
    <dgm:cxn modelId="{77644870-4634-44A6-910D-78C30E687CE1}" type="presParOf" srcId="{DEA3E9D9-CAD3-4F8B-88EF-DA673E0041D1}" destId="{C8CF8C7F-B6B4-4184-AE35-94038FE654B5}" srcOrd="0" destOrd="0" presId="urn:microsoft.com/office/officeart/2018/2/layout/IconVerticalSolidList"/>
    <dgm:cxn modelId="{B1F7317C-0013-417D-B3F3-8B1AE20AD27C}" type="presParOf" srcId="{DEA3E9D9-CAD3-4F8B-88EF-DA673E0041D1}" destId="{6AB6E511-AFFD-493B-A8ED-D92B9089DABA}" srcOrd="1" destOrd="0" presId="urn:microsoft.com/office/officeart/2018/2/layout/IconVerticalSolidList"/>
    <dgm:cxn modelId="{6129EC33-A0AC-4217-A750-83FC71649A86}" type="presParOf" srcId="{DEA3E9D9-CAD3-4F8B-88EF-DA673E0041D1}" destId="{4B080181-901A-4DCE-AA6D-6B76CAFE3981}" srcOrd="2" destOrd="0" presId="urn:microsoft.com/office/officeart/2018/2/layout/IconVerticalSolidList"/>
    <dgm:cxn modelId="{73391A66-4126-4B98-8FC0-BB4A740C5ED8}" type="presParOf" srcId="{DEA3E9D9-CAD3-4F8B-88EF-DA673E0041D1}" destId="{683E5C92-B7CB-4B66-B57A-14B7164BEC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7659A-85C4-44B6-B589-1830D357C39E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2D87F2-A976-487E-8069-6F32B868075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1F699-FB15-4E6D-844D-714E91F87FB6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Fond d’investissement sociétale</a:t>
          </a:r>
          <a:endParaRPr lang="en-US" sz="1900" kern="1200"/>
        </a:p>
      </dsp:txBody>
      <dsp:txXfrm>
        <a:off x="937002" y="1903"/>
        <a:ext cx="5576601" cy="811257"/>
      </dsp:txXfrm>
    </dsp:sp>
    <dsp:sp modelId="{8808C53A-88C5-4E13-95C8-487D816B7B24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98651D-A9BB-49BE-AB88-4F22B6FD491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F6248B-55B5-43FF-9F66-C7790A4F82FA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Banque et coopérative d’investissement islamique</a:t>
          </a:r>
          <a:endParaRPr lang="en-US" sz="1900" kern="1200"/>
        </a:p>
      </dsp:txBody>
      <dsp:txXfrm>
        <a:off x="937002" y="1015975"/>
        <a:ext cx="5576601" cy="811257"/>
      </dsp:txXfrm>
    </dsp:sp>
    <dsp:sp modelId="{9E08FB4B-DA82-4BD8-BCA4-7319D3BFD86E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71B3CD-0935-4B5F-A9C6-86F30D5D21CA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0E9F7-75F2-4DD3-872B-EF62C6DE0B39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Dans le dernier étape créer une compagnie d’assurance </a:t>
          </a:r>
          <a:endParaRPr lang="en-US" sz="1900" kern="1200"/>
        </a:p>
      </dsp:txBody>
      <dsp:txXfrm>
        <a:off x="937002" y="2030048"/>
        <a:ext cx="5576601" cy="811257"/>
      </dsp:txXfrm>
    </dsp:sp>
    <dsp:sp modelId="{39FD9E59-F03B-4C8D-9D45-9DAF88382DEA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F9B1BC-DB0F-4454-A6AC-F6B956568EC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EEACD-49E9-40FA-8610-94602E9E8A21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Commanditaires indirects privés et public</a:t>
          </a:r>
          <a:endParaRPr lang="en-US" sz="1900" kern="1200"/>
        </a:p>
      </dsp:txBody>
      <dsp:txXfrm>
        <a:off x="937002" y="3044120"/>
        <a:ext cx="5576601" cy="811257"/>
      </dsp:txXfrm>
    </dsp:sp>
    <dsp:sp modelId="{DD615F7C-3DBC-46CE-810D-258AD0948DCC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700308-A4CB-4E4F-BFD7-21361CC89F69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D5F11D-A562-470A-8D74-FBEEE5EBEFF3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Sponsors direct et adoption virtuelle</a:t>
          </a:r>
          <a:endParaRPr lang="en-US" sz="1900" kern="1200"/>
        </a:p>
      </dsp:txBody>
      <dsp:txXfrm>
        <a:off x="937002" y="4058192"/>
        <a:ext cx="5576601" cy="811257"/>
      </dsp:txXfrm>
    </dsp:sp>
    <dsp:sp modelId="{C8CF8C7F-B6B4-4184-AE35-94038FE654B5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6E511-AFFD-493B-A8ED-D92B9089DABA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E5C92-B7CB-4B66-B57A-14B7164BECBE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Souscripteur direct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CADA-1BFA-4FCB-8D33-D0FEAA59E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20BBF-D672-4C95-AD29-5EA4908CC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9FAD8-4BFC-467C-9970-F0431350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EE4FD-3271-4F33-B21E-1B7AA1DE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A001A-CFD0-44FF-9F8F-1DB1CDDF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092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7931-B032-4951-AFC3-D2FB5E71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EB7EF-5D63-4511-9B36-39176FF14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F6069-1D10-4582-B5F9-DDB34D4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4744-1B82-4EAC-A1DE-1272FE9D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B9CD6-ED45-4ED4-8CC4-9B140E86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032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1D91B-B72E-4645-8DF3-538FF6F41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8B25E-44DA-4D2F-A808-C02362F6C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5B98C-491B-4271-987A-B9AE802C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6578-1D54-45A9-827C-FAF5356B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8525-C463-4E51-9947-83F89523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283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9CBD-24A0-458A-82C3-516829F2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B1E7-40AD-4F95-A01E-CD6EAF95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A2BD-2EE7-443D-8CB3-D375ADEE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BC179-54B5-4E1A-B8E9-3FAA5926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6D242-56FA-4803-A53E-9D18A3FB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81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215E-D8DD-4C63-9D80-01CF9E85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FA01-D455-45BE-81B6-A9E08A44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82B1-90BA-494E-B194-33AB5302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A57B9-D9F6-4750-A286-2F0065FD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3CCE-11B0-4628-9592-9F5495C6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87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9BC5-9BBC-43AF-BD99-798A87BD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B9FF9-A526-4C88-A03F-E1CF08EAB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D0254-1E91-41DC-9C04-6BDE099D9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0487-A5ED-4233-874F-F84284B0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16426-922F-4425-A964-92B06CA7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45895-8ADF-4882-94B2-51DA37C4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105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3C8F-DBAB-4B15-BE2B-144AFDE7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AB927-EDFA-4924-8D6F-2F7180511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033B0-591F-4F42-8DC9-AF01DC169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28FAD-D185-42CA-8B23-F0E884891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20FC9-7488-4730-B39C-CC7AF3550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2B74B-ADB7-44DF-BBCD-53D605AB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86668-5C17-46C9-B7A9-3D552E4A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D97F7-910C-4AAB-B36A-3F80F530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530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5C34-FBF4-4F46-AC7A-9A75F9BA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5591F-9704-4698-A51D-D07FC129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9DB6-0D03-475A-BAC6-246B08FE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A826-361A-4C99-A7DD-1AD878D6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83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6BEFA-3194-4A93-AE42-517B83DB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7652B-66C7-4AFE-A677-1768EAE5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77EC3-A052-4794-B191-794DC017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52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8C2A-3C0D-4857-ABE1-7C828EA1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B20C-AB20-4F3B-B898-50E91455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DF9F-F1BC-4D5C-85EE-5FAC7DD2E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AE718-1476-4E5B-BAB6-E59C83D5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AB4C3-6F5A-41E3-9A01-1C8D9C5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69C96-7509-46F0-B3CA-E1C025ED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10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8A62-7C96-4CA9-80D7-242B6B4B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FA7A8-E5AA-44DC-99F5-F3098862F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9931-D489-4B82-9972-848EB5457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D29C-41F2-41DD-8C24-48AA9BA8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AFDA4-7BF6-4F43-BF2A-831669D8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ED083-CB2F-4399-A910-B78C4318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480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D79D6-8356-42A5-9947-2093BA9B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BEA3B-619B-441E-9CB6-ECBDFEAF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F86C-570E-44EA-AF20-1278DA8A8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BDBF-2E18-4AAD-8B14-7AEA0BDC1847}" type="datetimeFigureOut">
              <a:rPr lang="fr-CA" smtClean="0"/>
              <a:t>2019-03-14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7A6C-EB32-428F-83D5-27F5AA686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9E2E1-09B6-48B8-B9A2-BFA00EED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3403-AA1B-4F0A-925C-4570A76FEC2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69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partnership.org/fr/blog/les-enfants-refugies-ont-ils-droit-une-education" TargetMode="External"/><Relationship Id="rId3" Type="http://schemas.openxmlformats.org/officeDocument/2006/relationships/hyperlink" Target="https://lautorite.qc.ca/grand-public/investissements/fonds-dinvestissement/" TargetMode="External"/><Relationship Id="rId7" Type="http://schemas.openxmlformats.org/officeDocument/2006/relationships/hyperlink" Target="https://www.unicef.ca/sites/default/files/2018-01/HAC_Overview_FR_2018_WEB.pdf" TargetMode="External"/><Relationship Id="rId2" Type="http://schemas.openxmlformats.org/officeDocument/2006/relationships/hyperlink" Target="https://majesticfundsolutions.com/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cef.ca/fr/faire-un-don/crise-enfants-migrants-refugies" TargetMode="External"/><Relationship Id="rId5" Type="http://schemas.openxmlformats.org/officeDocument/2006/relationships/hyperlink" Target="https://www.unicef.org/fr/communiqu%C3%A9s-de-presse/25-millions-denfants-vivant-dans-des-zones-de-conflit-ne-vont-pas-%C3%A0-l%C3%A9cole" TargetMode="External"/><Relationship Id="rId4" Type="http://schemas.openxmlformats.org/officeDocument/2006/relationships/hyperlink" Target="http://ici.radio-canada.ca/sujet/crise-migrants-euro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0A22-B5B4-4AC4-8487-99A252205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Autofit/>
          </a:bodyPr>
          <a:lstStyle/>
          <a:p>
            <a:r>
              <a:rPr lang="fr-CA" sz="8000" b="1" dirty="0">
                <a:solidFill>
                  <a:srgbClr val="FF0000"/>
                </a:solidFill>
              </a:rPr>
              <a:t>i-SOS-</a:t>
            </a:r>
            <a:r>
              <a:rPr lang="fr-CA" sz="8000" b="1" dirty="0" err="1">
                <a:solidFill>
                  <a:srgbClr val="FF0000"/>
                </a:solidFill>
              </a:rPr>
              <a:t>ulutions</a:t>
            </a:r>
            <a:endParaRPr lang="fr-CA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3BDAB-60CC-4174-A53F-58ACCA2E4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>
            <a:normAutofit/>
          </a:bodyPr>
          <a:lstStyle/>
          <a:p>
            <a:r>
              <a:rPr lang="fr-CA" dirty="0"/>
              <a:t>Mohammad; David &amp; Jia Long </a:t>
            </a: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4DD83F04-F347-41AB-AE0C-4F2AB332F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r="28760" b="1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s de recherche d'images pour Â«Â investissement societalÂ Â»">
            <a:extLst>
              <a:ext uri="{FF2B5EF4-FFF2-40B4-BE49-F238E27FC236}">
                <a16:creationId xmlns:a16="http://schemas.microsoft.com/office/drawing/2014/main" id="{0A697CA7-AF0E-40A8-A0CB-79E1501A1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20164" b="1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kids school uniform boardÂ Â»">
            <a:extLst>
              <a:ext uri="{FF2B5EF4-FFF2-40B4-BE49-F238E27FC236}">
                <a16:creationId xmlns:a16="http://schemas.microsoft.com/office/drawing/2014/main" id="{A15E7768-2D28-4A25-932B-EB9421905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5" r="28245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A9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6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C5C7640C-DC06-4071-A176-5C2D05C89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C14CF-0807-4D8C-AF88-6D14B7CE99D4}"/>
              </a:ext>
            </a:extLst>
          </p:cNvPr>
          <p:cNvSpPr txBox="1"/>
          <p:nvPr/>
        </p:nvSpPr>
        <p:spPr>
          <a:xfrm>
            <a:off x="1604211" y="6176963"/>
            <a:ext cx="988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/>
              <a:t>Source: https://www.unicef.ca/fr/faire-un-don/crise-enfants-migrants-refugies</a:t>
            </a:r>
          </a:p>
        </p:txBody>
      </p:sp>
    </p:spTree>
    <p:extLst>
      <p:ext uri="{BB962C8B-B14F-4D97-AF65-F5344CB8AC3E}">
        <p14:creationId xmlns:p14="http://schemas.microsoft.com/office/powerpoint/2010/main" val="155567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B52-732D-4D96-8FBF-6886CE67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9A12-816E-4CE1-9833-9A1943D7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5042" cy="4667250"/>
          </a:xfrm>
        </p:spPr>
        <p:txBody>
          <a:bodyPr>
            <a:normAutofit fontScale="92500"/>
          </a:bodyPr>
          <a:lstStyle/>
          <a:p>
            <a:r>
              <a:rPr lang="fr-CA" dirty="0">
                <a:hlinkClick r:id="rId2"/>
              </a:rPr>
              <a:t>https://majesticfundsolutions.com/fr/</a:t>
            </a:r>
            <a:r>
              <a:rPr lang="fr-CA" dirty="0"/>
              <a:t> </a:t>
            </a:r>
          </a:p>
          <a:p>
            <a:r>
              <a:rPr lang="fr-CA" dirty="0">
                <a:hlinkClick r:id="rId3"/>
              </a:rPr>
              <a:t>https://lautorite.qc.ca/grand-public/investissements/fonds-dinvestissement/</a:t>
            </a:r>
            <a:r>
              <a:rPr lang="fr-CA" dirty="0"/>
              <a:t> </a:t>
            </a:r>
          </a:p>
          <a:p>
            <a:r>
              <a:rPr lang="fr-CA" dirty="0">
                <a:hlinkClick r:id="rId4"/>
              </a:rPr>
              <a:t>http://ici.radio-canada.ca/sujet/crise-migrants-europe</a:t>
            </a:r>
            <a:r>
              <a:rPr lang="fr-CA" dirty="0"/>
              <a:t> </a:t>
            </a:r>
          </a:p>
          <a:p>
            <a:r>
              <a:rPr lang="fr-CA" dirty="0">
                <a:hlinkClick r:id="rId5"/>
              </a:rPr>
              <a:t>https://www.unicef.org/fr/communiqu%C3%A9s-de-presse/25-millions-denfants-vivant-dans-des-zones-de-conflit-ne-vont-pas-%C3%A0-l%C3%A9cole</a:t>
            </a:r>
            <a:endParaRPr lang="fr-CA" dirty="0"/>
          </a:p>
          <a:p>
            <a:r>
              <a:rPr lang="fr-CA" dirty="0">
                <a:hlinkClick r:id="rId6"/>
              </a:rPr>
              <a:t>https://www.unicef.ca/fr/faire-un-don/crise-enfants-migrants-refugies</a:t>
            </a:r>
            <a:r>
              <a:rPr lang="fr-CA" dirty="0"/>
              <a:t> </a:t>
            </a:r>
          </a:p>
          <a:p>
            <a:r>
              <a:rPr lang="fr-CA" dirty="0">
                <a:hlinkClick r:id="rId7"/>
              </a:rPr>
              <a:t>https://www.unicef.ca/sites/default/files/2018-01/HAC_Overview_FR_2018_WEB.pdf</a:t>
            </a:r>
            <a:endParaRPr lang="fr-CA" dirty="0"/>
          </a:p>
          <a:p>
            <a:r>
              <a:rPr lang="fr-CA" dirty="0">
                <a:hlinkClick r:id="rId8"/>
              </a:rPr>
              <a:t>https://www.globalpartnership.org/fr/blog/les-enfants-refugies-ont-ils-droit-une-education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87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B3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A768B-17DF-4E95-B44D-E268C1E2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r-CA">
                <a:solidFill>
                  <a:srgbClr val="FFFFFF"/>
                </a:solidFill>
              </a:rPr>
              <a:t>Enfants orphelins de la guerre/conflits</a:t>
            </a:r>
          </a:p>
        </p:txBody>
      </p:sp>
      <p:pic>
        <p:nvPicPr>
          <p:cNvPr id="4" name="Picture 4" descr="Image associÃ©e">
            <a:extLst>
              <a:ext uri="{FF2B5EF4-FFF2-40B4-BE49-F238E27FC236}">
                <a16:creationId xmlns:a16="http://schemas.microsoft.com/office/drawing/2014/main" id="{F7218266-1220-4674-9247-523CB247D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3202E-CCC2-45CE-8624-F1BCDF7A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r-CA" sz="2900" dirty="0">
                <a:solidFill>
                  <a:srgbClr val="FFFFFF"/>
                </a:solidFill>
              </a:rPr>
              <a:t>Syrie</a:t>
            </a:r>
          </a:p>
          <a:p>
            <a:r>
              <a:rPr lang="fr-CA" sz="2900" dirty="0">
                <a:solidFill>
                  <a:srgbClr val="FFFFFF"/>
                </a:solidFill>
              </a:rPr>
              <a:t>Lybie</a:t>
            </a:r>
          </a:p>
          <a:p>
            <a:r>
              <a:rPr lang="fr-CA" sz="2900" dirty="0">
                <a:solidFill>
                  <a:srgbClr val="FFFFFF"/>
                </a:solidFill>
              </a:rPr>
              <a:t>Yémen</a:t>
            </a:r>
          </a:p>
          <a:p>
            <a:r>
              <a:rPr lang="fr-CA" sz="2900" dirty="0">
                <a:solidFill>
                  <a:srgbClr val="FFFFFF"/>
                </a:solidFill>
              </a:rPr>
              <a:t>Kurdistan</a:t>
            </a:r>
          </a:p>
          <a:p>
            <a:r>
              <a:rPr lang="fr-CA" sz="2900" dirty="0">
                <a:solidFill>
                  <a:srgbClr val="FFFFFF"/>
                </a:solidFill>
              </a:rPr>
              <a:t>Afghanistan</a:t>
            </a:r>
          </a:p>
          <a:p>
            <a:r>
              <a:rPr lang="fr-CA" sz="2900" dirty="0">
                <a:solidFill>
                  <a:srgbClr val="FFFFFF"/>
                </a:solidFill>
              </a:rPr>
              <a:t>Irak</a:t>
            </a:r>
          </a:p>
          <a:p>
            <a:r>
              <a:rPr lang="fr-CA" sz="2900" dirty="0">
                <a:solidFill>
                  <a:srgbClr val="FFFFFF"/>
                </a:solidFill>
              </a:rPr>
              <a:t>Soudan</a:t>
            </a:r>
          </a:p>
          <a:p>
            <a:r>
              <a:rPr lang="fr-CA" sz="2900" dirty="0" err="1">
                <a:solidFill>
                  <a:srgbClr val="FFFFFF"/>
                </a:solidFill>
              </a:rPr>
              <a:t>Haiti</a:t>
            </a:r>
            <a:endParaRPr lang="fr-CA" sz="2900" dirty="0">
              <a:solidFill>
                <a:srgbClr val="FFFFFF"/>
              </a:solidFill>
            </a:endParaRPr>
          </a:p>
          <a:p>
            <a:r>
              <a:rPr lang="fr-CA" sz="2900" dirty="0">
                <a:solidFill>
                  <a:srgbClr val="FFFFFF"/>
                </a:solidFill>
              </a:rPr>
              <a:t>Etc.</a:t>
            </a:r>
          </a:p>
          <a:p>
            <a:endParaRPr lang="fr-CA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5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5D702-D83A-42C4-8734-D9FBC4DD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fr-CA" dirty="0"/>
              <a:t>Conséquences sociétales mondiale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D628-3180-4325-B100-7732C8B4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521"/>
            <a:ext cx="5579534" cy="4302442"/>
          </a:xfrm>
        </p:spPr>
        <p:txBody>
          <a:bodyPr>
            <a:normAutofit/>
          </a:bodyPr>
          <a:lstStyle/>
          <a:p>
            <a:r>
              <a:rPr lang="fr-CA" sz="2000" dirty="0"/>
              <a:t>Nourrit et augmente le terrorisme planétaire / ENFANTS-SOLDATS</a:t>
            </a:r>
          </a:p>
          <a:p>
            <a:r>
              <a:rPr lang="fr-CA" sz="2000" dirty="0"/>
              <a:t>Crise des migrants (</a:t>
            </a:r>
            <a:r>
              <a:rPr lang="fr-CA" sz="2000" dirty="0">
                <a:solidFill>
                  <a:srgbClr val="FF0000"/>
                </a:solidFill>
              </a:rPr>
              <a:t>1,25 million de réfugiés en EU en 2015 seulement et 25 000 au Canada</a:t>
            </a:r>
            <a:r>
              <a:rPr lang="fr-CA" sz="2000" dirty="0"/>
              <a:t>)</a:t>
            </a:r>
          </a:p>
          <a:p>
            <a:r>
              <a:rPr lang="fr-CA" sz="2000" dirty="0"/>
              <a:t>Famine</a:t>
            </a:r>
          </a:p>
          <a:p>
            <a:r>
              <a:rPr lang="fr-CA" sz="2000" dirty="0"/>
              <a:t>Maladie/Mort infantile</a:t>
            </a:r>
          </a:p>
          <a:p>
            <a:r>
              <a:rPr lang="fr-CA" sz="2000" dirty="0"/>
              <a:t>Désespoir et nivellement vers le bas</a:t>
            </a:r>
          </a:p>
          <a:p>
            <a:r>
              <a:rPr lang="fr-CA" sz="2000" dirty="0"/>
              <a:t>PIB EN DÉCROISSANCE</a:t>
            </a:r>
          </a:p>
          <a:p>
            <a:r>
              <a:rPr lang="fr-CA" sz="2000" dirty="0"/>
              <a:t>Perte d’une génération alors qu’on sait que le </a:t>
            </a:r>
          </a:p>
          <a:p>
            <a:pPr marL="0" indent="0">
              <a:buNone/>
            </a:pPr>
            <a:r>
              <a:rPr lang="fr-CA" sz="2000" dirty="0"/>
              <a:t>FUTUR D’UNE NATION PASSE PAR LE DÉVELOPPEMENT DE SA JEUNESSE</a:t>
            </a:r>
          </a:p>
          <a:p>
            <a:pPr marL="0" indent="0">
              <a:buNone/>
            </a:pPr>
            <a:endParaRPr lang="fr-CA" sz="2000" dirty="0"/>
          </a:p>
        </p:txBody>
      </p:sp>
      <p:pic>
        <p:nvPicPr>
          <p:cNvPr id="3076" name="Picture 4" descr="RÃ©sultats de recherche d'images pour Â«Â pauvrete famineÂ Â»">
            <a:extLst>
              <a:ext uri="{FF2B5EF4-FFF2-40B4-BE49-F238E27FC236}">
                <a16:creationId xmlns:a16="http://schemas.microsoft.com/office/drawing/2014/main" id="{017A5143-128F-47A4-84BC-1209CBF3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59" y="2923963"/>
            <a:ext cx="4935970" cy="22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0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RÃ©sultats de recherche d'images pour Â«Â college lasalle cours en ligneÂ Â»">
            <a:extLst>
              <a:ext uri="{FF2B5EF4-FFF2-40B4-BE49-F238E27FC236}">
                <a16:creationId xmlns:a16="http://schemas.microsoft.com/office/drawing/2014/main" id="{ECF27FE1-9B07-4757-87D7-124E1E3A9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r="2" b="2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Ã©sultats de recherche d'images pour Â«Â education virtuelleÂ Â»">
            <a:extLst>
              <a:ext uri="{FF2B5EF4-FFF2-40B4-BE49-F238E27FC236}">
                <a16:creationId xmlns:a16="http://schemas.microsoft.com/office/drawing/2014/main" id="{E5BAF027-6517-4B11-80C9-717381708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r="-2" b="26953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EB894-4A38-4D6E-A79A-6778BAA7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Proposition de valeur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7ECC-C113-4835-9138-F5AC5DF8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1" y="1905829"/>
            <a:ext cx="5807814" cy="4587046"/>
          </a:xfrm>
        </p:spPr>
        <p:txBody>
          <a:bodyPr anchor="t">
            <a:normAutofit/>
          </a:bodyPr>
          <a:lstStyle/>
          <a:p>
            <a:r>
              <a:rPr lang="fr-CA" sz="3200" dirty="0"/>
              <a:t>Assurance pour l’avenir</a:t>
            </a:r>
          </a:p>
          <a:p>
            <a:r>
              <a:rPr lang="fr-CA" sz="2300" dirty="0"/>
              <a:t>Éducation académique (physique et virtuel)</a:t>
            </a:r>
          </a:p>
          <a:p>
            <a:r>
              <a:rPr lang="fr-CA" sz="2300" dirty="0"/>
              <a:t>Services professionnels adaptés</a:t>
            </a:r>
          </a:p>
          <a:p>
            <a:r>
              <a:rPr lang="fr-CA" sz="2300" dirty="0"/>
              <a:t>Support et encadrement psychologique (physique et virtuel)</a:t>
            </a:r>
          </a:p>
          <a:p>
            <a:r>
              <a:rPr lang="fr-CA" sz="2300" dirty="0"/>
              <a:t>Habitation et alimentation</a:t>
            </a:r>
          </a:p>
          <a:p>
            <a:r>
              <a:rPr lang="fr-CA" sz="2300" dirty="0"/>
              <a:t>Agriculture </a:t>
            </a:r>
          </a:p>
          <a:p>
            <a:r>
              <a:rPr lang="fr-CA" sz="2300" dirty="0"/>
              <a:t>Service de jumelage, adoption réel et virtuel</a:t>
            </a:r>
          </a:p>
        </p:txBody>
      </p:sp>
    </p:spTree>
    <p:extLst>
      <p:ext uri="{BB962C8B-B14F-4D97-AF65-F5344CB8AC3E}">
        <p14:creationId xmlns:p14="http://schemas.microsoft.com/office/powerpoint/2010/main" val="127839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C99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DC011-2980-427E-881B-70CA260C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Solution passe par la finance Fond d’investissement Sociétale</a:t>
            </a:r>
          </a:p>
        </p:txBody>
      </p:sp>
      <p:pic>
        <p:nvPicPr>
          <p:cNvPr id="4103" name="Picture 4" descr="RÃ©sultats de recherche d'images pour Â«Â solution finance societalÂ Â»">
            <a:extLst>
              <a:ext uri="{FF2B5EF4-FFF2-40B4-BE49-F238E27FC236}">
                <a16:creationId xmlns:a16="http://schemas.microsoft.com/office/drawing/2014/main" id="{2A7AC4F7-5426-44AE-9818-77CB44C5C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71310"/>
            <a:ext cx="8351520" cy="62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DC7E1-318C-4753-A78F-39040D93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Sources de financement / revenus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40C8A0-304F-4A64-8E88-CC9781D8D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4897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86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19440-03AA-45E1-BBD4-E32F6BA5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Sources de revenus – estimations sur 3 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560E23-2834-4290-AD33-9723B6FC9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0483"/>
              </p:ext>
            </p:extLst>
          </p:nvPr>
        </p:nvGraphicFramePr>
        <p:xfrm>
          <a:off x="778080" y="2509911"/>
          <a:ext cx="10580740" cy="39976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53931">
                  <a:extLst>
                    <a:ext uri="{9D8B030D-6E8A-4147-A177-3AD203B41FA5}">
                      <a16:colId xmlns:a16="http://schemas.microsoft.com/office/drawing/2014/main" val="3260209597"/>
                    </a:ext>
                  </a:extLst>
                </a:gridCol>
                <a:gridCol w="2526809">
                  <a:extLst>
                    <a:ext uri="{9D8B030D-6E8A-4147-A177-3AD203B41FA5}">
                      <a16:colId xmlns:a16="http://schemas.microsoft.com/office/drawing/2014/main" val="3352029974"/>
                    </a:ext>
                  </a:extLst>
                </a:gridCol>
              </a:tblGrid>
              <a:tr h="460461">
                <a:tc>
                  <a:txBody>
                    <a:bodyPr/>
                    <a:lstStyle/>
                    <a:p>
                      <a:r>
                        <a:rPr lang="fr-CA" sz="2100"/>
                        <a:t>Type de revenus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/>
                        <a:t>Total (en $)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1097691769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100"/>
                        <a:t>Objectif de Capitalisation du Fond d’investissement 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 dirty="0"/>
                        <a:t>1M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378003343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100"/>
                        <a:t>Banque coopérative islamique 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/>
                        <a:t>3M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1718754533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100"/>
                        <a:t>Commanditaire privés 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/>
                        <a:t>300k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1202073625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r>
                        <a:rPr lang="fr-CA" sz="2100"/>
                        <a:t>Commanditaire public 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/>
                        <a:t>500k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38658017"/>
                  </a:ext>
                </a:extLst>
              </a:tr>
              <a:tr h="774412">
                <a:tc>
                  <a:txBody>
                    <a:bodyPr/>
                    <a:lstStyle/>
                    <a:p>
                      <a:r>
                        <a:rPr lang="fr-CA" sz="2100"/>
                        <a:t>Souscripteur direct = 200 000 clients</a:t>
                      </a:r>
                    </a:p>
                    <a:p>
                      <a:r>
                        <a:rPr lang="fr-CA" sz="2100"/>
                        <a:t>clients directs avec mise de fond initiale de 10$/mois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/>
                        <a:t>24M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461313847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r>
                        <a:rPr lang="fr-CA" sz="2100"/>
                        <a:t>Adoption Virtuelle : 100 000 abonnement à 5$/mois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/>
                        <a:t>6M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3697431007"/>
                  </a:ext>
                </a:extLst>
              </a:tr>
              <a:tr h="460461">
                <a:tc>
                  <a:txBody>
                    <a:bodyPr/>
                    <a:lstStyle/>
                    <a:p>
                      <a:pPr algn="ctr"/>
                      <a:r>
                        <a:rPr lang="fr-CA" sz="2100" b="1" dirty="0"/>
                        <a:t>Sous - total</a:t>
                      </a:r>
                    </a:p>
                  </a:txBody>
                  <a:tcPr marL="104650" marR="104650" marT="52325" marB="5232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2100" dirty="0"/>
                        <a:t>34,8M</a:t>
                      </a:r>
                    </a:p>
                  </a:txBody>
                  <a:tcPr marL="104650" marR="104650" marT="52325" marB="52325"/>
                </a:tc>
                <a:extLst>
                  <a:ext uri="{0D108BD9-81ED-4DB2-BD59-A6C34878D82A}">
                    <a16:rowId xmlns:a16="http://schemas.microsoft.com/office/drawing/2014/main" val="30338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1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B137817A-6E43-41BF-8F21-9349BDFD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Freeform 12">
            <a:extLst>
              <a:ext uri="{FF2B5EF4-FFF2-40B4-BE49-F238E27FC236}">
                <a16:creationId xmlns:a16="http://schemas.microsoft.com/office/drawing/2014/main" id="{A5BE2DA6-83C9-46EF-B42E-C4022430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4" name="Freeform 11">
            <a:extLst>
              <a:ext uri="{FF2B5EF4-FFF2-40B4-BE49-F238E27FC236}">
                <a16:creationId xmlns:a16="http://schemas.microsoft.com/office/drawing/2014/main" id="{A1A2EF03-D0CA-4967-B631-C09F910E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23747-4BD7-4BF0-864F-834B3898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>
                    <a:lumMod val="95000"/>
                    <a:lumOff val="5000"/>
                  </a:schemeClr>
                </a:solidFill>
              </a:rPr>
              <a:t>Dépenses budgétaires – estimations 3 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C0C6-D9EE-4D22-BB3C-BC5FD18B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2865"/>
            <a:ext cx="5376863" cy="4164098"/>
          </a:xfrm>
        </p:spPr>
        <p:txBody>
          <a:bodyPr anchor="ctr">
            <a:normAutofit fontScale="77500" lnSpcReduction="20000"/>
          </a:bodyPr>
          <a:lstStyle/>
          <a:p>
            <a:r>
              <a:rPr lang="fr-CA" sz="3500" dirty="0"/>
              <a:t>Services direct à la population 25% (éducation/alimentation/habitat)</a:t>
            </a:r>
          </a:p>
          <a:p>
            <a:r>
              <a:rPr lang="fr-CA" sz="3500" dirty="0"/>
              <a:t>Profit 3,5%</a:t>
            </a:r>
          </a:p>
          <a:p>
            <a:r>
              <a:rPr lang="fr-CA" sz="3500" dirty="0"/>
              <a:t>Plateforme d’investissement 7% –</a:t>
            </a:r>
            <a:r>
              <a:rPr lang="fr-CA" sz="3500" dirty="0" err="1"/>
              <a:t>majesticfundsolutions</a:t>
            </a:r>
            <a:endParaRPr lang="fr-CA" sz="3500" dirty="0"/>
          </a:p>
          <a:p>
            <a:r>
              <a:rPr lang="fr-CA" sz="3500" dirty="0"/>
              <a:t>Dépenses opérationnelles 50%</a:t>
            </a:r>
          </a:p>
          <a:p>
            <a:r>
              <a:rPr lang="fr-CA" sz="3500" dirty="0"/>
              <a:t>Frais administratifs 11%</a:t>
            </a:r>
          </a:p>
          <a:p>
            <a:r>
              <a:rPr lang="fr-CA" sz="3500" dirty="0"/>
              <a:t>Autres 3,5%</a:t>
            </a:r>
          </a:p>
          <a:p>
            <a:r>
              <a:rPr lang="fr-CA" sz="3500" dirty="0"/>
              <a:t>Total : 100%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pic>
        <p:nvPicPr>
          <p:cNvPr id="7170" name="Picture 2" descr="RÃ©sultats de recherche d'images pour Â«Â depensesÂ Â»">
            <a:extLst>
              <a:ext uri="{FF2B5EF4-FFF2-40B4-BE49-F238E27FC236}">
                <a16:creationId xmlns:a16="http://schemas.microsoft.com/office/drawing/2014/main" id="{E407ED1C-BE95-4E82-AF59-934651C5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21" y="2886499"/>
            <a:ext cx="4296585" cy="241682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33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813E-3A51-4073-9BE4-4684B481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81" y="121445"/>
            <a:ext cx="10515600" cy="1325563"/>
          </a:xfrm>
        </p:spPr>
        <p:txBody>
          <a:bodyPr/>
          <a:lstStyle/>
          <a:p>
            <a:r>
              <a:rPr lang="fr-CA" b="1" dirty="0">
                <a:solidFill>
                  <a:srgbClr val="FF0000"/>
                </a:solidFill>
              </a:rPr>
              <a:t>Partenaires 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F784-A6F3-496B-A9DD-77DBFC64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4" name="Picture 2" descr="RÃ©sultats de recherche d'images pour Â«Â nations unisÂ Â»">
            <a:extLst>
              <a:ext uri="{FF2B5EF4-FFF2-40B4-BE49-F238E27FC236}">
                <a16:creationId xmlns:a16="http://schemas.microsoft.com/office/drawing/2014/main" id="{E0093F71-6899-4F79-ADE0-BD918AA4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14476"/>
            <a:ext cx="2328862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Ã©sultats de recherche d'images pour Â«Â medecins sans frontiereÂ Â»">
            <a:extLst>
              <a:ext uri="{FF2B5EF4-FFF2-40B4-BE49-F238E27FC236}">
                <a16:creationId xmlns:a16="http://schemas.microsoft.com/office/drawing/2014/main" id="{81C6BB4A-B3C6-424E-B8A5-F8CC86BC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87" y="2686051"/>
            <a:ext cx="3261276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Ã©sultats de recherche d'images pour Â«Â croix rougeÂ Â»">
            <a:extLst>
              <a:ext uri="{FF2B5EF4-FFF2-40B4-BE49-F238E27FC236}">
                <a16:creationId xmlns:a16="http://schemas.microsoft.com/office/drawing/2014/main" id="{9AEDB192-15AA-4314-9424-F40C228C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214813"/>
            <a:ext cx="2095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Ã©sultats de recherche d'images pour Â«Â kick starterÂ Â»">
            <a:extLst>
              <a:ext uri="{FF2B5EF4-FFF2-40B4-BE49-F238E27FC236}">
                <a16:creationId xmlns:a16="http://schemas.microsoft.com/office/drawing/2014/main" id="{61C6E6AF-3795-44FE-ABDD-23D7D238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77" y="445912"/>
            <a:ext cx="3261276" cy="11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Ã©sultats de recherche d'images pour Â«Â go fund meÂ Â»">
            <a:extLst>
              <a:ext uri="{FF2B5EF4-FFF2-40B4-BE49-F238E27FC236}">
                <a16:creationId xmlns:a16="http://schemas.microsoft.com/office/drawing/2014/main" id="{0BF3DC33-64E5-422A-9035-D1071AAD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46" y="4707359"/>
            <a:ext cx="3539067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Ã©sultats de recherche d'images pour Â«Â college lasalle cours en ligneÂ Â»">
            <a:extLst>
              <a:ext uri="{FF2B5EF4-FFF2-40B4-BE49-F238E27FC236}">
                <a16:creationId xmlns:a16="http://schemas.microsoft.com/office/drawing/2014/main" id="{31C92BD4-58BE-4C7D-A606-A772D1C9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94" y="270888"/>
            <a:ext cx="2278469" cy="21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Ã©sultats de recherche d'images pour Â«Â oifÂ Â»">
            <a:extLst>
              <a:ext uri="{FF2B5EF4-FFF2-40B4-BE49-F238E27FC236}">
                <a16:creationId xmlns:a16="http://schemas.microsoft.com/office/drawing/2014/main" id="{6F4F6AD7-059B-4E36-955C-B15FBB5C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37" y="1758157"/>
            <a:ext cx="3908052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RÃ©sultats de recherche d'images pour Â«Â unicefÂ Â»">
            <a:extLst>
              <a:ext uri="{FF2B5EF4-FFF2-40B4-BE49-F238E27FC236}">
                <a16:creationId xmlns:a16="http://schemas.microsoft.com/office/drawing/2014/main" id="{1B85AAD8-81DF-47F5-A986-17F1DC29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3848895"/>
            <a:ext cx="160850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Ã©sultats de recherche d'images pour Â«Â fondation education pour tousÂ Â»">
            <a:extLst>
              <a:ext uri="{FF2B5EF4-FFF2-40B4-BE49-F238E27FC236}">
                <a16:creationId xmlns:a16="http://schemas.microsoft.com/office/drawing/2014/main" id="{B4B50F21-2896-444C-993F-4A184937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19" y="4585124"/>
            <a:ext cx="168644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0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i-SOS-ulutions</vt:lpstr>
      <vt:lpstr>Enfants orphelins de la guerre/conflits</vt:lpstr>
      <vt:lpstr>Conséquences sociétales mondiale</vt:lpstr>
      <vt:lpstr>Proposition de valeur</vt:lpstr>
      <vt:lpstr>Solution passe par la finance Fond d’investissement Sociétale</vt:lpstr>
      <vt:lpstr>Sources de financement / revenus</vt:lpstr>
      <vt:lpstr>Sources de revenus – estimations sur 3 ans</vt:lpstr>
      <vt:lpstr>Dépenses budgétaires – estimations 3 ans</vt:lpstr>
      <vt:lpstr>Partenaires clés</vt:lpstr>
      <vt:lpstr>PowerPoint Presentation</vt:lpstr>
      <vt:lpstr>Références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i-SOS-ulutions</dc:title>
  <dc:creator>steve marineau</dc:creator>
  <cp:lastModifiedBy>steve marineau</cp:lastModifiedBy>
  <cp:revision>1</cp:revision>
  <dcterms:created xsi:type="dcterms:W3CDTF">2019-03-15T05:20:13Z</dcterms:created>
  <dcterms:modified xsi:type="dcterms:W3CDTF">2019-03-15T05:20:26Z</dcterms:modified>
</cp:coreProperties>
</file>