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8" r:id="rId2"/>
    <p:sldId id="259" r:id="rId3"/>
    <p:sldId id="258" r:id="rId4"/>
    <p:sldId id="291" r:id="rId5"/>
    <p:sldId id="260" r:id="rId6"/>
    <p:sldId id="292" r:id="rId7"/>
    <p:sldId id="293" r:id="rId8"/>
    <p:sldId id="295" r:id="rId9"/>
    <p:sldId id="267" r:id="rId10"/>
    <p:sldId id="296" r:id="rId11"/>
    <p:sldId id="294" r:id="rId12"/>
    <p:sldId id="28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Windows" initials="UW" lastIdx="1" clrIdx="0">
    <p:extLst>
      <p:ext uri="{19B8F6BF-5375-455C-9EA6-DF929625EA0E}">
        <p15:presenceInfo xmlns:p15="http://schemas.microsoft.com/office/powerpoint/2012/main" xmlns="" userId="Utilisateur Windows" providerId="None"/>
      </p:ext>
    </p:extLst>
  </p:cmAuthor>
  <p:cmAuthor id="2" name="Asus" initials="A" lastIdx="0" clrIdx="1">
    <p:extLst>
      <p:ext uri="{19B8F6BF-5375-455C-9EA6-DF929625EA0E}">
        <p15:presenceInfo xmlns:p15="http://schemas.microsoft.com/office/powerpoint/2012/main" xmlns="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3B6DC7"/>
    <a:srgbClr val="3D6FC9"/>
    <a:srgbClr val="CE8109"/>
    <a:srgbClr val="DC9800"/>
    <a:srgbClr val="D18707"/>
    <a:srgbClr val="B20051"/>
    <a:srgbClr val="90084D"/>
    <a:srgbClr val="7F0C4B"/>
    <a:srgbClr val="9F24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44" autoAdjust="0"/>
    <p:restoredTop sz="70018" autoAdjust="0"/>
  </p:normalViewPr>
  <p:slideViewPr>
    <p:cSldViewPr snapToGrid="0">
      <p:cViewPr varScale="1">
        <p:scale>
          <a:sx n="79" d="100"/>
          <a:sy n="79" d="100"/>
        </p:scale>
        <p:origin x="-114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Projet De Fin D'année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1DE55-BE5C-4CB3-B1DC-2A4950432075}" type="datetimeFigureOut">
              <a:rPr lang="fr-FR" smtClean="0"/>
              <a:pPr/>
              <a:t>21/12/2018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Projet De Fin D'année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F0529-4F3D-499D-A950-0ADCB32293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459610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Projet De Fin D'année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BE2BB-5499-4E45-A9DC-D7C6A0BF5C6F}" type="datetimeFigureOut">
              <a:rPr lang="fr-FR" smtClean="0"/>
              <a:pPr/>
              <a:t>21/12/2018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Projet De Fin D'année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CE44C-8177-4B7B-ADDE-8BDEA1582AF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828668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Projet De Fin D'année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CE44C-8177-4B7B-ADDE-8BDEA1582AF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4264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Projet De Fin D'année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CE44C-8177-4B7B-ADDE-8BDEA1582AF5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7883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Projet De Fin D'année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CE44C-8177-4B7B-ADDE-8BDEA1582AF5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32218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Projet De Fin D'année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CE44C-8177-4B7B-ADDE-8BDEA1582AF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167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passe maintenant</a:t>
            </a:r>
            <a:r>
              <a:rPr lang="fr-FR" baseline="0" dirty="0" smtClean="0"/>
              <a:t> au deuxième chapitre Analyse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Projet De Fin D'année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CE44C-8177-4B7B-ADDE-8BDEA1582AF5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30475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Projet De Fin D'année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CE44C-8177-4B7B-ADDE-8BDEA1582AF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167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Projet De Fin D'année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CE44C-8177-4B7B-ADDE-8BDEA1582AF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21673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commence avec</a:t>
            </a:r>
            <a:r>
              <a:rPr lang="fr-FR" baseline="0" dirty="0" smtClean="0"/>
              <a:t> la présentation de l’organisme d’accueil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Projet De Fin D'année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CE44C-8177-4B7B-ADDE-8BDEA1582AF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82410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commence par la présentation du framework utilisées, Symfony qui est un framework </a:t>
            </a:r>
            <a:r>
              <a:rPr lang="fr-FR" dirty="0" err="1" smtClean="0"/>
              <a:t>php</a:t>
            </a:r>
            <a:r>
              <a:rPr lang="fr-FR" dirty="0" smtClean="0"/>
              <a:t> très populaire,</a:t>
            </a:r>
          </a:p>
          <a:p>
            <a:endParaRPr lang="fr-FR" dirty="0" smtClean="0"/>
          </a:p>
          <a:p>
            <a:r>
              <a:rPr lang="fr-FR" dirty="0" smtClean="0"/>
              <a:t>Parmi</a:t>
            </a:r>
            <a:r>
              <a:rPr lang="fr-FR" baseline="0" dirty="0" smtClean="0"/>
              <a:t> les avantages que Symfony peut fournir on peut citer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Projet De Fin D'année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0CE44C-8177-4B7B-ADDE-8BDEA1582AF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80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54CAD4-EDCB-4BE7-BA3A-8831519A625F}" type="datetime1">
              <a:rPr lang="fr-FR" smtClean="0"/>
              <a:pPr/>
              <a:t>21/12/2018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2EBE8A-A058-4D80-BBE1-F4E8D99CE2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5467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9F2CCD-2179-4D48-8D84-2970005D0087}" type="datetime1">
              <a:rPr lang="fr-FR" smtClean="0"/>
              <a:pPr/>
              <a:t>21/12/2018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2EBE8A-A058-4D80-BBE1-F4E8D99CE2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0919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2A06C0-26EB-4DED-96AE-9195B85FD965}" type="datetime1">
              <a:rPr lang="fr-FR" smtClean="0"/>
              <a:pPr/>
              <a:t>21/12/2018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2EBE8A-A058-4D80-BBE1-F4E8D99CE2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5394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C18FD-F8B6-4417-8F21-A5BF66E755E9}" type="datetime1">
              <a:rPr lang="fr-FR" smtClean="0"/>
              <a:pPr/>
              <a:t>21/12/2018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2EBE8A-A058-4D80-BBE1-F4E8D99CE2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8625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E82A3-E9A3-4584-8F4F-11F55458CB10}" type="datetime1">
              <a:rPr lang="fr-FR" smtClean="0"/>
              <a:pPr/>
              <a:t>21/12/2018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2EBE8A-A058-4D80-BBE1-F4E8D99CE2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6066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96C046-1211-4056-A771-5024CB31829C}" type="datetime1">
              <a:rPr lang="fr-FR" smtClean="0"/>
              <a:pPr/>
              <a:t>21/12/2018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2EBE8A-A058-4D80-BBE1-F4E8D99CE2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2167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01BDA1-1FB7-4F15-9E58-E9D809E4B254}" type="datetime1">
              <a:rPr lang="fr-FR" smtClean="0"/>
              <a:pPr/>
              <a:t>21/12/2018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2EBE8A-A058-4D80-BBE1-F4E8D99CE2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8650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29CF8-97BE-4AEF-A706-973E190B8BD3}" type="datetime1">
              <a:rPr lang="fr-FR" smtClean="0"/>
              <a:pPr/>
              <a:t>21/12/2018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2EBE8A-A058-4D80-BBE1-F4E8D99CE2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4015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E9E85-A1C3-4BCC-8339-87FF6FBA2E3E}" type="datetime1">
              <a:rPr lang="fr-FR" smtClean="0"/>
              <a:pPr/>
              <a:t>21/12/2018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2EBE8A-A058-4D80-BBE1-F4E8D99CE2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20717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76EEE2-5A28-4957-BED7-7D1C449ED2D3}" type="datetime1">
              <a:rPr lang="fr-FR" smtClean="0"/>
              <a:pPr/>
              <a:t>21/12/2018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2EBE8A-A058-4D80-BBE1-F4E8D99CE2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2110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98F92-B201-4C70-9216-6E6DC01C070F}" type="datetime1">
              <a:rPr lang="fr-FR" smtClean="0"/>
              <a:pPr/>
              <a:t>21/12/2018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2EBE8A-A058-4D80-BBE1-F4E8D99CE2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742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>
            <a:extLst>
              <a:ext uri="{FF2B5EF4-FFF2-40B4-BE49-F238E27FC236}">
                <a16:creationId xmlns="" xmlns:a16="http://schemas.microsoft.com/office/drawing/2014/main" id="{1972A13A-8238-3145-BBCE-C880F668F615}"/>
              </a:ext>
            </a:extLst>
          </p:cNvPr>
          <p:cNvGrpSpPr/>
          <p:nvPr userDrawn="1"/>
        </p:nvGrpSpPr>
        <p:grpSpPr>
          <a:xfrm>
            <a:off x="227332" y="6437954"/>
            <a:ext cx="1493489" cy="38099"/>
            <a:chOff x="6081486" y="2315030"/>
            <a:chExt cx="4347029" cy="290287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CFF7996F-1A5F-C14C-9C93-F1F108C04DA8}"/>
                </a:ext>
              </a:extLst>
            </p:cNvPr>
            <p:cNvSpPr/>
            <p:nvPr userDrawn="1"/>
          </p:nvSpPr>
          <p:spPr>
            <a:xfrm>
              <a:off x="6081486" y="2315030"/>
              <a:ext cx="914400" cy="290285"/>
            </a:xfrm>
            <a:prstGeom prst="rect">
              <a:avLst/>
            </a:prstGeom>
            <a:solidFill>
              <a:srgbClr val="E546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17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8D998553-3D9A-4E48-8219-D8EE90180364}"/>
                </a:ext>
              </a:extLst>
            </p:cNvPr>
            <p:cNvSpPr/>
            <p:nvPr userDrawn="1"/>
          </p:nvSpPr>
          <p:spPr>
            <a:xfrm>
              <a:off x="6939643" y="2315030"/>
              <a:ext cx="914400" cy="290285"/>
            </a:xfrm>
            <a:prstGeom prst="rect">
              <a:avLst/>
            </a:prstGeom>
            <a:solidFill>
              <a:srgbClr val="F97D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17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E09904C-3DC8-184F-BD2B-A4F26DFB3CAD}"/>
                </a:ext>
              </a:extLst>
            </p:cNvPr>
            <p:cNvSpPr/>
            <p:nvPr userDrawn="1"/>
          </p:nvSpPr>
          <p:spPr>
            <a:xfrm>
              <a:off x="7797800" y="2315030"/>
              <a:ext cx="914400" cy="290285"/>
            </a:xfrm>
            <a:prstGeom prst="rect">
              <a:avLst/>
            </a:prstGeom>
            <a:solidFill>
              <a:srgbClr val="FEB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17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2B2EB7E-BDAA-B64C-B480-2E63520BCB4C}"/>
                </a:ext>
              </a:extLst>
            </p:cNvPr>
            <p:cNvSpPr/>
            <p:nvPr userDrawn="1"/>
          </p:nvSpPr>
          <p:spPr>
            <a:xfrm>
              <a:off x="8655957" y="2315030"/>
              <a:ext cx="914400" cy="290285"/>
            </a:xfrm>
            <a:prstGeom prst="rect">
              <a:avLst/>
            </a:prstGeom>
            <a:solidFill>
              <a:srgbClr val="00C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17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A784964-CD8D-BA4A-B879-1E79FA34FA7D}"/>
                </a:ext>
              </a:extLst>
            </p:cNvPr>
            <p:cNvSpPr/>
            <p:nvPr userDrawn="1"/>
          </p:nvSpPr>
          <p:spPr>
            <a:xfrm>
              <a:off x="9514115" y="2315032"/>
              <a:ext cx="914400" cy="290285"/>
            </a:xfrm>
            <a:prstGeom prst="rect">
              <a:avLst/>
            </a:prstGeom>
            <a:solidFill>
              <a:srgbClr val="0D9E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17"/>
            </a:p>
          </p:txBody>
        </p:sp>
      </p:grpSp>
    </p:spTree>
    <p:extLst>
      <p:ext uri="{BB962C8B-B14F-4D97-AF65-F5344CB8AC3E}">
        <p14:creationId xmlns:p14="http://schemas.microsoft.com/office/powerpoint/2010/main" xmlns="" val="327670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/>
          <p:nvPr/>
        </p:nvSpPr>
        <p:spPr>
          <a:xfrm>
            <a:off x="3526485" y="1599668"/>
            <a:ext cx="3201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 d’initiation</a:t>
            </a:r>
            <a:endParaRPr lang="fr-FR" sz="32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80736" y="2566659"/>
            <a:ext cx="7644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du  paiement des frais </a:t>
            </a:r>
          </a:p>
          <a:p>
            <a:pPr algn="ctr"/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Timbrage chez la CTN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71217" y="4269492"/>
            <a:ext cx="1808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Réalisé par :</a:t>
            </a:r>
          </a:p>
          <a:p>
            <a:r>
              <a:rPr lang="fr-FR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Mohamed </a:t>
            </a:r>
            <a:r>
              <a:rPr lang="fr-FR" sz="20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Tlili</a:t>
            </a:r>
            <a:endParaRPr lang="fr-FR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71217" y="5070467"/>
            <a:ext cx="31344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Sous la direction de :</a:t>
            </a:r>
          </a:p>
          <a:p>
            <a:r>
              <a:rPr lang="fr-FR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ROBBANA Riadh</a:t>
            </a:r>
          </a:p>
          <a:p>
            <a:r>
              <a:rPr lang="fr-FR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RAHALI Mohamed Ali</a:t>
            </a:r>
            <a:endParaRPr lang="fr-FR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 descr="C:\Users\NAUT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0264" y="0"/>
            <a:ext cx="2571736" cy="500042"/>
          </a:xfrm>
          <a:prstGeom prst="rect">
            <a:avLst/>
          </a:prstGeom>
          <a:noFill/>
        </p:spPr>
      </p:pic>
      <p:pic>
        <p:nvPicPr>
          <p:cNvPr id="15" name="Picture 3" descr="C:\Users\NAUT\Desktop\Logo-College-LaSalle-Tunis-307x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319344" cy="619499"/>
          </a:xfrm>
          <a:prstGeom prst="rect">
            <a:avLst/>
          </a:prstGeom>
          <a:noFill/>
        </p:spPr>
      </p:pic>
      <p:pic>
        <p:nvPicPr>
          <p:cNvPr id="61444" name="Picture 4" descr="Image result for contenaire marin 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5654" y="3494095"/>
            <a:ext cx="5466346" cy="3363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62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8A-A058-4D80-BBE1-F4E8D99CE2E2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Espace réservé du numéro de diapositive 1"/>
          <p:cNvSpPr txBox="1">
            <a:spLocks/>
          </p:cNvSpPr>
          <p:nvPr/>
        </p:nvSpPr>
        <p:spPr>
          <a:xfrm>
            <a:off x="11115674" y="6356350"/>
            <a:ext cx="23812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EBE8A-A058-4D80-BBE1-F4E8D99CE2E2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reeform: Shape 33">
            <a:extLst>
              <a:ext uri="{FF2B5EF4-FFF2-40B4-BE49-F238E27FC236}">
                <a16:creationId xmlns="" xmlns:a16="http://schemas.microsoft.com/office/drawing/2014/main" id="{1DE55A97-BCAB-43F3-86D1-9A24951AD936}"/>
              </a:ext>
            </a:extLst>
          </p:cNvPr>
          <p:cNvSpPr/>
          <p:nvPr/>
        </p:nvSpPr>
        <p:spPr>
          <a:xfrm rot="4610229">
            <a:off x="4819618" y="714369"/>
            <a:ext cx="2316648" cy="2156326"/>
          </a:xfrm>
          <a:custGeom>
            <a:avLst/>
            <a:gdLst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29901 w 4312029"/>
              <a:gd name="connsiteY18" fmla="*/ 107413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1025242 w 4312029"/>
              <a:gd name="connsiteY21" fmla="*/ 291086 h 3886899"/>
              <a:gd name="connsiteX22" fmla="*/ 2118845 w 4312029"/>
              <a:gd name="connsiteY22" fmla="*/ 0 h 3886899"/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29901 w 4312029"/>
              <a:gd name="connsiteY18" fmla="*/ 107413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975741 w 4312029"/>
              <a:gd name="connsiteY21" fmla="*/ 250379 h 3886899"/>
              <a:gd name="connsiteX22" fmla="*/ 2118845 w 4312029"/>
              <a:gd name="connsiteY22" fmla="*/ 0 h 3886899"/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37704 w 4312029"/>
              <a:gd name="connsiteY18" fmla="*/ 100421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975741 w 4312029"/>
              <a:gd name="connsiteY21" fmla="*/ 250379 h 3886899"/>
              <a:gd name="connsiteX22" fmla="*/ 2118845 w 4312029"/>
              <a:gd name="connsiteY22" fmla="*/ 0 h 3886899"/>
              <a:gd name="connsiteX0" fmla="*/ 2106896 w 4312029"/>
              <a:gd name="connsiteY0" fmla="*/ 0 h 3941255"/>
              <a:gd name="connsiteX1" fmla="*/ 4304567 w 4312029"/>
              <a:gd name="connsiteY1" fmla="*/ 2026784 h 3941255"/>
              <a:gd name="connsiteX2" fmla="*/ 4312029 w 4312029"/>
              <a:gd name="connsiteY2" fmla="*/ 2174563 h 3941255"/>
              <a:gd name="connsiteX3" fmla="*/ 4275201 w 4312029"/>
              <a:gd name="connsiteY3" fmla="*/ 2074033 h 3941255"/>
              <a:gd name="connsiteX4" fmla="*/ 4105775 w 4312029"/>
              <a:gd name="connsiteY4" fmla="*/ 1793848 h 3941255"/>
              <a:gd name="connsiteX5" fmla="*/ 3751422 w 4312029"/>
              <a:gd name="connsiteY5" fmla="*/ 1478126 h 3941255"/>
              <a:gd name="connsiteX6" fmla="*/ 3721696 w 4312029"/>
              <a:gd name="connsiteY6" fmla="*/ 1463716 h 3941255"/>
              <a:gd name="connsiteX7" fmla="*/ 3723997 w 4312029"/>
              <a:gd name="connsiteY7" fmla="*/ 1470004 h 3941255"/>
              <a:gd name="connsiteX8" fmla="*/ 3809634 w 4312029"/>
              <a:gd name="connsiteY8" fmla="*/ 2036438 h 3941255"/>
              <a:gd name="connsiteX9" fmla="*/ 1904817 w 4312029"/>
              <a:gd name="connsiteY9" fmla="*/ 3941255 h 3941255"/>
              <a:gd name="connsiteX10" fmla="*/ 0 w 4312029"/>
              <a:gd name="connsiteY10" fmla="*/ 2036438 h 3941255"/>
              <a:gd name="connsiteX11" fmla="*/ 149690 w 4312029"/>
              <a:gd name="connsiteY11" fmla="*/ 1294998 h 3941255"/>
              <a:gd name="connsiteX12" fmla="*/ 175191 w 4312029"/>
              <a:gd name="connsiteY12" fmla="*/ 1242061 h 3941255"/>
              <a:gd name="connsiteX13" fmla="*/ 156598 w 4312029"/>
              <a:gd name="connsiteY13" fmla="*/ 1271458 h 3941255"/>
              <a:gd name="connsiteX14" fmla="*/ 87925 w 4312029"/>
              <a:gd name="connsiteY14" fmla="*/ 1414016 h 3941255"/>
              <a:gd name="connsiteX15" fmla="*/ 94437 w 4312029"/>
              <a:gd name="connsiteY15" fmla="*/ 1396225 h 3941255"/>
              <a:gd name="connsiteX16" fmla="*/ 162138 w 4312029"/>
              <a:gd name="connsiteY16" fmla="*/ 1251205 h 3941255"/>
              <a:gd name="connsiteX17" fmla="*/ 224722 w 4312029"/>
              <a:gd name="connsiteY17" fmla="*/ 1139241 h 3941255"/>
              <a:gd name="connsiteX18" fmla="*/ 237704 w 4312029"/>
              <a:gd name="connsiteY18" fmla="*/ 1058570 h 3941255"/>
              <a:gd name="connsiteX19" fmla="*/ 996869 w 4312029"/>
              <a:gd name="connsiteY19" fmla="*/ 361523 h 3941255"/>
              <a:gd name="connsiteX20" fmla="*/ 1008310 w 4312029"/>
              <a:gd name="connsiteY20" fmla="*/ 356011 h 3941255"/>
              <a:gd name="connsiteX21" fmla="*/ 975741 w 4312029"/>
              <a:gd name="connsiteY21" fmla="*/ 304735 h 3941255"/>
              <a:gd name="connsiteX22" fmla="*/ 2106896 w 4312029"/>
              <a:gd name="connsiteY22" fmla="*/ 0 h 394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2029" h="3941255">
                <a:moveTo>
                  <a:pt x="2106896" y="0"/>
                </a:moveTo>
                <a:cubicBezTo>
                  <a:pt x="3244463" y="0"/>
                  <a:pt x="4192055" y="918901"/>
                  <a:pt x="4304567" y="2026784"/>
                </a:cubicBezTo>
                <a:lnTo>
                  <a:pt x="4312029" y="2174563"/>
                </a:lnTo>
                <a:lnTo>
                  <a:pt x="4275201" y="2074033"/>
                </a:lnTo>
                <a:cubicBezTo>
                  <a:pt x="4233475" y="1979828"/>
                  <a:pt x="4176780" y="1884711"/>
                  <a:pt x="4105775" y="1793848"/>
                </a:cubicBezTo>
                <a:cubicBezTo>
                  <a:pt x="3999268" y="1657555"/>
                  <a:pt x="3875689" y="1550188"/>
                  <a:pt x="3751422" y="1478126"/>
                </a:cubicBezTo>
                <a:lnTo>
                  <a:pt x="3721696" y="1463716"/>
                </a:lnTo>
                <a:lnTo>
                  <a:pt x="3723997" y="1470004"/>
                </a:lnTo>
                <a:cubicBezTo>
                  <a:pt x="3779652" y="1648940"/>
                  <a:pt x="3809634" y="1839188"/>
                  <a:pt x="3809634" y="2036438"/>
                </a:cubicBezTo>
                <a:cubicBezTo>
                  <a:pt x="3809634" y="3088439"/>
                  <a:pt x="2956818" y="3941255"/>
                  <a:pt x="1904817" y="3941255"/>
                </a:cubicBezTo>
                <a:cubicBezTo>
                  <a:pt x="852816" y="3941255"/>
                  <a:pt x="0" y="3088439"/>
                  <a:pt x="0" y="2036438"/>
                </a:cubicBezTo>
                <a:cubicBezTo>
                  <a:pt x="0" y="1773438"/>
                  <a:pt x="53301" y="1522887"/>
                  <a:pt x="149690" y="1294998"/>
                </a:cubicBezTo>
                <a:lnTo>
                  <a:pt x="175191" y="1242061"/>
                </a:lnTo>
                <a:lnTo>
                  <a:pt x="156598" y="1271458"/>
                </a:lnTo>
                <a:lnTo>
                  <a:pt x="87925" y="1414016"/>
                </a:lnTo>
                <a:lnTo>
                  <a:pt x="94437" y="1396225"/>
                </a:lnTo>
                <a:cubicBezTo>
                  <a:pt x="115283" y="1346940"/>
                  <a:pt x="137876" y="1298574"/>
                  <a:pt x="162138" y="1251205"/>
                </a:cubicBezTo>
                <a:lnTo>
                  <a:pt x="224722" y="1139241"/>
                </a:lnTo>
                <a:lnTo>
                  <a:pt x="237704" y="1058570"/>
                </a:lnTo>
                <a:cubicBezTo>
                  <a:pt x="413646" y="734690"/>
                  <a:pt x="672989" y="537465"/>
                  <a:pt x="996869" y="361523"/>
                </a:cubicBezTo>
                <a:lnTo>
                  <a:pt x="1008310" y="356011"/>
                </a:lnTo>
                <a:cubicBezTo>
                  <a:pt x="1013954" y="352488"/>
                  <a:pt x="970097" y="308258"/>
                  <a:pt x="975741" y="304735"/>
                </a:cubicBezTo>
                <a:cubicBezTo>
                  <a:pt x="1297783" y="119556"/>
                  <a:pt x="1708748" y="0"/>
                  <a:pt x="2106896" y="0"/>
                </a:cubicBezTo>
                <a:close/>
              </a:path>
            </a:pathLst>
          </a:custGeom>
          <a:gradFill flip="none" rotWithShape="1">
            <a:gsLst>
              <a:gs pos="22000">
                <a:srgbClr val="FEE800"/>
              </a:gs>
              <a:gs pos="51000">
                <a:srgbClr val="F3931D"/>
              </a:gs>
              <a:gs pos="73000">
                <a:srgbClr val="DA5C1E"/>
              </a:gs>
              <a:gs pos="100000">
                <a:srgbClr val="F3521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20700" dist="292100" dir="3300000" sx="104000" sy="10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86044"/>
            <a:endParaRPr lang="en-US" sz="876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" name="Group 35">
            <a:extLst>
              <a:ext uri="{FF2B5EF4-FFF2-40B4-BE49-F238E27FC236}">
                <a16:creationId xmlns="" xmlns:a16="http://schemas.microsoft.com/office/drawing/2014/main" id="{71DA9B07-F560-404E-8A04-A88D8D9C9557}"/>
              </a:ext>
            </a:extLst>
          </p:cNvPr>
          <p:cNvGrpSpPr/>
          <p:nvPr/>
        </p:nvGrpSpPr>
        <p:grpSpPr>
          <a:xfrm>
            <a:off x="5084578" y="830897"/>
            <a:ext cx="1636633" cy="1636633"/>
            <a:chOff x="4127542" y="1292470"/>
            <a:chExt cx="2991382" cy="2991382"/>
          </a:xfrm>
        </p:grpSpPr>
        <p:sp>
          <p:nvSpPr>
            <p:cNvPr id="6" name="Oval 3">
              <a:extLst>
                <a:ext uri="{FF2B5EF4-FFF2-40B4-BE49-F238E27FC236}">
                  <a16:creationId xmlns="" xmlns:a16="http://schemas.microsoft.com/office/drawing/2014/main" id="{17CE4BBA-8E6B-443B-B8DA-34FF69FA472E}"/>
                </a:ext>
              </a:extLst>
            </p:cNvPr>
            <p:cNvSpPr/>
            <p:nvPr/>
          </p:nvSpPr>
          <p:spPr>
            <a:xfrm>
              <a:off x="4127542" y="1292470"/>
              <a:ext cx="2991382" cy="2991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dist="165100" dir="36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87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Oval 4">
              <a:extLst>
                <a:ext uri="{FF2B5EF4-FFF2-40B4-BE49-F238E27FC236}">
                  <a16:creationId xmlns="" xmlns:a16="http://schemas.microsoft.com/office/drawing/2014/main" id="{354DCE97-8151-48F1-8AA3-6851BACDA68C}"/>
                </a:ext>
              </a:extLst>
            </p:cNvPr>
            <p:cNvSpPr/>
            <p:nvPr/>
          </p:nvSpPr>
          <p:spPr>
            <a:xfrm>
              <a:off x="4155142" y="1317128"/>
              <a:ext cx="2931554" cy="2931554"/>
            </a:xfrm>
            <a:prstGeom prst="ellipse">
              <a:avLst/>
            </a:prstGeom>
            <a:gradFill flip="none" rotWithShape="1">
              <a:gsLst>
                <a:gs pos="0">
                  <a:srgbClr val="FCF9FB"/>
                </a:gs>
                <a:gs pos="100000">
                  <a:schemeClr val="bg1">
                    <a:lumMod val="65000"/>
                    <a:alpha val="71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876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AB0308F-BC37-406B-8CE0-F92A2929F3C9}"/>
              </a:ext>
            </a:extLst>
          </p:cNvPr>
          <p:cNvSpPr/>
          <p:nvPr/>
        </p:nvSpPr>
        <p:spPr>
          <a:xfrm>
            <a:off x="5208450" y="1177193"/>
            <a:ext cx="1402196" cy="611767"/>
          </a:xfrm>
          <a:prstGeom prst="rect">
            <a:avLst/>
          </a:prstGeom>
          <a:noFill/>
        </p:spPr>
        <p:txBody>
          <a:bodyPr wrap="square" lIns="57210" tIns="28605" rIns="57210" bIns="28605">
            <a:spAutoFit/>
          </a:bodyPr>
          <a:lstStyle/>
          <a:p>
            <a:pPr algn="ctr" defTabSz="286044"/>
            <a:r>
              <a:rPr lang="en-US" dirty="0" smtClean="0">
                <a:ln w="0"/>
                <a:solidFill>
                  <a:prstClr val="black">
                    <a:alpha val="53000"/>
                  </a:prstClr>
                </a:solidFill>
                <a:latin typeface="Calibri" panose="020F0502020204030204"/>
              </a:rPr>
              <a:t>Presentation </a:t>
            </a:r>
            <a:r>
              <a:rPr lang="en-US" dirty="0" err="1" smtClean="0">
                <a:ln w="0"/>
                <a:solidFill>
                  <a:prstClr val="black">
                    <a:alpha val="53000"/>
                  </a:prstClr>
                </a:solidFill>
                <a:latin typeface="Calibri" panose="020F0502020204030204"/>
              </a:rPr>
              <a:t>Générale</a:t>
            </a:r>
            <a:endParaRPr lang="en-US" dirty="0">
              <a:ln w="0"/>
              <a:solidFill>
                <a:prstClr val="black">
                  <a:alpha val="53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Freeform: Shape 40">
            <a:extLst>
              <a:ext uri="{FF2B5EF4-FFF2-40B4-BE49-F238E27FC236}">
                <a16:creationId xmlns="" xmlns:a16="http://schemas.microsoft.com/office/drawing/2014/main" id="{8C0A1FD1-33F0-4C3C-BAF6-434921072DBE}"/>
              </a:ext>
            </a:extLst>
          </p:cNvPr>
          <p:cNvSpPr/>
          <p:nvPr/>
        </p:nvSpPr>
        <p:spPr>
          <a:xfrm rot="9275899">
            <a:off x="6521313" y="2289135"/>
            <a:ext cx="2316648" cy="2156326"/>
          </a:xfrm>
          <a:custGeom>
            <a:avLst/>
            <a:gdLst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29901 w 4312029"/>
              <a:gd name="connsiteY18" fmla="*/ 107413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1025242 w 4312029"/>
              <a:gd name="connsiteY21" fmla="*/ 291086 h 3886899"/>
              <a:gd name="connsiteX22" fmla="*/ 2118845 w 4312029"/>
              <a:gd name="connsiteY22" fmla="*/ 0 h 3886899"/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29901 w 4312029"/>
              <a:gd name="connsiteY18" fmla="*/ 107413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975741 w 4312029"/>
              <a:gd name="connsiteY21" fmla="*/ 250379 h 3886899"/>
              <a:gd name="connsiteX22" fmla="*/ 2118845 w 4312029"/>
              <a:gd name="connsiteY22" fmla="*/ 0 h 3886899"/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37704 w 4312029"/>
              <a:gd name="connsiteY18" fmla="*/ 100421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975741 w 4312029"/>
              <a:gd name="connsiteY21" fmla="*/ 250379 h 3886899"/>
              <a:gd name="connsiteX22" fmla="*/ 2118845 w 4312029"/>
              <a:gd name="connsiteY22" fmla="*/ 0 h 3886899"/>
              <a:gd name="connsiteX0" fmla="*/ 2106896 w 4312029"/>
              <a:gd name="connsiteY0" fmla="*/ 0 h 3941255"/>
              <a:gd name="connsiteX1" fmla="*/ 4304567 w 4312029"/>
              <a:gd name="connsiteY1" fmla="*/ 2026784 h 3941255"/>
              <a:gd name="connsiteX2" fmla="*/ 4312029 w 4312029"/>
              <a:gd name="connsiteY2" fmla="*/ 2174563 h 3941255"/>
              <a:gd name="connsiteX3" fmla="*/ 4275201 w 4312029"/>
              <a:gd name="connsiteY3" fmla="*/ 2074033 h 3941255"/>
              <a:gd name="connsiteX4" fmla="*/ 4105775 w 4312029"/>
              <a:gd name="connsiteY4" fmla="*/ 1793848 h 3941255"/>
              <a:gd name="connsiteX5" fmla="*/ 3751422 w 4312029"/>
              <a:gd name="connsiteY5" fmla="*/ 1478126 h 3941255"/>
              <a:gd name="connsiteX6" fmla="*/ 3721696 w 4312029"/>
              <a:gd name="connsiteY6" fmla="*/ 1463716 h 3941255"/>
              <a:gd name="connsiteX7" fmla="*/ 3723997 w 4312029"/>
              <a:gd name="connsiteY7" fmla="*/ 1470004 h 3941255"/>
              <a:gd name="connsiteX8" fmla="*/ 3809634 w 4312029"/>
              <a:gd name="connsiteY8" fmla="*/ 2036438 h 3941255"/>
              <a:gd name="connsiteX9" fmla="*/ 1904817 w 4312029"/>
              <a:gd name="connsiteY9" fmla="*/ 3941255 h 3941255"/>
              <a:gd name="connsiteX10" fmla="*/ 0 w 4312029"/>
              <a:gd name="connsiteY10" fmla="*/ 2036438 h 3941255"/>
              <a:gd name="connsiteX11" fmla="*/ 149690 w 4312029"/>
              <a:gd name="connsiteY11" fmla="*/ 1294998 h 3941255"/>
              <a:gd name="connsiteX12" fmla="*/ 175191 w 4312029"/>
              <a:gd name="connsiteY12" fmla="*/ 1242061 h 3941255"/>
              <a:gd name="connsiteX13" fmla="*/ 156598 w 4312029"/>
              <a:gd name="connsiteY13" fmla="*/ 1271458 h 3941255"/>
              <a:gd name="connsiteX14" fmla="*/ 87925 w 4312029"/>
              <a:gd name="connsiteY14" fmla="*/ 1414016 h 3941255"/>
              <a:gd name="connsiteX15" fmla="*/ 94437 w 4312029"/>
              <a:gd name="connsiteY15" fmla="*/ 1396225 h 3941255"/>
              <a:gd name="connsiteX16" fmla="*/ 162138 w 4312029"/>
              <a:gd name="connsiteY16" fmla="*/ 1251205 h 3941255"/>
              <a:gd name="connsiteX17" fmla="*/ 224722 w 4312029"/>
              <a:gd name="connsiteY17" fmla="*/ 1139241 h 3941255"/>
              <a:gd name="connsiteX18" fmla="*/ 237704 w 4312029"/>
              <a:gd name="connsiteY18" fmla="*/ 1058570 h 3941255"/>
              <a:gd name="connsiteX19" fmla="*/ 996869 w 4312029"/>
              <a:gd name="connsiteY19" fmla="*/ 361523 h 3941255"/>
              <a:gd name="connsiteX20" fmla="*/ 1008310 w 4312029"/>
              <a:gd name="connsiteY20" fmla="*/ 356011 h 3941255"/>
              <a:gd name="connsiteX21" fmla="*/ 975741 w 4312029"/>
              <a:gd name="connsiteY21" fmla="*/ 304735 h 3941255"/>
              <a:gd name="connsiteX22" fmla="*/ 2106896 w 4312029"/>
              <a:gd name="connsiteY22" fmla="*/ 0 h 394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2029" h="3941255">
                <a:moveTo>
                  <a:pt x="2106896" y="0"/>
                </a:moveTo>
                <a:cubicBezTo>
                  <a:pt x="3244463" y="0"/>
                  <a:pt x="4192055" y="918901"/>
                  <a:pt x="4304567" y="2026784"/>
                </a:cubicBezTo>
                <a:lnTo>
                  <a:pt x="4312029" y="2174563"/>
                </a:lnTo>
                <a:lnTo>
                  <a:pt x="4275201" y="2074033"/>
                </a:lnTo>
                <a:cubicBezTo>
                  <a:pt x="4233475" y="1979828"/>
                  <a:pt x="4176780" y="1884711"/>
                  <a:pt x="4105775" y="1793848"/>
                </a:cubicBezTo>
                <a:cubicBezTo>
                  <a:pt x="3999268" y="1657555"/>
                  <a:pt x="3875689" y="1550188"/>
                  <a:pt x="3751422" y="1478126"/>
                </a:cubicBezTo>
                <a:lnTo>
                  <a:pt x="3721696" y="1463716"/>
                </a:lnTo>
                <a:lnTo>
                  <a:pt x="3723997" y="1470004"/>
                </a:lnTo>
                <a:cubicBezTo>
                  <a:pt x="3779652" y="1648940"/>
                  <a:pt x="3809634" y="1839188"/>
                  <a:pt x="3809634" y="2036438"/>
                </a:cubicBezTo>
                <a:cubicBezTo>
                  <a:pt x="3809634" y="3088439"/>
                  <a:pt x="2956818" y="3941255"/>
                  <a:pt x="1904817" y="3941255"/>
                </a:cubicBezTo>
                <a:cubicBezTo>
                  <a:pt x="852816" y="3941255"/>
                  <a:pt x="0" y="3088439"/>
                  <a:pt x="0" y="2036438"/>
                </a:cubicBezTo>
                <a:cubicBezTo>
                  <a:pt x="0" y="1773438"/>
                  <a:pt x="53301" y="1522887"/>
                  <a:pt x="149690" y="1294998"/>
                </a:cubicBezTo>
                <a:lnTo>
                  <a:pt x="175191" y="1242061"/>
                </a:lnTo>
                <a:lnTo>
                  <a:pt x="156598" y="1271458"/>
                </a:lnTo>
                <a:lnTo>
                  <a:pt x="87925" y="1414016"/>
                </a:lnTo>
                <a:lnTo>
                  <a:pt x="94437" y="1396225"/>
                </a:lnTo>
                <a:cubicBezTo>
                  <a:pt x="115283" y="1346940"/>
                  <a:pt x="137876" y="1298574"/>
                  <a:pt x="162138" y="1251205"/>
                </a:cubicBezTo>
                <a:lnTo>
                  <a:pt x="224722" y="1139241"/>
                </a:lnTo>
                <a:lnTo>
                  <a:pt x="237704" y="1058570"/>
                </a:lnTo>
                <a:cubicBezTo>
                  <a:pt x="413646" y="734690"/>
                  <a:pt x="672989" y="537465"/>
                  <a:pt x="996869" y="361523"/>
                </a:cubicBezTo>
                <a:lnTo>
                  <a:pt x="1008310" y="356011"/>
                </a:lnTo>
                <a:cubicBezTo>
                  <a:pt x="1013954" y="352488"/>
                  <a:pt x="970097" y="308258"/>
                  <a:pt x="975741" y="304735"/>
                </a:cubicBezTo>
                <a:cubicBezTo>
                  <a:pt x="1297783" y="119556"/>
                  <a:pt x="1708748" y="0"/>
                  <a:pt x="2106896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EE65A6"/>
              </a:gs>
              <a:gs pos="54000">
                <a:srgbClr val="BB3B92"/>
              </a:gs>
              <a:gs pos="89000">
                <a:srgbClr val="951A7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20700" dist="292100" dir="3300000" sx="104000" sy="10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86044"/>
            <a:endParaRPr lang="en-US" sz="876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41">
            <a:extLst>
              <a:ext uri="{FF2B5EF4-FFF2-40B4-BE49-F238E27FC236}">
                <a16:creationId xmlns="" xmlns:a16="http://schemas.microsoft.com/office/drawing/2014/main" id="{E5F54FC3-E14E-4C3D-A4AB-9F1619B30B52}"/>
              </a:ext>
            </a:extLst>
          </p:cNvPr>
          <p:cNvGrpSpPr/>
          <p:nvPr/>
        </p:nvGrpSpPr>
        <p:grpSpPr>
          <a:xfrm>
            <a:off x="6966064" y="2449299"/>
            <a:ext cx="1636633" cy="1636633"/>
            <a:chOff x="4127542" y="1292470"/>
            <a:chExt cx="2991382" cy="2991382"/>
          </a:xfrm>
        </p:grpSpPr>
        <p:sp>
          <p:nvSpPr>
            <p:cNvPr id="11" name="Oval 42">
              <a:extLst>
                <a:ext uri="{FF2B5EF4-FFF2-40B4-BE49-F238E27FC236}">
                  <a16:creationId xmlns="" xmlns:a16="http://schemas.microsoft.com/office/drawing/2014/main" id="{E3EF9CCC-1677-4CBA-B013-D971B863C206}"/>
                </a:ext>
              </a:extLst>
            </p:cNvPr>
            <p:cNvSpPr/>
            <p:nvPr/>
          </p:nvSpPr>
          <p:spPr>
            <a:xfrm>
              <a:off x="4127542" y="1292470"/>
              <a:ext cx="2991382" cy="2991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dist="165100" dir="36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87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Oval 43">
              <a:extLst>
                <a:ext uri="{FF2B5EF4-FFF2-40B4-BE49-F238E27FC236}">
                  <a16:creationId xmlns="" xmlns:a16="http://schemas.microsoft.com/office/drawing/2014/main" id="{C0048F22-0C1D-4C81-9981-8B534C6417B3}"/>
                </a:ext>
              </a:extLst>
            </p:cNvPr>
            <p:cNvSpPr/>
            <p:nvPr/>
          </p:nvSpPr>
          <p:spPr>
            <a:xfrm>
              <a:off x="4155142" y="1317128"/>
              <a:ext cx="2931554" cy="2931554"/>
            </a:xfrm>
            <a:prstGeom prst="ellipse">
              <a:avLst/>
            </a:prstGeom>
            <a:gradFill flip="none" rotWithShape="1">
              <a:gsLst>
                <a:gs pos="0">
                  <a:srgbClr val="FCF9FB"/>
                </a:gs>
                <a:gs pos="100000">
                  <a:schemeClr val="bg1">
                    <a:lumMod val="65000"/>
                    <a:alpha val="71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876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89BE1D4-26B6-482E-A9BD-575C2F134BA7}"/>
              </a:ext>
            </a:extLst>
          </p:cNvPr>
          <p:cNvSpPr/>
          <p:nvPr/>
        </p:nvSpPr>
        <p:spPr>
          <a:xfrm>
            <a:off x="7141074" y="2915910"/>
            <a:ext cx="1341189" cy="611767"/>
          </a:xfrm>
          <a:prstGeom prst="rect">
            <a:avLst/>
          </a:prstGeom>
          <a:noFill/>
        </p:spPr>
        <p:txBody>
          <a:bodyPr wrap="square" lIns="57210" tIns="28605" rIns="57210" bIns="28605">
            <a:spAutoFit/>
          </a:bodyPr>
          <a:lstStyle/>
          <a:p>
            <a:pPr algn="ctr" defTabSz="286044"/>
            <a:r>
              <a:rPr lang="en-US" dirty="0" smtClean="0">
                <a:ln w="0"/>
                <a:solidFill>
                  <a:prstClr val="black">
                    <a:alpha val="53000"/>
                  </a:prstClr>
                </a:solidFill>
                <a:latin typeface="Calibri" panose="020F0502020204030204"/>
              </a:rPr>
              <a:t>Presentation CTN</a:t>
            </a:r>
            <a:endParaRPr lang="en-US" dirty="0">
              <a:ln w="0"/>
              <a:solidFill>
                <a:prstClr val="black">
                  <a:alpha val="53000"/>
                </a:prstClr>
              </a:solidFill>
              <a:latin typeface="Calibri" panose="020F0502020204030204"/>
            </a:endParaRPr>
          </a:p>
        </p:txBody>
      </p:sp>
      <p:grpSp>
        <p:nvGrpSpPr>
          <p:cNvPr id="14" name="Group 64">
            <a:extLst>
              <a:ext uri="{FF2B5EF4-FFF2-40B4-BE49-F238E27FC236}">
                <a16:creationId xmlns="" xmlns:a16="http://schemas.microsoft.com/office/drawing/2014/main" id="{9ED91A22-40E1-4AAB-8B6A-92117BB78686}"/>
              </a:ext>
            </a:extLst>
          </p:cNvPr>
          <p:cNvGrpSpPr/>
          <p:nvPr/>
        </p:nvGrpSpPr>
        <p:grpSpPr>
          <a:xfrm>
            <a:off x="5529920" y="3000209"/>
            <a:ext cx="907165" cy="907165"/>
            <a:chOff x="4127542" y="1292470"/>
            <a:chExt cx="2991382" cy="2991382"/>
          </a:xfrm>
        </p:grpSpPr>
        <p:sp>
          <p:nvSpPr>
            <p:cNvPr id="15" name="Oval 65">
              <a:extLst>
                <a:ext uri="{FF2B5EF4-FFF2-40B4-BE49-F238E27FC236}">
                  <a16:creationId xmlns="" xmlns:a16="http://schemas.microsoft.com/office/drawing/2014/main" id="{1C25731D-26D7-4856-9218-81DDE327A139}"/>
                </a:ext>
              </a:extLst>
            </p:cNvPr>
            <p:cNvSpPr/>
            <p:nvPr/>
          </p:nvSpPr>
          <p:spPr>
            <a:xfrm>
              <a:off x="4127542" y="1292470"/>
              <a:ext cx="2991382" cy="2991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dist="165100" dir="36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87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Oval 66">
              <a:extLst>
                <a:ext uri="{FF2B5EF4-FFF2-40B4-BE49-F238E27FC236}">
                  <a16:creationId xmlns="" xmlns:a16="http://schemas.microsoft.com/office/drawing/2014/main" id="{205A2BC1-9588-4145-A92F-2BCAB2152E44}"/>
                </a:ext>
              </a:extLst>
            </p:cNvPr>
            <p:cNvSpPr/>
            <p:nvPr/>
          </p:nvSpPr>
          <p:spPr>
            <a:xfrm>
              <a:off x="4155142" y="1317128"/>
              <a:ext cx="2931554" cy="2931554"/>
            </a:xfrm>
            <a:prstGeom prst="ellipse">
              <a:avLst/>
            </a:prstGeom>
            <a:gradFill flip="none" rotWithShape="1">
              <a:gsLst>
                <a:gs pos="0">
                  <a:srgbClr val="FCF9FB"/>
                </a:gs>
                <a:gs pos="100000">
                  <a:schemeClr val="bg1">
                    <a:lumMod val="65000"/>
                    <a:alpha val="71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876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7" name="Picture 67">
            <a:extLst>
              <a:ext uri="{FF2B5EF4-FFF2-40B4-BE49-F238E27FC236}">
                <a16:creationId xmlns="" xmlns:a16="http://schemas.microsoft.com/office/drawing/2014/main" id="{4D494BA9-E247-4049-99EE-16F4634E06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65" t="33819" r="32927" b="34616"/>
          <a:stretch/>
        </p:blipFill>
        <p:spPr>
          <a:xfrm>
            <a:off x="5615011" y="3106734"/>
            <a:ext cx="738079" cy="665498"/>
          </a:xfrm>
          <a:prstGeom prst="rect">
            <a:avLst/>
          </a:prstGeom>
        </p:spPr>
      </p:pic>
      <p:pic>
        <p:nvPicPr>
          <p:cNvPr id="20" name="Picture 5" descr="C:\Users\NAUT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0264" y="0"/>
            <a:ext cx="2571736" cy="500042"/>
          </a:xfrm>
          <a:prstGeom prst="rect">
            <a:avLst/>
          </a:prstGeom>
          <a:noFill/>
        </p:spPr>
      </p:pic>
      <p:pic>
        <p:nvPicPr>
          <p:cNvPr id="21" name="Picture 3" descr="C:\Users\NAUT\Desktop\Logo-College-LaSalle-Tunis-307x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319344" cy="619499"/>
          </a:xfrm>
          <a:prstGeom prst="rect">
            <a:avLst/>
          </a:prstGeom>
          <a:noFill/>
        </p:spPr>
      </p:pic>
      <p:sp>
        <p:nvSpPr>
          <p:cNvPr id="22" name="Freeform: Shape 40">
            <a:extLst>
              <a:ext uri="{FF2B5EF4-FFF2-40B4-BE49-F238E27FC236}">
                <a16:creationId xmlns="" xmlns:a16="http://schemas.microsoft.com/office/drawing/2014/main" id="{8C0A1FD1-33F0-4C3C-BAF6-434921072DBE}"/>
              </a:ext>
            </a:extLst>
          </p:cNvPr>
          <p:cNvSpPr/>
          <p:nvPr/>
        </p:nvSpPr>
        <p:spPr>
          <a:xfrm rot="15932833">
            <a:off x="4568187" y="4053767"/>
            <a:ext cx="2316648" cy="2156326"/>
          </a:xfrm>
          <a:custGeom>
            <a:avLst/>
            <a:gdLst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29901 w 4312029"/>
              <a:gd name="connsiteY18" fmla="*/ 107413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1025242 w 4312029"/>
              <a:gd name="connsiteY21" fmla="*/ 291086 h 3886899"/>
              <a:gd name="connsiteX22" fmla="*/ 2118845 w 4312029"/>
              <a:gd name="connsiteY22" fmla="*/ 0 h 3886899"/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29901 w 4312029"/>
              <a:gd name="connsiteY18" fmla="*/ 107413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975741 w 4312029"/>
              <a:gd name="connsiteY21" fmla="*/ 250379 h 3886899"/>
              <a:gd name="connsiteX22" fmla="*/ 2118845 w 4312029"/>
              <a:gd name="connsiteY22" fmla="*/ 0 h 3886899"/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37704 w 4312029"/>
              <a:gd name="connsiteY18" fmla="*/ 100421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975741 w 4312029"/>
              <a:gd name="connsiteY21" fmla="*/ 250379 h 3886899"/>
              <a:gd name="connsiteX22" fmla="*/ 2118845 w 4312029"/>
              <a:gd name="connsiteY22" fmla="*/ 0 h 3886899"/>
              <a:gd name="connsiteX0" fmla="*/ 2106896 w 4312029"/>
              <a:gd name="connsiteY0" fmla="*/ 0 h 3941255"/>
              <a:gd name="connsiteX1" fmla="*/ 4304567 w 4312029"/>
              <a:gd name="connsiteY1" fmla="*/ 2026784 h 3941255"/>
              <a:gd name="connsiteX2" fmla="*/ 4312029 w 4312029"/>
              <a:gd name="connsiteY2" fmla="*/ 2174563 h 3941255"/>
              <a:gd name="connsiteX3" fmla="*/ 4275201 w 4312029"/>
              <a:gd name="connsiteY3" fmla="*/ 2074033 h 3941255"/>
              <a:gd name="connsiteX4" fmla="*/ 4105775 w 4312029"/>
              <a:gd name="connsiteY4" fmla="*/ 1793848 h 3941255"/>
              <a:gd name="connsiteX5" fmla="*/ 3751422 w 4312029"/>
              <a:gd name="connsiteY5" fmla="*/ 1478126 h 3941255"/>
              <a:gd name="connsiteX6" fmla="*/ 3721696 w 4312029"/>
              <a:gd name="connsiteY6" fmla="*/ 1463716 h 3941255"/>
              <a:gd name="connsiteX7" fmla="*/ 3723997 w 4312029"/>
              <a:gd name="connsiteY7" fmla="*/ 1470004 h 3941255"/>
              <a:gd name="connsiteX8" fmla="*/ 3809634 w 4312029"/>
              <a:gd name="connsiteY8" fmla="*/ 2036438 h 3941255"/>
              <a:gd name="connsiteX9" fmla="*/ 1904817 w 4312029"/>
              <a:gd name="connsiteY9" fmla="*/ 3941255 h 3941255"/>
              <a:gd name="connsiteX10" fmla="*/ 0 w 4312029"/>
              <a:gd name="connsiteY10" fmla="*/ 2036438 h 3941255"/>
              <a:gd name="connsiteX11" fmla="*/ 149690 w 4312029"/>
              <a:gd name="connsiteY11" fmla="*/ 1294998 h 3941255"/>
              <a:gd name="connsiteX12" fmla="*/ 175191 w 4312029"/>
              <a:gd name="connsiteY12" fmla="*/ 1242061 h 3941255"/>
              <a:gd name="connsiteX13" fmla="*/ 156598 w 4312029"/>
              <a:gd name="connsiteY13" fmla="*/ 1271458 h 3941255"/>
              <a:gd name="connsiteX14" fmla="*/ 87925 w 4312029"/>
              <a:gd name="connsiteY14" fmla="*/ 1414016 h 3941255"/>
              <a:gd name="connsiteX15" fmla="*/ 94437 w 4312029"/>
              <a:gd name="connsiteY15" fmla="*/ 1396225 h 3941255"/>
              <a:gd name="connsiteX16" fmla="*/ 162138 w 4312029"/>
              <a:gd name="connsiteY16" fmla="*/ 1251205 h 3941255"/>
              <a:gd name="connsiteX17" fmla="*/ 224722 w 4312029"/>
              <a:gd name="connsiteY17" fmla="*/ 1139241 h 3941255"/>
              <a:gd name="connsiteX18" fmla="*/ 237704 w 4312029"/>
              <a:gd name="connsiteY18" fmla="*/ 1058570 h 3941255"/>
              <a:gd name="connsiteX19" fmla="*/ 996869 w 4312029"/>
              <a:gd name="connsiteY19" fmla="*/ 361523 h 3941255"/>
              <a:gd name="connsiteX20" fmla="*/ 1008310 w 4312029"/>
              <a:gd name="connsiteY20" fmla="*/ 356011 h 3941255"/>
              <a:gd name="connsiteX21" fmla="*/ 975741 w 4312029"/>
              <a:gd name="connsiteY21" fmla="*/ 304735 h 3941255"/>
              <a:gd name="connsiteX22" fmla="*/ 2106896 w 4312029"/>
              <a:gd name="connsiteY22" fmla="*/ 0 h 394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2029" h="3941255">
                <a:moveTo>
                  <a:pt x="2106896" y="0"/>
                </a:moveTo>
                <a:cubicBezTo>
                  <a:pt x="3244463" y="0"/>
                  <a:pt x="4192055" y="918901"/>
                  <a:pt x="4304567" y="2026784"/>
                </a:cubicBezTo>
                <a:lnTo>
                  <a:pt x="4312029" y="2174563"/>
                </a:lnTo>
                <a:lnTo>
                  <a:pt x="4275201" y="2074033"/>
                </a:lnTo>
                <a:cubicBezTo>
                  <a:pt x="4233475" y="1979828"/>
                  <a:pt x="4176780" y="1884711"/>
                  <a:pt x="4105775" y="1793848"/>
                </a:cubicBezTo>
                <a:cubicBezTo>
                  <a:pt x="3999268" y="1657555"/>
                  <a:pt x="3875689" y="1550188"/>
                  <a:pt x="3751422" y="1478126"/>
                </a:cubicBezTo>
                <a:lnTo>
                  <a:pt x="3721696" y="1463716"/>
                </a:lnTo>
                <a:lnTo>
                  <a:pt x="3723997" y="1470004"/>
                </a:lnTo>
                <a:cubicBezTo>
                  <a:pt x="3779652" y="1648940"/>
                  <a:pt x="3809634" y="1839188"/>
                  <a:pt x="3809634" y="2036438"/>
                </a:cubicBezTo>
                <a:cubicBezTo>
                  <a:pt x="3809634" y="3088439"/>
                  <a:pt x="2956818" y="3941255"/>
                  <a:pt x="1904817" y="3941255"/>
                </a:cubicBezTo>
                <a:cubicBezTo>
                  <a:pt x="852816" y="3941255"/>
                  <a:pt x="0" y="3088439"/>
                  <a:pt x="0" y="2036438"/>
                </a:cubicBezTo>
                <a:cubicBezTo>
                  <a:pt x="0" y="1773438"/>
                  <a:pt x="53301" y="1522887"/>
                  <a:pt x="149690" y="1294998"/>
                </a:cubicBezTo>
                <a:lnTo>
                  <a:pt x="175191" y="1242061"/>
                </a:lnTo>
                <a:lnTo>
                  <a:pt x="156598" y="1271458"/>
                </a:lnTo>
                <a:lnTo>
                  <a:pt x="87925" y="1414016"/>
                </a:lnTo>
                <a:lnTo>
                  <a:pt x="94437" y="1396225"/>
                </a:lnTo>
                <a:cubicBezTo>
                  <a:pt x="115283" y="1346940"/>
                  <a:pt x="137876" y="1298574"/>
                  <a:pt x="162138" y="1251205"/>
                </a:cubicBezTo>
                <a:lnTo>
                  <a:pt x="224722" y="1139241"/>
                </a:lnTo>
                <a:lnTo>
                  <a:pt x="237704" y="1058570"/>
                </a:lnTo>
                <a:cubicBezTo>
                  <a:pt x="413646" y="734690"/>
                  <a:pt x="672989" y="537465"/>
                  <a:pt x="996869" y="361523"/>
                </a:cubicBezTo>
                <a:lnTo>
                  <a:pt x="1008310" y="356011"/>
                </a:lnTo>
                <a:cubicBezTo>
                  <a:pt x="1013954" y="352488"/>
                  <a:pt x="970097" y="308258"/>
                  <a:pt x="975741" y="304735"/>
                </a:cubicBezTo>
                <a:cubicBezTo>
                  <a:pt x="1297783" y="119556"/>
                  <a:pt x="1708748" y="0"/>
                  <a:pt x="210689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20700" dist="292100" dir="3300000" sx="104000" sy="10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86044"/>
            <a:endParaRPr lang="en-US" sz="876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41">
            <a:extLst>
              <a:ext uri="{FF2B5EF4-FFF2-40B4-BE49-F238E27FC236}">
                <a16:creationId xmlns="" xmlns:a16="http://schemas.microsoft.com/office/drawing/2014/main" id="{E5F54FC3-E14E-4C3D-A4AB-9F1619B30B52}"/>
              </a:ext>
            </a:extLst>
          </p:cNvPr>
          <p:cNvGrpSpPr/>
          <p:nvPr/>
        </p:nvGrpSpPr>
        <p:grpSpPr>
          <a:xfrm>
            <a:off x="4916682" y="4442539"/>
            <a:ext cx="1636633" cy="1636633"/>
            <a:chOff x="4127542" y="1292470"/>
            <a:chExt cx="2991382" cy="2991382"/>
          </a:xfrm>
        </p:grpSpPr>
        <p:sp>
          <p:nvSpPr>
            <p:cNvPr id="24" name="Oval 42">
              <a:extLst>
                <a:ext uri="{FF2B5EF4-FFF2-40B4-BE49-F238E27FC236}">
                  <a16:creationId xmlns="" xmlns:a16="http://schemas.microsoft.com/office/drawing/2014/main" id="{E3EF9CCC-1677-4CBA-B013-D971B863C206}"/>
                </a:ext>
              </a:extLst>
            </p:cNvPr>
            <p:cNvSpPr/>
            <p:nvPr/>
          </p:nvSpPr>
          <p:spPr>
            <a:xfrm>
              <a:off x="4127542" y="1292470"/>
              <a:ext cx="2991382" cy="2991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dist="165100" dir="36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87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Oval 43">
              <a:extLst>
                <a:ext uri="{FF2B5EF4-FFF2-40B4-BE49-F238E27FC236}">
                  <a16:creationId xmlns="" xmlns:a16="http://schemas.microsoft.com/office/drawing/2014/main" id="{C0048F22-0C1D-4C81-9981-8B534C6417B3}"/>
                </a:ext>
              </a:extLst>
            </p:cNvPr>
            <p:cNvSpPr/>
            <p:nvPr/>
          </p:nvSpPr>
          <p:spPr>
            <a:xfrm>
              <a:off x="4155142" y="1317128"/>
              <a:ext cx="2931554" cy="2931554"/>
            </a:xfrm>
            <a:prstGeom prst="ellipse">
              <a:avLst/>
            </a:prstGeom>
            <a:gradFill flip="none" rotWithShape="1">
              <a:gsLst>
                <a:gs pos="0">
                  <a:srgbClr val="FCF9FB"/>
                </a:gs>
                <a:gs pos="100000">
                  <a:schemeClr val="bg1">
                    <a:lumMod val="65000"/>
                    <a:alpha val="71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876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89BE1D4-26B6-482E-A9BD-575C2F134BA7}"/>
              </a:ext>
            </a:extLst>
          </p:cNvPr>
          <p:cNvSpPr/>
          <p:nvPr/>
        </p:nvSpPr>
        <p:spPr>
          <a:xfrm>
            <a:off x="5127791" y="4897110"/>
            <a:ext cx="1196807" cy="611767"/>
          </a:xfrm>
          <a:prstGeom prst="rect">
            <a:avLst/>
          </a:prstGeom>
          <a:noFill/>
        </p:spPr>
        <p:txBody>
          <a:bodyPr wrap="square" lIns="57210" tIns="28605" rIns="57210" bIns="28605">
            <a:spAutoFit/>
          </a:bodyPr>
          <a:lstStyle/>
          <a:p>
            <a:pPr algn="ctr" defTabSz="286044"/>
            <a:r>
              <a:rPr lang="en-US" dirty="0" err="1" smtClean="0">
                <a:ln w="0"/>
                <a:solidFill>
                  <a:prstClr val="black">
                    <a:alpha val="53000"/>
                  </a:prstClr>
                </a:solidFill>
                <a:latin typeface="Calibri" panose="020F0502020204030204"/>
              </a:rPr>
              <a:t>Activitées</a:t>
            </a:r>
            <a:r>
              <a:rPr lang="en-US" dirty="0" smtClean="0">
                <a:ln w="0"/>
                <a:solidFill>
                  <a:prstClr val="black">
                    <a:alpha val="53000"/>
                  </a:prstClr>
                </a:solidFill>
                <a:latin typeface="Calibri" panose="020F0502020204030204"/>
              </a:rPr>
              <a:t> CTN</a:t>
            </a:r>
            <a:endParaRPr lang="en-US" dirty="0">
              <a:ln w="0"/>
              <a:solidFill>
                <a:prstClr val="black">
                  <a:alpha val="53000"/>
                </a:prstClr>
              </a:solidFill>
              <a:latin typeface="Calibri" panose="020F0502020204030204"/>
            </a:endParaRPr>
          </a:p>
        </p:txBody>
      </p:sp>
      <p:sp>
        <p:nvSpPr>
          <p:cNvPr id="27" name="Freeform: Shape 40">
            <a:extLst>
              <a:ext uri="{FF2B5EF4-FFF2-40B4-BE49-F238E27FC236}">
                <a16:creationId xmlns="" xmlns:a16="http://schemas.microsoft.com/office/drawing/2014/main" id="{8C0A1FD1-33F0-4C3C-BAF6-434921072DBE}"/>
              </a:ext>
            </a:extLst>
          </p:cNvPr>
          <p:cNvSpPr/>
          <p:nvPr/>
        </p:nvSpPr>
        <p:spPr>
          <a:xfrm rot="21306964">
            <a:off x="3028145" y="2152776"/>
            <a:ext cx="2316648" cy="2156326"/>
          </a:xfrm>
          <a:custGeom>
            <a:avLst/>
            <a:gdLst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29901 w 4312029"/>
              <a:gd name="connsiteY18" fmla="*/ 107413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1025242 w 4312029"/>
              <a:gd name="connsiteY21" fmla="*/ 291086 h 3886899"/>
              <a:gd name="connsiteX22" fmla="*/ 2118845 w 4312029"/>
              <a:gd name="connsiteY22" fmla="*/ 0 h 3886899"/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29901 w 4312029"/>
              <a:gd name="connsiteY18" fmla="*/ 107413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975741 w 4312029"/>
              <a:gd name="connsiteY21" fmla="*/ 250379 h 3886899"/>
              <a:gd name="connsiteX22" fmla="*/ 2118845 w 4312029"/>
              <a:gd name="connsiteY22" fmla="*/ 0 h 3886899"/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37704 w 4312029"/>
              <a:gd name="connsiteY18" fmla="*/ 100421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975741 w 4312029"/>
              <a:gd name="connsiteY21" fmla="*/ 250379 h 3886899"/>
              <a:gd name="connsiteX22" fmla="*/ 2118845 w 4312029"/>
              <a:gd name="connsiteY22" fmla="*/ 0 h 3886899"/>
              <a:gd name="connsiteX0" fmla="*/ 2106896 w 4312029"/>
              <a:gd name="connsiteY0" fmla="*/ 0 h 3941255"/>
              <a:gd name="connsiteX1" fmla="*/ 4304567 w 4312029"/>
              <a:gd name="connsiteY1" fmla="*/ 2026784 h 3941255"/>
              <a:gd name="connsiteX2" fmla="*/ 4312029 w 4312029"/>
              <a:gd name="connsiteY2" fmla="*/ 2174563 h 3941255"/>
              <a:gd name="connsiteX3" fmla="*/ 4275201 w 4312029"/>
              <a:gd name="connsiteY3" fmla="*/ 2074033 h 3941255"/>
              <a:gd name="connsiteX4" fmla="*/ 4105775 w 4312029"/>
              <a:gd name="connsiteY4" fmla="*/ 1793848 h 3941255"/>
              <a:gd name="connsiteX5" fmla="*/ 3751422 w 4312029"/>
              <a:gd name="connsiteY5" fmla="*/ 1478126 h 3941255"/>
              <a:gd name="connsiteX6" fmla="*/ 3721696 w 4312029"/>
              <a:gd name="connsiteY6" fmla="*/ 1463716 h 3941255"/>
              <a:gd name="connsiteX7" fmla="*/ 3723997 w 4312029"/>
              <a:gd name="connsiteY7" fmla="*/ 1470004 h 3941255"/>
              <a:gd name="connsiteX8" fmla="*/ 3809634 w 4312029"/>
              <a:gd name="connsiteY8" fmla="*/ 2036438 h 3941255"/>
              <a:gd name="connsiteX9" fmla="*/ 1904817 w 4312029"/>
              <a:gd name="connsiteY9" fmla="*/ 3941255 h 3941255"/>
              <a:gd name="connsiteX10" fmla="*/ 0 w 4312029"/>
              <a:gd name="connsiteY10" fmla="*/ 2036438 h 3941255"/>
              <a:gd name="connsiteX11" fmla="*/ 149690 w 4312029"/>
              <a:gd name="connsiteY11" fmla="*/ 1294998 h 3941255"/>
              <a:gd name="connsiteX12" fmla="*/ 175191 w 4312029"/>
              <a:gd name="connsiteY12" fmla="*/ 1242061 h 3941255"/>
              <a:gd name="connsiteX13" fmla="*/ 156598 w 4312029"/>
              <a:gd name="connsiteY13" fmla="*/ 1271458 h 3941255"/>
              <a:gd name="connsiteX14" fmla="*/ 87925 w 4312029"/>
              <a:gd name="connsiteY14" fmla="*/ 1414016 h 3941255"/>
              <a:gd name="connsiteX15" fmla="*/ 94437 w 4312029"/>
              <a:gd name="connsiteY15" fmla="*/ 1396225 h 3941255"/>
              <a:gd name="connsiteX16" fmla="*/ 162138 w 4312029"/>
              <a:gd name="connsiteY16" fmla="*/ 1251205 h 3941255"/>
              <a:gd name="connsiteX17" fmla="*/ 224722 w 4312029"/>
              <a:gd name="connsiteY17" fmla="*/ 1139241 h 3941255"/>
              <a:gd name="connsiteX18" fmla="*/ 237704 w 4312029"/>
              <a:gd name="connsiteY18" fmla="*/ 1058570 h 3941255"/>
              <a:gd name="connsiteX19" fmla="*/ 996869 w 4312029"/>
              <a:gd name="connsiteY19" fmla="*/ 361523 h 3941255"/>
              <a:gd name="connsiteX20" fmla="*/ 1008310 w 4312029"/>
              <a:gd name="connsiteY20" fmla="*/ 356011 h 3941255"/>
              <a:gd name="connsiteX21" fmla="*/ 975741 w 4312029"/>
              <a:gd name="connsiteY21" fmla="*/ 304735 h 3941255"/>
              <a:gd name="connsiteX22" fmla="*/ 2106896 w 4312029"/>
              <a:gd name="connsiteY22" fmla="*/ 0 h 394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2029" h="3941255">
                <a:moveTo>
                  <a:pt x="2106896" y="0"/>
                </a:moveTo>
                <a:cubicBezTo>
                  <a:pt x="3244463" y="0"/>
                  <a:pt x="4192055" y="918901"/>
                  <a:pt x="4304567" y="2026784"/>
                </a:cubicBezTo>
                <a:lnTo>
                  <a:pt x="4312029" y="2174563"/>
                </a:lnTo>
                <a:lnTo>
                  <a:pt x="4275201" y="2074033"/>
                </a:lnTo>
                <a:cubicBezTo>
                  <a:pt x="4233475" y="1979828"/>
                  <a:pt x="4176780" y="1884711"/>
                  <a:pt x="4105775" y="1793848"/>
                </a:cubicBezTo>
                <a:cubicBezTo>
                  <a:pt x="3999268" y="1657555"/>
                  <a:pt x="3875689" y="1550188"/>
                  <a:pt x="3751422" y="1478126"/>
                </a:cubicBezTo>
                <a:lnTo>
                  <a:pt x="3721696" y="1463716"/>
                </a:lnTo>
                <a:lnTo>
                  <a:pt x="3723997" y="1470004"/>
                </a:lnTo>
                <a:cubicBezTo>
                  <a:pt x="3779652" y="1648940"/>
                  <a:pt x="3809634" y="1839188"/>
                  <a:pt x="3809634" y="2036438"/>
                </a:cubicBezTo>
                <a:cubicBezTo>
                  <a:pt x="3809634" y="3088439"/>
                  <a:pt x="2956818" y="3941255"/>
                  <a:pt x="1904817" y="3941255"/>
                </a:cubicBezTo>
                <a:cubicBezTo>
                  <a:pt x="852816" y="3941255"/>
                  <a:pt x="0" y="3088439"/>
                  <a:pt x="0" y="2036438"/>
                </a:cubicBezTo>
                <a:cubicBezTo>
                  <a:pt x="0" y="1773438"/>
                  <a:pt x="53301" y="1522887"/>
                  <a:pt x="149690" y="1294998"/>
                </a:cubicBezTo>
                <a:lnTo>
                  <a:pt x="175191" y="1242061"/>
                </a:lnTo>
                <a:lnTo>
                  <a:pt x="156598" y="1271458"/>
                </a:lnTo>
                <a:lnTo>
                  <a:pt x="87925" y="1414016"/>
                </a:lnTo>
                <a:lnTo>
                  <a:pt x="94437" y="1396225"/>
                </a:lnTo>
                <a:cubicBezTo>
                  <a:pt x="115283" y="1346940"/>
                  <a:pt x="137876" y="1298574"/>
                  <a:pt x="162138" y="1251205"/>
                </a:cubicBezTo>
                <a:lnTo>
                  <a:pt x="224722" y="1139241"/>
                </a:lnTo>
                <a:lnTo>
                  <a:pt x="237704" y="1058570"/>
                </a:lnTo>
                <a:cubicBezTo>
                  <a:pt x="413646" y="734690"/>
                  <a:pt x="672989" y="537465"/>
                  <a:pt x="996869" y="361523"/>
                </a:cubicBezTo>
                <a:lnTo>
                  <a:pt x="1008310" y="356011"/>
                </a:lnTo>
                <a:cubicBezTo>
                  <a:pt x="1013954" y="352488"/>
                  <a:pt x="970097" y="308258"/>
                  <a:pt x="975741" y="304735"/>
                </a:cubicBezTo>
                <a:cubicBezTo>
                  <a:pt x="1297783" y="119556"/>
                  <a:pt x="1708748" y="0"/>
                  <a:pt x="210689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20700" dist="292100" dir="3300000" sx="104000" sy="10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86044"/>
            <a:endParaRPr lang="en-US" sz="876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8" name="Group 41">
            <a:extLst>
              <a:ext uri="{FF2B5EF4-FFF2-40B4-BE49-F238E27FC236}">
                <a16:creationId xmlns="" xmlns:a16="http://schemas.microsoft.com/office/drawing/2014/main" id="{E5F54FC3-E14E-4C3D-A4AB-9F1619B30B52}"/>
              </a:ext>
            </a:extLst>
          </p:cNvPr>
          <p:cNvGrpSpPr/>
          <p:nvPr/>
        </p:nvGrpSpPr>
        <p:grpSpPr>
          <a:xfrm>
            <a:off x="3256328" y="2421225"/>
            <a:ext cx="1636633" cy="1636633"/>
            <a:chOff x="4127542" y="1292470"/>
            <a:chExt cx="2991382" cy="2991382"/>
          </a:xfrm>
        </p:grpSpPr>
        <p:sp>
          <p:nvSpPr>
            <p:cNvPr id="29" name="Oval 42">
              <a:extLst>
                <a:ext uri="{FF2B5EF4-FFF2-40B4-BE49-F238E27FC236}">
                  <a16:creationId xmlns="" xmlns:a16="http://schemas.microsoft.com/office/drawing/2014/main" id="{E3EF9CCC-1677-4CBA-B013-D971B863C206}"/>
                </a:ext>
              </a:extLst>
            </p:cNvPr>
            <p:cNvSpPr/>
            <p:nvPr/>
          </p:nvSpPr>
          <p:spPr>
            <a:xfrm>
              <a:off x="4127542" y="1292470"/>
              <a:ext cx="2991382" cy="2991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dist="165100" dir="36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87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43">
              <a:extLst>
                <a:ext uri="{FF2B5EF4-FFF2-40B4-BE49-F238E27FC236}">
                  <a16:creationId xmlns="" xmlns:a16="http://schemas.microsoft.com/office/drawing/2014/main" id="{C0048F22-0C1D-4C81-9981-8B534C6417B3}"/>
                </a:ext>
              </a:extLst>
            </p:cNvPr>
            <p:cNvSpPr/>
            <p:nvPr/>
          </p:nvSpPr>
          <p:spPr>
            <a:xfrm>
              <a:off x="4155142" y="1317128"/>
              <a:ext cx="2931554" cy="2931554"/>
            </a:xfrm>
            <a:prstGeom prst="ellipse">
              <a:avLst/>
            </a:prstGeom>
            <a:gradFill flip="none" rotWithShape="1">
              <a:gsLst>
                <a:gs pos="0">
                  <a:srgbClr val="FCF9FB"/>
                </a:gs>
                <a:gs pos="100000">
                  <a:schemeClr val="bg1">
                    <a:lumMod val="65000"/>
                    <a:alpha val="71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876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289BE1D4-26B6-482E-A9BD-575C2F134BA7}"/>
              </a:ext>
            </a:extLst>
          </p:cNvPr>
          <p:cNvSpPr/>
          <p:nvPr/>
        </p:nvSpPr>
        <p:spPr>
          <a:xfrm>
            <a:off x="3479464" y="2911904"/>
            <a:ext cx="1196807" cy="334768"/>
          </a:xfrm>
          <a:prstGeom prst="rect">
            <a:avLst/>
          </a:prstGeom>
          <a:noFill/>
        </p:spPr>
        <p:txBody>
          <a:bodyPr wrap="square" lIns="57210" tIns="28605" rIns="57210" bIns="28605">
            <a:spAutoFit/>
          </a:bodyPr>
          <a:lstStyle/>
          <a:p>
            <a:pPr algn="ctr" defTabSz="286044"/>
            <a:r>
              <a:rPr lang="en-US" dirty="0" err="1" smtClean="0">
                <a:ln w="0"/>
                <a:solidFill>
                  <a:prstClr val="black">
                    <a:alpha val="53000"/>
                  </a:prstClr>
                </a:solidFill>
                <a:latin typeface="Calibri" panose="020F0502020204030204"/>
              </a:rPr>
              <a:t>Mes</a:t>
            </a:r>
            <a:r>
              <a:rPr lang="en-US" dirty="0" smtClean="0">
                <a:ln w="0"/>
                <a:solidFill>
                  <a:prstClr val="black">
                    <a:alpha val="53000"/>
                  </a:prstClr>
                </a:solidFill>
                <a:latin typeface="Calibri" panose="020F0502020204030204"/>
              </a:rPr>
              <a:t> </a:t>
            </a:r>
            <a:r>
              <a:rPr lang="en-US" dirty="0" err="1" smtClean="0">
                <a:ln w="0"/>
                <a:solidFill>
                  <a:prstClr val="black">
                    <a:alpha val="53000"/>
                  </a:prstClr>
                </a:solidFill>
                <a:latin typeface="Calibri" panose="020F0502020204030204"/>
              </a:rPr>
              <a:t>Tâches</a:t>
            </a:r>
            <a:endParaRPr lang="en-US" dirty="0">
              <a:ln w="0"/>
              <a:solidFill>
                <a:prstClr val="black">
                  <a:alpha val="53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22" grpId="0" animBg="1"/>
      <p:bldP spid="26" grpId="0"/>
      <p:bldP spid="27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8"/>
          <p:cNvSpPr txBox="1"/>
          <p:nvPr/>
        </p:nvSpPr>
        <p:spPr>
          <a:xfrm>
            <a:off x="3262184" y="308109"/>
            <a:ext cx="6128952" cy="46743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 Tâches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">
            <a:extLst>
              <a:ext uri="{FF2B5EF4-FFF2-40B4-BE49-F238E27FC236}">
                <a16:creationId xmlns:a16="http://schemas.microsoft.com/office/drawing/2014/main" xmlns="" id="{162CA48C-6D56-43ED-99AB-DB1E80B04643}"/>
              </a:ext>
            </a:extLst>
          </p:cNvPr>
          <p:cNvSpPr/>
          <p:nvPr/>
        </p:nvSpPr>
        <p:spPr>
          <a:xfrm>
            <a:off x="430825" y="1152655"/>
            <a:ext cx="2253542" cy="2253542"/>
          </a:xfrm>
          <a:prstGeom prst="ellipse">
            <a:avLst/>
          </a:prstGeom>
          <a:gradFill flip="none" rotWithShape="1">
            <a:gsLst>
              <a:gs pos="0">
                <a:srgbClr val="F15A23"/>
              </a:gs>
              <a:gs pos="35000">
                <a:srgbClr val="F78320"/>
              </a:gs>
              <a:gs pos="100000">
                <a:srgbClr val="FFE400"/>
              </a:gs>
              <a:gs pos="77000">
                <a:srgbClr val="FFE400">
                  <a:lumMod val="10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685800" dist="342900" dir="264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6044"/>
            <a:endParaRPr lang="fr-FR" sz="75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xmlns="" id="{6DFB7FB1-4125-4561-948E-63257A13F11A}"/>
              </a:ext>
            </a:extLst>
          </p:cNvPr>
          <p:cNvSpPr txBox="1"/>
          <p:nvPr/>
        </p:nvSpPr>
        <p:spPr>
          <a:xfrm>
            <a:off x="503482" y="1526159"/>
            <a:ext cx="2054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86044"/>
            <a:r>
              <a:rPr lang="fr-FR" sz="2000" b="1" dirty="0" smtClean="0">
                <a:solidFill>
                  <a:prstClr val="white">
                    <a:alpha val="66000"/>
                  </a:prstClr>
                </a:solidFill>
              </a:rPr>
              <a:t>Connaitre les  différents éléments nécessaires</a:t>
            </a:r>
          </a:p>
        </p:txBody>
      </p:sp>
      <p:sp>
        <p:nvSpPr>
          <p:cNvPr id="33" name="Oval 10">
            <a:extLst>
              <a:ext uri="{FF2B5EF4-FFF2-40B4-BE49-F238E27FC236}">
                <a16:creationId xmlns:a16="http://schemas.microsoft.com/office/drawing/2014/main" xmlns="" id="{45439F8A-83FF-4113-A708-90D787A41374}"/>
              </a:ext>
            </a:extLst>
          </p:cNvPr>
          <p:cNvSpPr/>
          <p:nvPr/>
        </p:nvSpPr>
        <p:spPr>
          <a:xfrm>
            <a:off x="9131643" y="4031750"/>
            <a:ext cx="2380735" cy="2294910"/>
          </a:xfrm>
          <a:prstGeom prst="ellipse">
            <a:avLst/>
          </a:prstGeom>
          <a:gradFill flip="none" rotWithShape="1">
            <a:gsLst>
              <a:gs pos="0">
                <a:srgbClr val="AD2B92"/>
              </a:gs>
              <a:gs pos="35000">
                <a:srgbClr val="C64597"/>
              </a:gs>
              <a:gs pos="100000">
                <a:srgbClr val="EC69A7"/>
              </a:gs>
              <a:gs pos="77000">
                <a:srgbClr val="DD59A2"/>
              </a:gs>
            </a:gsLst>
            <a:lin ang="18900000" scaled="1"/>
            <a:tileRect/>
          </a:gradFill>
          <a:ln>
            <a:noFill/>
          </a:ln>
          <a:effectLst>
            <a:outerShdw blurRad="685800" dist="342900" dir="264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6044"/>
            <a:endParaRPr lang="fr-FR" sz="75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TextBox 14">
            <a:extLst>
              <a:ext uri="{FF2B5EF4-FFF2-40B4-BE49-F238E27FC236}">
                <a16:creationId xmlns:a16="http://schemas.microsoft.com/office/drawing/2014/main" xmlns="" id="{F6A098A8-F7C9-40A3-997E-FD3CD67EB46D}"/>
              </a:ext>
            </a:extLst>
          </p:cNvPr>
          <p:cNvSpPr txBox="1"/>
          <p:nvPr/>
        </p:nvSpPr>
        <p:spPr>
          <a:xfrm>
            <a:off x="9087204" y="4494080"/>
            <a:ext cx="2425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86044"/>
            <a:r>
              <a:rPr lang="fr-FR" b="1" dirty="0" smtClean="0">
                <a:solidFill>
                  <a:prstClr val="white">
                    <a:alpha val="66000"/>
                  </a:prstClr>
                </a:solidFill>
              </a:rPr>
              <a:t> Connaitre les documents nécessaires à se présenté au guichet avec son passeport </a:t>
            </a:r>
            <a:endParaRPr lang="fr-FR" b="1" dirty="0">
              <a:solidFill>
                <a:prstClr val="white">
                  <a:alpha val="66000"/>
                </a:prstClr>
              </a:solidFill>
              <a:latin typeface="Calibri" panose="020F0502020204030204"/>
            </a:endParaRPr>
          </a:p>
        </p:txBody>
      </p:sp>
      <p:sp>
        <p:nvSpPr>
          <p:cNvPr id="38" name="Oval 16">
            <a:extLst>
              <a:ext uri="{FF2B5EF4-FFF2-40B4-BE49-F238E27FC236}">
                <a16:creationId xmlns:a16="http://schemas.microsoft.com/office/drawing/2014/main" xmlns="" id="{67C520F5-EBA1-4842-BDE8-220DDCC13BB1}"/>
              </a:ext>
            </a:extLst>
          </p:cNvPr>
          <p:cNvSpPr/>
          <p:nvPr/>
        </p:nvSpPr>
        <p:spPr>
          <a:xfrm>
            <a:off x="1481214" y="4107630"/>
            <a:ext cx="2253542" cy="2253542"/>
          </a:xfrm>
          <a:prstGeom prst="ellipse">
            <a:avLst/>
          </a:prstGeom>
          <a:gradFill flip="none" rotWithShape="1">
            <a:gsLst>
              <a:gs pos="0">
                <a:srgbClr val="96BA30"/>
              </a:gs>
              <a:gs pos="35000">
                <a:srgbClr val="C2D845"/>
              </a:gs>
              <a:gs pos="100000">
                <a:srgbClr val="ECE712"/>
              </a:gs>
              <a:gs pos="77000">
                <a:srgbClr val="D9E030"/>
              </a:gs>
            </a:gsLst>
            <a:lin ang="8100000" scaled="1"/>
            <a:tileRect/>
          </a:gradFill>
          <a:ln>
            <a:noFill/>
          </a:ln>
          <a:effectLst>
            <a:outerShdw blurRad="685800" dist="342900" dir="264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6044"/>
            <a:endParaRPr lang="fr-FR" sz="75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TextBox 20">
            <a:extLst>
              <a:ext uri="{FF2B5EF4-FFF2-40B4-BE49-F238E27FC236}">
                <a16:creationId xmlns:a16="http://schemas.microsoft.com/office/drawing/2014/main" xmlns="" id="{0E88FCE1-31BE-43CD-9CEF-D7325567F3F8}"/>
              </a:ext>
            </a:extLst>
          </p:cNvPr>
          <p:cNvSpPr txBox="1"/>
          <p:nvPr/>
        </p:nvSpPr>
        <p:spPr>
          <a:xfrm>
            <a:off x="1496839" y="4414030"/>
            <a:ext cx="2287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86044"/>
            <a:r>
              <a:rPr lang="fr-FR" b="1" dirty="0" smtClean="0">
                <a:solidFill>
                  <a:prstClr val="white">
                    <a:alpha val="66000"/>
                  </a:prstClr>
                </a:solidFill>
              </a:rPr>
              <a:t>Observer les opérations de l’agent de documentation lors du l’envois du préavis et l’airs d’arrivée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929938" y="6356350"/>
            <a:ext cx="423862" cy="365125"/>
          </a:xfrm>
        </p:spPr>
        <p:txBody>
          <a:bodyPr/>
          <a:lstStyle/>
          <a:p>
            <a:fld id="{002EBE8A-A058-4D80-BBE1-F4E8D99CE2E2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5" name="Oval 10">
            <a:extLst>
              <a:ext uri="{FF2B5EF4-FFF2-40B4-BE49-F238E27FC236}">
                <a16:creationId xmlns:a16="http://schemas.microsoft.com/office/drawing/2014/main" xmlns="" id="{45439F8A-83FF-4113-A708-90D787A41374}"/>
              </a:ext>
            </a:extLst>
          </p:cNvPr>
          <p:cNvSpPr/>
          <p:nvPr/>
        </p:nvSpPr>
        <p:spPr>
          <a:xfrm>
            <a:off x="6067169" y="1124465"/>
            <a:ext cx="2730842" cy="2520778"/>
          </a:xfrm>
          <a:prstGeom prst="ellipse">
            <a:avLst/>
          </a:prstGeom>
          <a:gradFill flip="none" rotWithShape="1">
            <a:gsLst>
              <a:gs pos="600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0"/>
            <a:tileRect/>
          </a:gradFill>
          <a:ln>
            <a:noFill/>
          </a:ln>
          <a:effectLst>
            <a:outerShdw blurRad="685800" dist="342900" dir="264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6044"/>
            <a:endParaRPr lang="fr-FR" sz="75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xmlns="" id="{F6A098A8-F7C9-40A3-997E-FD3CD67EB46D}"/>
              </a:ext>
            </a:extLst>
          </p:cNvPr>
          <p:cNvSpPr txBox="1"/>
          <p:nvPr/>
        </p:nvSpPr>
        <p:spPr>
          <a:xfrm>
            <a:off x="6252394" y="1594359"/>
            <a:ext cx="2425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86044"/>
            <a:r>
              <a:rPr lang="fr-FR" sz="1600" b="1" dirty="0" smtClean="0">
                <a:solidFill>
                  <a:prstClr val="white">
                    <a:alpha val="66000"/>
                  </a:prstClr>
                </a:solidFill>
              </a:rPr>
              <a:t>Observer le client lorsqu’il remettre le conteneur vide au parc de l’agence maritime  pour qu’il reprenne l’avance sur les coûts de taxation qu’il a déjà payé </a:t>
            </a:r>
          </a:p>
        </p:txBody>
      </p:sp>
      <p:sp>
        <p:nvSpPr>
          <p:cNvPr id="30" name="Oval 10">
            <a:extLst>
              <a:ext uri="{FF2B5EF4-FFF2-40B4-BE49-F238E27FC236}">
                <a16:creationId xmlns:a16="http://schemas.microsoft.com/office/drawing/2014/main" xmlns="" id="{45439F8A-83FF-4113-A708-90D787A41374}"/>
              </a:ext>
            </a:extLst>
          </p:cNvPr>
          <p:cNvSpPr/>
          <p:nvPr/>
        </p:nvSpPr>
        <p:spPr>
          <a:xfrm>
            <a:off x="3295104" y="1848719"/>
            <a:ext cx="2611426" cy="257499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85800" dist="342900" dir="264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6044"/>
            <a:endParaRPr lang="fr-FR" sz="75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xmlns="" id="{F6A098A8-F7C9-40A3-997E-FD3CD67EB46D}"/>
              </a:ext>
            </a:extLst>
          </p:cNvPr>
          <p:cNvSpPr txBox="1"/>
          <p:nvPr/>
        </p:nvSpPr>
        <p:spPr>
          <a:xfrm>
            <a:off x="3422696" y="2348120"/>
            <a:ext cx="2425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86044"/>
            <a:r>
              <a:rPr lang="fr-FR" sz="1600" b="1" dirty="0" smtClean="0">
                <a:solidFill>
                  <a:prstClr val="white">
                    <a:alpha val="66000"/>
                  </a:prstClr>
                </a:solidFill>
              </a:rPr>
              <a:t>Observer  le paiement des frais de timbrage chez la CTN pour que le client puisse d’échanger le conteneur de navire et le transporter à ses usines </a:t>
            </a:r>
          </a:p>
        </p:txBody>
      </p:sp>
      <p:sp>
        <p:nvSpPr>
          <p:cNvPr id="34" name="Oval 10">
            <a:extLst>
              <a:ext uri="{FF2B5EF4-FFF2-40B4-BE49-F238E27FC236}">
                <a16:creationId xmlns:a16="http://schemas.microsoft.com/office/drawing/2014/main" xmlns="" id="{45439F8A-83FF-4113-A708-90D787A41374}"/>
              </a:ext>
            </a:extLst>
          </p:cNvPr>
          <p:cNvSpPr/>
          <p:nvPr/>
        </p:nvSpPr>
        <p:spPr>
          <a:xfrm>
            <a:off x="6116565" y="4151196"/>
            <a:ext cx="2253542" cy="2253542"/>
          </a:xfrm>
          <a:prstGeom prst="ellipse">
            <a:avLst/>
          </a:prstGeom>
          <a:gradFill flip="none" rotWithShape="1">
            <a:gsLst>
              <a:gs pos="2000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6044"/>
            <a:endParaRPr lang="fr-FR" sz="75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xmlns="" id="{F6A098A8-F7C9-40A3-997E-FD3CD67EB46D}"/>
              </a:ext>
            </a:extLst>
          </p:cNvPr>
          <p:cNvSpPr txBox="1"/>
          <p:nvPr/>
        </p:nvSpPr>
        <p:spPr>
          <a:xfrm>
            <a:off x="6231801" y="4675309"/>
            <a:ext cx="2059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86044"/>
            <a:r>
              <a:rPr lang="fr-FR" sz="2000" b="1" dirty="0" smtClean="0">
                <a:solidFill>
                  <a:prstClr val="white">
                    <a:alpha val="66000"/>
                  </a:prstClr>
                </a:solidFill>
              </a:rPr>
              <a:t>Réception de quelques clients à l’agence maritime</a:t>
            </a:r>
            <a:endParaRPr lang="fr-FR" sz="2000" b="1" dirty="0">
              <a:solidFill>
                <a:prstClr val="white">
                  <a:alpha val="66000"/>
                </a:prstClr>
              </a:solidFill>
              <a:latin typeface="Calibri" panose="020F0502020204030204"/>
            </a:endParaRPr>
          </a:p>
        </p:txBody>
      </p:sp>
      <p:sp>
        <p:nvSpPr>
          <p:cNvPr id="41" name="Oval 22">
            <a:extLst>
              <a:ext uri="{FF2B5EF4-FFF2-40B4-BE49-F238E27FC236}">
                <a16:creationId xmlns:a16="http://schemas.microsoft.com/office/drawing/2014/main" xmlns="" id="{6099B481-B04F-4623-AC45-9602EE2D8FF3}"/>
              </a:ext>
            </a:extLst>
          </p:cNvPr>
          <p:cNvSpPr/>
          <p:nvPr/>
        </p:nvSpPr>
        <p:spPr>
          <a:xfrm>
            <a:off x="9370509" y="1154335"/>
            <a:ext cx="2253542" cy="2253542"/>
          </a:xfrm>
          <a:prstGeom prst="ellipse">
            <a:avLst/>
          </a:prstGeom>
          <a:gradFill flip="none" rotWithShape="1">
            <a:gsLst>
              <a:gs pos="0">
                <a:srgbClr val="0090C5"/>
              </a:gs>
              <a:gs pos="35000">
                <a:srgbClr val="3DA5BA"/>
              </a:gs>
              <a:gs pos="91000">
                <a:srgbClr val="9CCF9F"/>
              </a:gs>
              <a:gs pos="69000">
                <a:srgbClr val="87C3A7"/>
              </a:gs>
            </a:gsLst>
            <a:lin ang="2700000" scaled="1"/>
            <a:tileRect/>
          </a:gradFill>
          <a:ln>
            <a:noFill/>
          </a:ln>
          <a:effectLst>
            <a:outerShdw blurRad="685800" dist="342900" dir="264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6044"/>
            <a:endParaRPr lang="fr-FR" sz="75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TextBox 26">
            <a:extLst>
              <a:ext uri="{FF2B5EF4-FFF2-40B4-BE49-F238E27FC236}">
                <a16:creationId xmlns:a16="http://schemas.microsoft.com/office/drawing/2014/main" xmlns="" id="{07897ADA-E5E1-42C9-959A-E0DE05EA88CF}"/>
              </a:ext>
            </a:extLst>
          </p:cNvPr>
          <p:cNvSpPr txBox="1"/>
          <p:nvPr/>
        </p:nvSpPr>
        <p:spPr>
          <a:xfrm>
            <a:off x="9491265" y="1787017"/>
            <a:ext cx="19372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prstClr val="white">
                    <a:alpha val="66000"/>
                  </a:prstClr>
                </a:solidFill>
              </a:rPr>
              <a:t>Vérification des documents nécessaires </a:t>
            </a:r>
          </a:p>
        </p:txBody>
      </p:sp>
      <p:pic>
        <p:nvPicPr>
          <p:cNvPr id="45" name="Picture 5" descr="C:\Users\NAUT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0264" y="0"/>
            <a:ext cx="2571736" cy="500042"/>
          </a:xfrm>
          <a:prstGeom prst="rect">
            <a:avLst/>
          </a:prstGeom>
          <a:noFill/>
        </p:spPr>
      </p:pic>
      <p:pic>
        <p:nvPicPr>
          <p:cNvPr id="46" name="Picture 3" descr="C:\Users\NAUT\Desktop\Logo-College-LaSalle-Tunis-307x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319344" cy="619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713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/>
      <p:bldP spid="33" grpId="0" animBg="1"/>
      <p:bldP spid="37" grpId="0"/>
      <p:bldP spid="38" grpId="0" animBg="1"/>
      <p:bldP spid="42" grpId="0"/>
      <p:bldP spid="25" grpId="0" animBg="1"/>
      <p:bldP spid="29" grpId="0"/>
      <p:bldP spid="30" grpId="0" animBg="1"/>
      <p:bldP spid="31" grpId="0"/>
      <p:bldP spid="34" grpId="0" animBg="1"/>
      <p:bldP spid="35" grpId="0"/>
      <p:bldP spid="41" grpId="0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0887074" y="6356350"/>
            <a:ext cx="466725" cy="365125"/>
          </a:xfrm>
        </p:spPr>
        <p:txBody>
          <a:bodyPr/>
          <a:lstStyle/>
          <a:p>
            <a:fld id="{002EBE8A-A058-4D80-BBE1-F4E8D99CE2E2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14601" y="1543050"/>
            <a:ext cx="7162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3B6D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Merci de votre attention</a:t>
            </a:r>
            <a:endParaRPr lang="fr-FR" sz="4400" b="1" dirty="0">
              <a:solidFill>
                <a:srgbClr val="3B6D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9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="" xmlns:a16="http://schemas.microsoft.com/office/drawing/2014/main" id="{A0B4673F-FE20-4F5B-B6EE-E358BE9DFA0F}"/>
              </a:ext>
            </a:extLst>
          </p:cNvPr>
          <p:cNvSpPr/>
          <p:nvPr/>
        </p:nvSpPr>
        <p:spPr>
          <a:xfrm>
            <a:off x="2218095" y="2169879"/>
            <a:ext cx="2295286" cy="2295286"/>
          </a:xfrm>
          <a:prstGeom prst="arc">
            <a:avLst>
              <a:gd name="adj1" fmla="val 4201018"/>
              <a:gd name="adj2" fmla="val 17800588"/>
            </a:avLst>
          </a:prstGeom>
          <a:ln w="95250">
            <a:solidFill>
              <a:srgbClr val="ED8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reeform: Shape 11">
            <a:extLst>
              <a:ext uri="{FF2B5EF4-FFF2-40B4-BE49-F238E27FC236}">
                <a16:creationId xmlns="" xmlns:a16="http://schemas.microsoft.com/office/drawing/2014/main" id="{91F71E7B-6F4F-4368-9CB7-4C4DADB095B2}"/>
              </a:ext>
            </a:extLst>
          </p:cNvPr>
          <p:cNvSpPr/>
          <p:nvPr/>
        </p:nvSpPr>
        <p:spPr>
          <a:xfrm>
            <a:off x="3881906" y="943220"/>
            <a:ext cx="4061944" cy="1334855"/>
          </a:xfrm>
          <a:custGeom>
            <a:avLst/>
            <a:gdLst>
              <a:gd name="connsiteX0" fmla="*/ 0 w 2107580"/>
              <a:gd name="connsiteY0" fmla="*/ 1476804 h 1476804"/>
              <a:gd name="connsiteX1" fmla="*/ 457200 w 2107580"/>
              <a:gd name="connsiteY1" fmla="*/ 194414 h 1476804"/>
              <a:gd name="connsiteX2" fmla="*/ 2107580 w 2107580"/>
              <a:gd name="connsiteY2" fmla="*/ 27145 h 147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7580" h="1476804">
                <a:moveTo>
                  <a:pt x="0" y="1476804"/>
                </a:moveTo>
                <a:cubicBezTo>
                  <a:pt x="52968" y="956414"/>
                  <a:pt x="105937" y="436024"/>
                  <a:pt x="457200" y="194414"/>
                </a:cubicBezTo>
                <a:cubicBezTo>
                  <a:pt x="808463" y="-47196"/>
                  <a:pt x="1458021" y="-10026"/>
                  <a:pt x="2107580" y="27145"/>
                </a:cubicBezTo>
              </a:path>
            </a:pathLst>
          </a:custGeom>
          <a:noFill/>
          <a:ln w="19050">
            <a:solidFill>
              <a:srgbClr val="ED8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9A2160F-C50B-4E4E-A25A-BF59F6EBF8DE}"/>
              </a:ext>
            </a:extLst>
          </p:cNvPr>
          <p:cNvSpPr/>
          <p:nvPr/>
        </p:nvSpPr>
        <p:spPr>
          <a:xfrm>
            <a:off x="5365123" y="647852"/>
            <a:ext cx="4548898" cy="758283"/>
          </a:xfrm>
          <a:prstGeom prst="rect">
            <a:avLst/>
          </a:prstGeom>
          <a:solidFill>
            <a:srgbClr val="ED8A24"/>
          </a:solidFill>
          <a:ln>
            <a:noFill/>
          </a:ln>
          <a:effectLst>
            <a:outerShdw blurRad="215900" dist="88900" dir="846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F2B442C-D38E-491D-A15B-C74A62E88747}"/>
              </a:ext>
            </a:extLst>
          </p:cNvPr>
          <p:cNvSpPr/>
          <p:nvPr/>
        </p:nvSpPr>
        <p:spPr>
          <a:xfrm>
            <a:off x="5409030" y="691990"/>
            <a:ext cx="523712" cy="623320"/>
          </a:xfrm>
          <a:prstGeom prst="rect">
            <a:avLst/>
          </a:prstGeom>
          <a:noFill/>
        </p:spPr>
        <p:txBody>
          <a:bodyPr wrap="square" lIns="68652" tIns="34326" rIns="68652" bIns="34326">
            <a:spAutoFit/>
          </a:bodyPr>
          <a:lstStyle/>
          <a:p>
            <a:pPr algn="ctr" defTabSz="343252"/>
            <a:r>
              <a:rPr lang="en-US" sz="3600" b="1">
                <a:ln w="0"/>
                <a:solidFill>
                  <a:prstClr val="white"/>
                </a:solidFill>
                <a:latin typeface="Agency FB" panose="020B0503020202020204" pitchFamily="34" charset="0"/>
              </a:rPr>
              <a:t>O1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18A1F8D-31C2-4A8B-88F2-29CA650F9D3D}"/>
              </a:ext>
            </a:extLst>
          </p:cNvPr>
          <p:cNvSpPr/>
          <p:nvPr/>
        </p:nvSpPr>
        <p:spPr>
          <a:xfrm>
            <a:off x="6200694" y="785115"/>
            <a:ext cx="3063621" cy="438654"/>
          </a:xfrm>
          <a:prstGeom prst="rect">
            <a:avLst/>
          </a:prstGeom>
          <a:noFill/>
        </p:spPr>
        <p:txBody>
          <a:bodyPr wrap="square" lIns="68652" tIns="34326" rIns="68652" bIns="34326">
            <a:spAutoFit/>
          </a:bodyPr>
          <a:lstStyle/>
          <a:p>
            <a:pPr defTabSz="343252"/>
            <a:r>
              <a:rPr lang="fr-FR" sz="2400" b="1" dirty="0" smtClean="0">
                <a:ln w="0"/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Présentation Générale</a:t>
            </a:r>
            <a:endParaRPr lang="fr-FR" sz="2400" b="1" dirty="0">
              <a:ln w="0"/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="" xmlns:a16="http://schemas.microsoft.com/office/drawing/2014/main" id="{2C646247-6385-4BE4-BF00-EFF539CECD6D}"/>
              </a:ext>
            </a:extLst>
          </p:cNvPr>
          <p:cNvSpPr/>
          <p:nvPr/>
        </p:nvSpPr>
        <p:spPr>
          <a:xfrm>
            <a:off x="2318681" y="2298700"/>
            <a:ext cx="2050590" cy="2050590"/>
          </a:xfrm>
          <a:prstGeom prst="arc">
            <a:avLst>
              <a:gd name="adj1" fmla="val 4201018"/>
              <a:gd name="adj2" fmla="val 19628612"/>
            </a:avLst>
          </a:prstGeom>
          <a:ln w="95250">
            <a:solidFill>
              <a:srgbClr val="E272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reeform: Shape 87">
            <a:extLst>
              <a:ext uri="{FF2B5EF4-FFF2-40B4-BE49-F238E27FC236}">
                <a16:creationId xmlns="" xmlns:a16="http://schemas.microsoft.com/office/drawing/2014/main" id="{8B9B8A8D-0391-4AB6-838C-E7C1E9F0D233}"/>
              </a:ext>
            </a:extLst>
          </p:cNvPr>
          <p:cNvSpPr/>
          <p:nvPr/>
        </p:nvSpPr>
        <p:spPr>
          <a:xfrm>
            <a:off x="4206491" y="2541969"/>
            <a:ext cx="3254956" cy="212711"/>
          </a:xfrm>
          <a:custGeom>
            <a:avLst/>
            <a:gdLst>
              <a:gd name="connsiteX0" fmla="*/ 0 w 2107580"/>
              <a:gd name="connsiteY0" fmla="*/ 1476804 h 1476804"/>
              <a:gd name="connsiteX1" fmla="*/ 457200 w 2107580"/>
              <a:gd name="connsiteY1" fmla="*/ 194414 h 1476804"/>
              <a:gd name="connsiteX2" fmla="*/ 2107580 w 2107580"/>
              <a:gd name="connsiteY2" fmla="*/ 27145 h 147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7580" h="1476804">
                <a:moveTo>
                  <a:pt x="0" y="1476804"/>
                </a:moveTo>
                <a:cubicBezTo>
                  <a:pt x="52968" y="956414"/>
                  <a:pt x="105937" y="436024"/>
                  <a:pt x="457200" y="194414"/>
                </a:cubicBezTo>
                <a:cubicBezTo>
                  <a:pt x="808463" y="-47196"/>
                  <a:pt x="1458021" y="-10026"/>
                  <a:pt x="2107580" y="27145"/>
                </a:cubicBezTo>
              </a:path>
            </a:pathLst>
          </a:custGeom>
          <a:noFill/>
          <a:ln w="19050">
            <a:solidFill>
              <a:srgbClr val="E272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677E105-ADD2-441C-AEC9-88D57B2CF90F}"/>
              </a:ext>
            </a:extLst>
          </p:cNvPr>
          <p:cNvSpPr/>
          <p:nvPr/>
        </p:nvSpPr>
        <p:spPr>
          <a:xfrm>
            <a:off x="5994399" y="2169879"/>
            <a:ext cx="4388853" cy="758283"/>
          </a:xfrm>
          <a:prstGeom prst="rect">
            <a:avLst/>
          </a:prstGeom>
          <a:solidFill>
            <a:srgbClr val="E272CD"/>
          </a:solidFill>
          <a:ln>
            <a:noFill/>
          </a:ln>
          <a:effectLst>
            <a:outerShdw blurRad="215900" dist="88900" dir="846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DA74437-40C8-430A-8E41-43B9BC7E7849}"/>
              </a:ext>
            </a:extLst>
          </p:cNvPr>
          <p:cNvSpPr/>
          <p:nvPr/>
        </p:nvSpPr>
        <p:spPr>
          <a:xfrm>
            <a:off x="6038306" y="2214017"/>
            <a:ext cx="699975" cy="623320"/>
          </a:xfrm>
          <a:prstGeom prst="rect">
            <a:avLst/>
          </a:prstGeom>
          <a:noFill/>
        </p:spPr>
        <p:txBody>
          <a:bodyPr wrap="square" lIns="68652" tIns="34326" rIns="68652" bIns="34326">
            <a:spAutoFit/>
          </a:bodyPr>
          <a:lstStyle/>
          <a:p>
            <a:pPr algn="ctr" defTabSz="343252"/>
            <a:r>
              <a:rPr lang="en-US" sz="3600" b="1">
                <a:ln w="0"/>
                <a:solidFill>
                  <a:prstClr val="white"/>
                </a:solidFill>
                <a:latin typeface="Agency FB" panose="020B0503020202020204" pitchFamily="34" charset="0"/>
              </a:rPr>
              <a:t>O2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AAE0378-9A52-4C96-9C2B-AF8434DA7415}"/>
              </a:ext>
            </a:extLst>
          </p:cNvPr>
          <p:cNvSpPr/>
          <p:nvPr/>
        </p:nvSpPr>
        <p:spPr>
          <a:xfrm>
            <a:off x="7087155" y="2307142"/>
            <a:ext cx="2381697" cy="438654"/>
          </a:xfrm>
          <a:prstGeom prst="rect">
            <a:avLst/>
          </a:prstGeom>
          <a:noFill/>
        </p:spPr>
        <p:txBody>
          <a:bodyPr wrap="square" lIns="68652" tIns="34326" rIns="68652" bIns="34326">
            <a:spAutoFit/>
          </a:bodyPr>
          <a:lstStyle/>
          <a:p>
            <a:pPr defTabSz="343252"/>
            <a:r>
              <a:rPr lang="en-US" sz="2400" b="1" dirty="0" err="1" smtClean="0">
                <a:ln w="0"/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Présentation</a:t>
            </a:r>
            <a:r>
              <a:rPr lang="en-US" sz="2400" b="1" dirty="0" smtClean="0">
                <a:ln w="0"/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smtClean="0">
                <a:ln w="0"/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CTN</a:t>
            </a:r>
            <a:endParaRPr lang="en-US" sz="2400" b="1" dirty="0">
              <a:ln w="0"/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="" xmlns:a16="http://schemas.microsoft.com/office/drawing/2014/main" id="{A505C294-EEC7-42CE-8B6D-787208A1052A}"/>
              </a:ext>
            </a:extLst>
          </p:cNvPr>
          <p:cNvSpPr/>
          <p:nvPr/>
        </p:nvSpPr>
        <p:spPr>
          <a:xfrm>
            <a:off x="2453528" y="2425700"/>
            <a:ext cx="1796590" cy="1796590"/>
          </a:xfrm>
          <a:prstGeom prst="arc">
            <a:avLst>
              <a:gd name="adj1" fmla="val 4201018"/>
              <a:gd name="adj2" fmla="val 21435376"/>
            </a:avLst>
          </a:prstGeom>
          <a:ln w="95250">
            <a:solidFill>
              <a:srgbClr val="166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: Shape 96">
            <a:extLst>
              <a:ext uri="{FF2B5EF4-FFF2-40B4-BE49-F238E27FC236}">
                <a16:creationId xmlns="" xmlns:a16="http://schemas.microsoft.com/office/drawing/2014/main" id="{F32E5F15-D98E-49BA-A5C6-E9F1802697FF}"/>
              </a:ext>
            </a:extLst>
          </p:cNvPr>
          <p:cNvSpPr/>
          <p:nvPr/>
        </p:nvSpPr>
        <p:spPr>
          <a:xfrm flipV="1">
            <a:off x="4273779" y="3213869"/>
            <a:ext cx="1732357" cy="730869"/>
          </a:xfrm>
          <a:custGeom>
            <a:avLst/>
            <a:gdLst>
              <a:gd name="connsiteX0" fmla="*/ 0 w 2107580"/>
              <a:gd name="connsiteY0" fmla="*/ 1476804 h 1476804"/>
              <a:gd name="connsiteX1" fmla="*/ 457200 w 2107580"/>
              <a:gd name="connsiteY1" fmla="*/ 194414 h 1476804"/>
              <a:gd name="connsiteX2" fmla="*/ 2107580 w 2107580"/>
              <a:gd name="connsiteY2" fmla="*/ 27145 h 1476804"/>
              <a:gd name="connsiteX0" fmla="*/ 0 w 2136042"/>
              <a:gd name="connsiteY0" fmla="*/ 1384808 h 1384808"/>
              <a:gd name="connsiteX1" fmla="*/ 485662 w 2136042"/>
              <a:gd name="connsiteY1" fmla="*/ 190856 h 1384808"/>
              <a:gd name="connsiteX2" fmla="*/ 2136042 w 2136042"/>
              <a:gd name="connsiteY2" fmla="*/ 23587 h 1384808"/>
              <a:gd name="connsiteX0" fmla="*/ 0 w 2136042"/>
              <a:gd name="connsiteY0" fmla="*/ 1364098 h 1364098"/>
              <a:gd name="connsiteX1" fmla="*/ 590023 w 2136042"/>
              <a:gd name="connsiteY1" fmla="*/ 523899 h 1364098"/>
              <a:gd name="connsiteX2" fmla="*/ 2136042 w 2136042"/>
              <a:gd name="connsiteY2" fmla="*/ 2877 h 1364098"/>
              <a:gd name="connsiteX0" fmla="*/ 0 w 2287840"/>
              <a:gd name="connsiteY0" fmla="*/ 1103096 h 1103096"/>
              <a:gd name="connsiteX1" fmla="*/ 590023 w 2287840"/>
              <a:gd name="connsiteY1" fmla="*/ 262897 h 1103096"/>
              <a:gd name="connsiteX2" fmla="*/ 2287840 w 2287840"/>
              <a:gd name="connsiteY2" fmla="*/ 7187 h 110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7840" h="1103096">
                <a:moveTo>
                  <a:pt x="0" y="1103096"/>
                </a:moveTo>
                <a:cubicBezTo>
                  <a:pt x="52968" y="582706"/>
                  <a:pt x="208716" y="445549"/>
                  <a:pt x="590023" y="262897"/>
                </a:cubicBezTo>
                <a:cubicBezTo>
                  <a:pt x="971330" y="80246"/>
                  <a:pt x="1638281" y="-29984"/>
                  <a:pt x="2287840" y="7187"/>
                </a:cubicBezTo>
              </a:path>
            </a:pathLst>
          </a:custGeom>
          <a:noFill/>
          <a:ln w="19050">
            <a:solidFill>
              <a:srgbClr val="166F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652AE47-D136-4248-AB29-700F0BDAAD34}"/>
              </a:ext>
            </a:extLst>
          </p:cNvPr>
          <p:cNvSpPr/>
          <p:nvPr/>
        </p:nvSpPr>
        <p:spPr>
          <a:xfrm>
            <a:off x="5999515" y="3556143"/>
            <a:ext cx="3769112" cy="758283"/>
          </a:xfrm>
          <a:prstGeom prst="rect">
            <a:avLst/>
          </a:prstGeom>
          <a:solidFill>
            <a:srgbClr val="166FB5"/>
          </a:solidFill>
          <a:ln>
            <a:noFill/>
          </a:ln>
          <a:effectLst>
            <a:outerShdw blurRad="215900" dist="88900" dir="846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6F9AC17-8EE4-49C4-BBAA-2185A7D1622A}"/>
              </a:ext>
            </a:extLst>
          </p:cNvPr>
          <p:cNvSpPr/>
          <p:nvPr/>
        </p:nvSpPr>
        <p:spPr>
          <a:xfrm>
            <a:off x="6043423" y="3600281"/>
            <a:ext cx="632686" cy="623320"/>
          </a:xfrm>
          <a:prstGeom prst="rect">
            <a:avLst/>
          </a:prstGeom>
          <a:noFill/>
        </p:spPr>
        <p:txBody>
          <a:bodyPr wrap="square" lIns="68652" tIns="34326" rIns="68652" bIns="34326">
            <a:spAutoFit/>
          </a:bodyPr>
          <a:lstStyle/>
          <a:p>
            <a:pPr algn="ctr" defTabSz="343252"/>
            <a:r>
              <a:rPr lang="en-US" sz="3600" b="1">
                <a:ln w="0"/>
                <a:solidFill>
                  <a:prstClr val="white"/>
                </a:solidFill>
                <a:latin typeface="Agency FB" panose="020B0503020202020204" pitchFamily="34" charset="0"/>
              </a:rPr>
              <a:t>O3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211C18D-B437-4590-A8C2-89F3BA4AA044}"/>
              </a:ext>
            </a:extLst>
          </p:cNvPr>
          <p:cNvSpPr/>
          <p:nvPr/>
        </p:nvSpPr>
        <p:spPr>
          <a:xfrm>
            <a:off x="6863664" y="3693404"/>
            <a:ext cx="2132256" cy="438654"/>
          </a:xfrm>
          <a:prstGeom prst="rect">
            <a:avLst/>
          </a:prstGeom>
          <a:noFill/>
        </p:spPr>
        <p:txBody>
          <a:bodyPr wrap="square" lIns="68652" tIns="34326" rIns="68652" bIns="34326">
            <a:spAutoFit/>
          </a:bodyPr>
          <a:lstStyle/>
          <a:p>
            <a:pPr defTabSz="343252"/>
            <a:r>
              <a:rPr lang="en-US" sz="2400" b="1" dirty="0" err="1" smtClean="0">
                <a:ln w="0"/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Activité</a:t>
            </a:r>
            <a:r>
              <a:rPr lang="en-US" sz="2400" b="1" dirty="0" smtClean="0">
                <a:ln w="0"/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CTN</a:t>
            </a:r>
            <a:endParaRPr lang="en-US" sz="2400" b="1" dirty="0">
              <a:ln w="0"/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="" xmlns:a16="http://schemas.microsoft.com/office/drawing/2014/main" id="{8570677B-0F36-4351-A6E3-49E4DC8A8C4A}"/>
              </a:ext>
            </a:extLst>
          </p:cNvPr>
          <p:cNvSpPr/>
          <p:nvPr/>
        </p:nvSpPr>
        <p:spPr>
          <a:xfrm>
            <a:off x="2573152" y="2548910"/>
            <a:ext cx="1541648" cy="1541648"/>
          </a:xfrm>
          <a:prstGeom prst="arc">
            <a:avLst>
              <a:gd name="adj1" fmla="val 4201018"/>
              <a:gd name="adj2" fmla="val 1674591"/>
            </a:avLst>
          </a:prstGeom>
          <a:ln w="95250">
            <a:solidFill>
              <a:srgbClr val="B1B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Freeform: Shape 102">
            <a:extLst>
              <a:ext uri="{FF2B5EF4-FFF2-40B4-BE49-F238E27FC236}">
                <a16:creationId xmlns="" xmlns:a16="http://schemas.microsoft.com/office/drawing/2014/main" id="{0651B194-8865-4BD8-9643-DF69D2EA5EE7}"/>
              </a:ext>
            </a:extLst>
          </p:cNvPr>
          <p:cNvSpPr/>
          <p:nvPr/>
        </p:nvSpPr>
        <p:spPr>
          <a:xfrm flipV="1">
            <a:off x="4040885" y="3647246"/>
            <a:ext cx="3202878" cy="1903184"/>
          </a:xfrm>
          <a:custGeom>
            <a:avLst/>
            <a:gdLst>
              <a:gd name="connsiteX0" fmla="*/ 0 w 2107580"/>
              <a:gd name="connsiteY0" fmla="*/ 1476804 h 1476804"/>
              <a:gd name="connsiteX1" fmla="*/ 457200 w 2107580"/>
              <a:gd name="connsiteY1" fmla="*/ 194414 h 1476804"/>
              <a:gd name="connsiteX2" fmla="*/ 2107580 w 2107580"/>
              <a:gd name="connsiteY2" fmla="*/ 27145 h 1476804"/>
              <a:gd name="connsiteX0" fmla="*/ 0 w 2139825"/>
              <a:gd name="connsiteY0" fmla="*/ 1399589 h 1399589"/>
              <a:gd name="connsiteX1" fmla="*/ 489445 w 2139825"/>
              <a:gd name="connsiteY1" fmla="*/ 191401 h 1399589"/>
              <a:gd name="connsiteX2" fmla="*/ 2139825 w 2139825"/>
              <a:gd name="connsiteY2" fmla="*/ 24132 h 1399589"/>
              <a:gd name="connsiteX0" fmla="*/ 0 w 2225811"/>
              <a:gd name="connsiteY0" fmla="*/ 1304349 h 1304349"/>
              <a:gd name="connsiteX1" fmla="*/ 489445 w 2225811"/>
              <a:gd name="connsiteY1" fmla="*/ 96161 h 1304349"/>
              <a:gd name="connsiteX2" fmla="*/ 2225811 w 2225811"/>
              <a:gd name="connsiteY2" fmla="*/ 102031 h 1304349"/>
              <a:gd name="connsiteX0" fmla="*/ 5225 w 2231036"/>
              <a:gd name="connsiteY0" fmla="*/ 1290903 h 1290903"/>
              <a:gd name="connsiteX1" fmla="*/ 57498 w 2231036"/>
              <a:gd name="connsiteY1" fmla="*/ 1108506 h 1290903"/>
              <a:gd name="connsiteX2" fmla="*/ 494670 w 2231036"/>
              <a:gd name="connsiteY2" fmla="*/ 82715 h 1290903"/>
              <a:gd name="connsiteX3" fmla="*/ 2231036 w 2231036"/>
              <a:gd name="connsiteY3" fmla="*/ 88585 h 129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036" h="1290903">
                <a:moveTo>
                  <a:pt x="5225" y="1290903"/>
                </a:moveTo>
                <a:cubicBezTo>
                  <a:pt x="4980" y="1244014"/>
                  <a:pt x="-24076" y="1309871"/>
                  <a:pt x="57498" y="1108506"/>
                </a:cubicBezTo>
                <a:cubicBezTo>
                  <a:pt x="139072" y="907141"/>
                  <a:pt x="132414" y="252702"/>
                  <a:pt x="494670" y="82715"/>
                </a:cubicBezTo>
                <a:cubicBezTo>
                  <a:pt x="856926" y="-87272"/>
                  <a:pt x="1581477" y="51414"/>
                  <a:pt x="2231036" y="88585"/>
                </a:cubicBezTo>
              </a:path>
            </a:pathLst>
          </a:custGeom>
          <a:noFill/>
          <a:ln w="19050">
            <a:solidFill>
              <a:srgbClr val="B1BD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8A80F85-F759-4367-8514-73A4BEA11A1C}"/>
              </a:ext>
            </a:extLst>
          </p:cNvPr>
          <p:cNvSpPr/>
          <p:nvPr/>
        </p:nvSpPr>
        <p:spPr>
          <a:xfrm>
            <a:off x="5357233" y="5062981"/>
            <a:ext cx="3769112" cy="758283"/>
          </a:xfrm>
          <a:prstGeom prst="rect">
            <a:avLst/>
          </a:prstGeom>
          <a:solidFill>
            <a:srgbClr val="B1BD38"/>
          </a:solidFill>
          <a:ln>
            <a:noFill/>
          </a:ln>
          <a:effectLst>
            <a:outerShdw blurRad="215900" dist="88900" dir="846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D3368B3-48DA-46DD-8E6F-68AA600EB98C}"/>
              </a:ext>
            </a:extLst>
          </p:cNvPr>
          <p:cNvSpPr/>
          <p:nvPr/>
        </p:nvSpPr>
        <p:spPr>
          <a:xfrm>
            <a:off x="5401140" y="5107118"/>
            <a:ext cx="681751" cy="623320"/>
          </a:xfrm>
          <a:prstGeom prst="rect">
            <a:avLst/>
          </a:prstGeom>
          <a:noFill/>
        </p:spPr>
        <p:txBody>
          <a:bodyPr wrap="square" lIns="68652" tIns="34326" rIns="68652" bIns="34326">
            <a:spAutoFit/>
          </a:bodyPr>
          <a:lstStyle/>
          <a:p>
            <a:pPr algn="ctr" defTabSz="343252"/>
            <a:r>
              <a:rPr lang="en-US" sz="3600" b="1">
                <a:ln w="0"/>
                <a:solidFill>
                  <a:prstClr val="white"/>
                </a:solidFill>
                <a:latin typeface="Agency FB" panose="020B0503020202020204" pitchFamily="34" charset="0"/>
              </a:rPr>
              <a:t>O4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4D7C3E8-823F-43EB-BC41-A6546CB670C4}"/>
              </a:ext>
            </a:extLst>
          </p:cNvPr>
          <p:cNvSpPr/>
          <p:nvPr/>
        </p:nvSpPr>
        <p:spPr>
          <a:xfrm>
            <a:off x="6249957" y="5214530"/>
            <a:ext cx="2132256" cy="438654"/>
          </a:xfrm>
          <a:prstGeom prst="rect">
            <a:avLst/>
          </a:prstGeom>
          <a:noFill/>
        </p:spPr>
        <p:txBody>
          <a:bodyPr wrap="square" lIns="68652" tIns="34326" rIns="68652" bIns="34326">
            <a:spAutoFit/>
          </a:bodyPr>
          <a:lstStyle/>
          <a:p>
            <a:pPr defTabSz="343252"/>
            <a:r>
              <a:rPr lang="en-US" sz="2400" b="1" dirty="0" err="1" smtClean="0">
                <a:ln w="0"/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Mes</a:t>
            </a:r>
            <a:r>
              <a:rPr lang="en-US" sz="2400" b="1" dirty="0" smtClean="0">
                <a:ln w="0"/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 err="1" smtClean="0">
                <a:ln w="0"/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Tàches</a:t>
            </a:r>
            <a:endParaRPr lang="en-US" sz="2400" b="1" dirty="0">
              <a:ln w="0"/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3" name="Picture 113">
            <a:extLst>
              <a:ext uri="{FF2B5EF4-FFF2-40B4-BE49-F238E27FC236}">
                <a16:creationId xmlns="" xmlns:a16="http://schemas.microsoft.com/office/drawing/2014/main" id="{7464B087-E1E1-4C2E-A0C2-A95125EA99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47" t="36320" r="34367" b="35979"/>
          <a:stretch/>
        </p:blipFill>
        <p:spPr>
          <a:xfrm>
            <a:off x="2872540" y="2895600"/>
            <a:ext cx="1009366" cy="882410"/>
          </a:xfrm>
          <a:prstGeom prst="rect">
            <a:avLst/>
          </a:prstGeom>
          <a:effectLst/>
        </p:spPr>
      </p:pic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>
          <a:xfrm>
            <a:off x="11101388" y="6356350"/>
            <a:ext cx="252412" cy="365125"/>
          </a:xfrm>
        </p:spPr>
        <p:txBody>
          <a:bodyPr/>
          <a:lstStyle/>
          <a:p>
            <a:fld id="{002EBE8A-A058-4D80-BBE1-F4E8D99CE2E2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30" name="Picture 5" descr="C:\Users\NAUT\Desktop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0264" y="0"/>
            <a:ext cx="2571736" cy="500042"/>
          </a:xfrm>
          <a:prstGeom prst="rect">
            <a:avLst/>
          </a:prstGeom>
          <a:noFill/>
        </p:spPr>
      </p:pic>
      <p:pic>
        <p:nvPicPr>
          <p:cNvPr id="31" name="Picture 3" descr="C:\Users\NAUT\Desktop\Logo-College-LaSalle-Tunis-307x8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19344" cy="619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956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9" grpId="0" animBg="1"/>
      <p:bldP spid="10" grpId="0" animBg="1"/>
      <p:bldP spid="11" grpId="0" animBg="1"/>
      <p:bldP spid="12" grpId="0"/>
      <p:bldP spid="13" grpId="0"/>
      <p:bldP spid="15" grpId="0" animBg="1"/>
      <p:bldP spid="16" grpId="0" animBg="1"/>
      <p:bldP spid="17" grpId="0" animBg="1"/>
      <p:bldP spid="18" grpId="0"/>
      <p:bldP spid="19" grpId="0"/>
      <p:bldP spid="21" grpId="0" animBg="1"/>
      <p:bldP spid="22" grpId="0" animBg="1"/>
      <p:bldP spid="23" grpId="0" animBg="1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101388" y="6356350"/>
            <a:ext cx="252412" cy="365125"/>
          </a:xfrm>
        </p:spPr>
        <p:txBody>
          <a:bodyPr/>
          <a:lstStyle/>
          <a:p>
            <a:fld id="{002EBE8A-A058-4D80-BBE1-F4E8D99CE2E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Freeform: Shape 33">
            <a:extLst>
              <a:ext uri="{FF2B5EF4-FFF2-40B4-BE49-F238E27FC236}">
                <a16:creationId xmlns="" xmlns:a16="http://schemas.microsoft.com/office/drawing/2014/main" id="{1DE55A97-BCAB-43F3-86D1-9A24951AD936}"/>
              </a:ext>
            </a:extLst>
          </p:cNvPr>
          <p:cNvSpPr/>
          <p:nvPr/>
        </p:nvSpPr>
        <p:spPr>
          <a:xfrm rot="4610229">
            <a:off x="4819618" y="714369"/>
            <a:ext cx="2316648" cy="2156326"/>
          </a:xfrm>
          <a:custGeom>
            <a:avLst/>
            <a:gdLst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29901 w 4312029"/>
              <a:gd name="connsiteY18" fmla="*/ 107413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1025242 w 4312029"/>
              <a:gd name="connsiteY21" fmla="*/ 291086 h 3886899"/>
              <a:gd name="connsiteX22" fmla="*/ 2118845 w 4312029"/>
              <a:gd name="connsiteY22" fmla="*/ 0 h 3886899"/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29901 w 4312029"/>
              <a:gd name="connsiteY18" fmla="*/ 107413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975741 w 4312029"/>
              <a:gd name="connsiteY21" fmla="*/ 250379 h 3886899"/>
              <a:gd name="connsiteX22" fmla="*/ 2118845 w 4312029"/>
              <a:gd name="connsiteY22" fmla="*/ 0 h 3886899"/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37704 w 4312029"/>
              <a:gd name="connsiteY18" fmla="*/ 100421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975741 w 4312029"/>
              <a:gd name="connsiteY21" fmla="*/ 250379 h 3886899"/>
              <a:gd name="connsiteX22" fmla="*/ 2118845 w 4312029"/>
              <a:gd name="connsiteY22" fmla="*/ 0 h 3886899"/>
              <a:gd name="connsiteX0" fmla="*/ 2106896 w 4312029"/>
              <a:gd name="connsiteY0" fmla="*/ 0 h 3941255"/>
              <a:gd name="connsiteX1" fmla="*/ 4304567 w 4312029"/>
              <a:gd name="connsiteY1" fmla="*/ 2026784 h 3941255"/>
              <a:gd name="connsiteX2" fmla="*/ 4312029 w 4312029"/>
              <a:gd name="connsiteY2" fmla="*/ 2174563 h 3941255"/>
              <a:gd name="connsiteX3" fmla="*/ 4275201 w 4312029"/>
              <a:gd name="connsiteY3" fmla="*/ 2074033 h 3941255"/>
              <a:gd name="connsiteX4" fmla="*/ 4105775 w 4312029"/>
              <a:gd name="connsiteY4" fmla="*/ 1793848 h 3941255"/>
              <a:gd name="connsiteX5" fmla="*/ 3751422 w 4312029"/>
              <a:gd name="connsiteY5" fmla="*/ 1478126 h 3941255"/>
              <a:gd name="connsiteX6" fmla="*/ 3721696 w 4312029"/>
              <a:gd name="connsiteY6" fmla="*/ 1463716 h 3941255"/>
              <a:gd name="connsiteX7" fmla="*/ 3723997 w 4312029"/>
              <a:gd name="connsiteY7" fmla="*/ 1470004 h 3941255"/>
              <a:gd name="connsiteX8" fmla="*/ 3809634 w 4312029"/>
              <a:gd name="connsiteY8" fmla="*/ 2036438 h 3941255"/>
              <a:gd name="connsiteX9" fmla="*/ 1904817 w 4312029"/>
              <a:gd name="connsiteY9" fmla="*/ 3941255 h 3941255"/>
              <a:gd name="connsiteX10" fmla="*/ 0 w 4312029"/>
              <a:gd name="connsiteY10" fmla="*/ 2036438 h 3941255"/>
              <a:gd name="connsiteX11" fmla="*/ 149690 w 4312029"/>
              <a:gd name="connsiteY11" fmla="*/ 1294998 h 3941255"/>
              <a:gd name="connsiteX12" fmla="*/ 175191 w 4312029"/>
              <a:gd name="connsiteY12" fmla="*/ 1242061 h 3941255"/>
              <a:gd name="connsiteX13" fmla="*/ 156598 w 4312029"/>
              <a:gd name="connsiteY13" fmla="*/ 1271458 h 3941255"/>
              <a:gd name="connsiteX14" fmla="*/ 87925 w 4312029"/>
              <a:gd name="connsiteY14" fmla="*/ 1414016 h 3941255"/>
              <a:gd name="connsiteX15" fmla="*/ 94437 w 4312029"/>
              <a:gd name="connsiteY15" fmla="*/ 1396225 h 3941255"/>
              <a:gd name="connsiteX16" fmla="*/ 162138 w 4312029"/>
              <a:gd name="connsiteY16" fmla="*/ 1251205 h 3941255"/>
              <a:gd name="connsiteX17" fmla="*/ 224722 w 4312029"/>
              <a:gd name="connsiteY17" fmla="*/ 1139241 h 3941255"/>
              <a:gd name="connsiteX18" fmla="*/ 237704 w 4312029"/>
              <a:gd name="connsiteY18" fmla="*/ 1058570 h 3941255"/>
              <a:gd name="connsiteX19" fmla="*/ 996869 w 4312029"/>
              <a:gd name="connsiteY19" fmla="*/ 361523 h 3941255"/>
              <a:gd name="connsiteX20" fmla="*/ 1008310 w 4312029"/>
              <a:gd name="connsiteY20" fmla="*/ 356011 h 3941255"/>
              <a:gd name="connsiteX21" fmla="*/ 975741 w 4312029"/>
              <a:gd name="connsiteY21" fmla="*/ 304735 h 3941255"/>
              <a:gd name="connsiteX22" fmla="*/ 2106896 w 4312029"/>
              <a:gd name="connsiteY22" fmla="*/ 0 h 394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2029" h="3941255">
                <a:moveTo>
                  <a:pt x="2106896" y="0"/>
                </a:moveTo>
                <a:cubicBezTo>
                  <a:pt x="3244463" y="0"/>
                  <a:pt x="4192055" y="918901"/>
                  <a:pt x="4304567" y="2026784"/>
                </a:cubicBezTo>
                <a:lnTo>
                  <a:pt x="4312029" y="2174563"/>
                </a:lnTo>
                <a:lnTo>
                  <a:pt x="4275201" y="2074033"/>
                </a:lnTo>
                <a:cubicBezTo>
                  <a:pt x="4233475" y="1979828"/>
                  <a:pt x="4176780" y="1884711"/>
                  <a:pt x="4105775" y="1793848"/>
                </a:cubicBezTo>
                <a:cubicBezTo>
                  <a:pt x="3999268" y="1657555"/>
                  <a:pt x="3875689" y="1550188"/>
                  <a:pt x="3751422" y="1478126"/>
                </a:cubicBezTo>
                <a:lnTo>
                  <a:pt x="3721696" y="1463716"/>
                </a:lnTo>
                <a:lnTo>
                  <a:pt x="3723997" y="1470004"/>
                </a:lnTo>
                <a:cubicBezTo>
                  <a:pt x="3779652" y="1648940"/>
                  <a:pt x="3809634" y="1839188"/>
                  <a:pt x="3809634" y="2036438"/>
                </a:cubicBezTo>
                <a:cubicBezTo>
                  <a:pt x="3809634" y="3088439"/>
                  <a:pt x="2956818" y="3941255"/>
                  <a:pt x="1904817" y="3941255"/>
                </a:cubicBezTo>
                <a:cubicBezTo>
                  <a:pt x="852816" y="3941255"/>
                  <a:pt x="0" y="3088439"/>
                  <a:pt x="0" y="2036438"/>
                </a:cubicBezTo>
                <a:cubicBezTo>
                  <a:pt x="0" y="1773438"/>
                  <a:pt x="53301" y="1522887"/>
                  <a:pt x="149690" y="1294998"/>
                </a:cubicBezTo>
                <a:lnTo>
                  <a:pt x="175191" y="1242061"/>
                </a:lnTo>
                <a:lnTo>
                  <a:pt x="156598" y="1271458"/>
                </a:lnTo>
                <a:lnTo>
                  <a:pt x="87925" y="1414016"/>
                </a:lnTo>
                <a:lnTo>
                  <a:pt x="94437" y="1396225"/>
                </a:lnTo>
                <a:cubicBezTo>
                  <a:pt x="115283" y="1346940"/>
                  <a:pt x="137876" y="1298574"/>
                  <a:pt x="162138" y="1251205"/>
                </a:cubicBezTo>
                <a:lnTo>
                  <a:pt x="224722" y="1139241"/>
                </a:lnTo>
                <a:lnTo>
                  <a:pt x="237704" y="1058570"/>
                </a:lnTo>
                <a:cubicBezTo>
                  <a:pt x="413646" y="734690"/>
                  <a:pt x="672989" y="537465"/>
                  <a:pt x="996869" y="361523"/>
                </a:cubicBezTo>
                <a:lnTo>
                  <a:pt x="1008310" y="356011"/>
                </a:lnTo>
                <a:cubicBezTo>
                  <a:pt x="1013954" y="352488"/>
                  <a:pt x="970097" y="308258"/>
                  <a:pt x="975741" y="304735"/>
                </a:cubicBezTo>
                <a:cubicBezTo>
                  <a:pt x="1297783" y="119556"/>
                  <a:pt x="1708748" y="0"/>
                  <a:pt x="2106896" y="0"/>
                </a:cubicBezTo>
                <a:close/>
              </a:path>
            </a:pathLst>
          </a:custGeom>
          <a:gradFill flip="none" rotWithShape="1">
            <a:gsLst>
              <a:gs pos="22000">
                <a:srgbClr val="FEE800"/>
              </a:gs>
              <a:gs pos="51000">
                <a:srgbClr val="F3931D"/>
              </a:gs>
              <a:gs pos="73000">
                <a:srgbClr val="DA5C1E"/>
              </a:gs>
              <a:gs pos="100000">
                <a:srgbClr val="F3521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20700" dist="292100" dir="3300000" sx="104000" sy="10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86044"/>
            <a:endParaRPr lang="en-US" sz="876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Group 35">
            <a:extLst>
              <a:ext uri="{FF2B5EF4-FFF2-40B4-BE49-F238E27FC236}">
                <a16:creationId xmlns="" xmlns:a16="http://schemas.microsoft.com/office/drawing/2014/main" id="{71DA9B07-F560-404E-8A04-A88D8D9C9557}"/>
              </a:ext>
            </a:extLst>
          </p:cNvPr>
          <p:cNvGrpSpPr/>
          <p:nvPr/>
        </p:nvGrpSpPr>
        <p:grpSpPr>
          <a:xfrm>
            <a:off x="5084578" y="830897"/>
            <a:ext cx="1636633" cy="1636633"/>
            <a:chOff x="4127542" y="1292470"/>
            <a:chExt cx="2991382" cy="2991382"/>
          </a:xfrm>
        </p:grpSpPr>
        <p:sp>
          <p:nvSpPr>
            <p:cNvPr id="5" name="Oval 3">
              <a:extLst>
                <a:ext uri="{FF2B5EF4-FFF2-40B4-BE49-F238E27FC236}">
                  <a16:creationId xmlns="" xmlns:a16="http://schemas.microsoft.com/office/drawing/2014/main" id="{17CE4BBA-8E6B-443B-B8DA-34FF69FA472E}"/>
                </a:ext>
              </a:extLst>
            </p:cNvPr>
            <p:cNvSpPr/>
            <p:nvPr/>
          </p:nvSpPr>
          <p:spPr>
            <a:xfrm>
              <a:off x="4127542" y="1292470"/>
              <a:ext cx="2991382" cy="2991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dist="165100" dir="36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87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="" xmlns:a16="http://schemas.microsoft.com/office/drawing/2014/main" id="{354DCE97-8151-48F1-8AA3-6851BACDA68C}"/>
                </a:ext>
              </a:extLst>
            </p:cNvPr>
            <p:cNvSpPr/>
            <p:nvPr/>
          </p:nvSpPr>
          <p:spPr>
            <a:xfrm>
              <a:off x="4155142" y="1317128"/>
              <a:ext cx="2931554" cy="2931554"/>
            </a:xfrm>
            <a:prstGeom prst="ellipse">
              <a:avLst/>
            </a:prstGeom>
            <a:gradFill flip="none" rotWithShape="1">
              <a:gsLst>
                <a:gs pos="0">
                  <a:srgbClr val="FCF9FB"/>
                </a:gs>
                <a:gs pos="100000">
                  <a:schemeClr val="bg1">
                    <a:lumMod val="65000"/>
                    <a:alpha val="71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876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AB0308F-BC37-406B-8CE0-F92A2929F3C9}"/>
              </a:ext>
            </a:extLst>
          </p:cNvPr>
          <p:cNvSpPr/>
          <p:nvPr/>
        </p:nvSpPr>
        <p:spPr>
          <a:xfrm>
            <a:off x="5208450" y="1225318"/>
            <a:ext cx="1402196" cy="611767"/>
          </a:xfrm>
          <a:prstGeom prst="rect">
            <a:avLst/>
          </a:prstGeom>
          <a:noFill/>
        </p:spPr>
        <p:txBody>
          <a:bodyPr wrap="square" lIns="57210" tIns="28605" rIns="57210" bIns="28605">
            <a:spAutoFit/>
          </a:bodyPr>
          <a:lstStyle/>
          <a:p>
            <a:pPr algn="ctr" defTabSz="286044"/>
            <a:r>
              <a:rPr lang="en-US" dirty="0" smtClean="0">
                <a:ln w="0"/>
                <a:solidFill>
                  <a:prstClr val="black">
                    <a:alpha val="53000"/>
                  </a:prstClr>
                </a:solidFill>
                <a:latin typeface="Calibri" panose="020F0502020204030204"/>
              </a:rPr>
              <a:t>Presentation </a:t>
            </a:r>
            <a:r>
              <a:rPr lang="en-US" dirty="0" err="1" smtClean="0">
                <a:ln w="0"/>
                <a:solidFill>
                  <a:prstClr val="black">
                    <a:alpha val="53000"/>
                  </a:prstClr>
                </a:solidFill>
                <a:latin typeface="Calibri" panose="020F0502020204030204"/>
              </a:rPr>
              <a:t>Générale</a:t>
            </a:r>
            <a:endParaRPr lang="en-US" dirty="0">
              <a:ln w="0"/>
              <a:solidFill>
                <a:prstClr val="black">
                  <a:alpha val="53000"/>
                </a:prstClr>
              </a:solidFill>
              <a:latin typeface="Calibri" panose="020F0502020204030204"/>
            </a:endParaRPr>
          </a:p>
        </p:txBody>
      </p:sp>
      <p:grpSp>
        <p:nvGrpSpPr>
          <p:cNvPr id="35" name="Group 64">
            <a:extLst>
              <a:ext uri="{FF2B5EF4-FFF2-40B4-BE49-F238E27FC236}">
                <a16:creationId xmlns="" xmlns:a16="http://schemas.microsoft.com/office/drawing/2014/main" id="{9ED91A22-40E1-4AAB-8B6A-92117BB78686}"/>
              </a:ext>
            </a:extLst>
          </p:cNvPr>
          <p:cNvGrpSpPr/>
          <p:nvPr/>
        </p:nvGrpSpPr>
        <p:grpSpPr>
          <a:xfrm>
            <a:off x="5529920" y="3000209"/>
            <a:ext cx="907165" cy="907165"/>
            <a:chOff x="4127542" y="1292470"/>
            <a:chExt cx="2991382" cy="2991382"/>
          </a:xfrm>
        </p:grpSpPr>
        <p:sp>
          <p:nvSpPr>
            <p:cNvPr id="36" name="Oval 65">
              <a:extLst>
                <a:ext uri="{FF2B5EF4-FFF2-40B4-BE49-F238E27FC236}">
                  <a16:creationId xmlns="" xmlns:a16="http://schemas.microsoft.com/office/drawing/2014/main" id="{1C25731D-26D7-4856-9218-81DDE327A139}"/>
                </a:ext>
              </a:extLst>
            </p:cNvPr>
            <p:cNvSpPr/>
            <p:nvPr/>
          </p:nvSpPr>
          <p:spPr>
            <a:xfrm>
              <a:off x="4127542" y="1292470"/>
              <a:ext cx="2991382" cy="2991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dist="165100" dir="36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876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Oval 66">
              <a:extLst>
                <a:ext uri="{FF2B5EF4-FFF2-40B4-BE49-F238E27FC236}">
                  <a16:creationId xmlns="" xmlns:a16="http://schemas.microsoft.com/office/drawing/2014/main" id="{205A2BC1-9588-4145-A92F-2BCAB2152E44}"/>
                </a:ext>
              </a:extLst>
            </p:cNvPr>
            <p:cNvSpPr/>
            <p:nvPr/>
          </p:nvSpPr>
          <p:spPr>
            <a:xfrm>
              <a:off x="4155142" y="1317128"/>
              <a:ext cx="2931554" cy="2931554"/>
            </a:xfrm>
            <a:prstGeom prst="ellipse">
              <a:avLst/>
            </a:prstGeom>
            <a:gradFill flip="none" rotWithShape="1">
              <a:gsLst>
                <a:gs pos="0">
                  <a:srgbClr val="FCF9FB"/>
                </a:gs>
                <a:gs pos="100000">
                  <a:schemeClr val="bg1">
                    <a:lumMod val="65000"/>
                    <a:alpha val="71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876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8" name="Picture 67">
            <a:extLst>
              <a:ext uri="{FF2B5EF4-FFF2-40B4-BE49-F238E27FC236}">
                <a16:creationId xmlns="" xmlns:a16="http://schemas.microsoft.com/office/drawing/2014/main" id="{4D494BA9-E247-4049-99EE-16F4634E06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65" t="33819" r="32927" b="34616"/>
          <a:stretch/>
        </p:blipFill>
        <p:spPr>
          <a:xfrm>
            <a:off x="5615011" y="3106734"/>
            <a:ext cx="738079" cy="665498"/>
          </a:xfrm>
          <a:prstGeom prst="rect">
            <a:avLst/>
          </a:prstGeom>
        </p:spPr>
      </p:pic>
      <p:pic>
        <p:nvPicPr>
          <p:cNvPr id="15" name="Picture 5" descr="C:\Users\NAUT\Desktop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0264" y="0"/>
            <a:ext cx="2571736" cy="500042"/>
          </a:xfrm>
          <a:prstGeom prst="rect">
            <a:avLst/>
          </a:prstGeom>
          <a:noFill/>
        </p:spPr>
      </p:pic>
      <p:pic>
        <p:nvPicPr>
          <p:cNvPr id="17" name="Picture 3" descr="C:\Users\NAUT\Desktop\Logo-College-LaSalle-Tunis-307x8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19344" cy="619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533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0915650" y="6356350"/>
            <a:ext cx="438150" cy="365125"/>
          </a:xfrm>
        </p:spPr>
        <p:txBody>
          <a:bodyPr/>
          <a:lstStyle/>
          <a:p>
            <a:fld id="{002EBE8A-A058-4D80-BBE1-F4E8D99CE2E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14349" y="1420243"/>
            <a:ext cx="7342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400" dirty="0" smtClean="0"/>
              <a:t>La Tunisie accorde une  grande importance au domaine de transport maritime vu qu’il joue un très grand rôle dans le développement du commerce </a:t>
            </a:r>
            <a:r>
              <a:rPr lang="fr-FR" sz="2400" dirty="0" smtClean="0"/>
              <a:t>extérieur.</a:t>
            </a:r>
          </a:p>
          <a:p>
            <a:pPr>
              <a:buFont typeface="Wingdings" pitchFamily="2" charset="2"/>
              <a:buChar char="v"/>
            </a:pPr>
            <a:endParaRPr lang="fr-FR" sz="2400" dirty="0" smtClean="0"/>
          </a:p>
          <a:p>
            <a:pPr>
              <a:buFont typeface="Wingdings" pitchFamily="2" charset="2"/>
              <a:buChar char="v"/>
            </a:pPr>
            <a:r>
              <a:rPr lang="fr-FR" sz="2400" dirty="0" smtClean="0"/>
              <a:t>La plupart des échanges entre la Tunisie et le monde s’effectué par voie maritime puisque la </a:t>
            </a:r>
            <a:r>
              <a:rPr lang="fr-FR" sz="2400" dirty="0" smtClean="0"/>
              <a:t>Tunisie </a:t>
            </a:r>
            <a:r>
              <a:rPr lang="fr-FR" sz="2400" dirty="0" smtClean="0"/>
              <a:t>occupe une position stratégique qui lui permettant l’établissement  de liens directs avec les pays d’Afrique du nord, de l’ouest et les pays </a:t>
            </a:r>
            <a:r>
              <a:rPr lang="fr-FR" sz="2400" dirty="0" smtClean="0"/>
              <a:t>européen.</a:t>
            </a:r>
          </a:p>
          <a:p>
            <a:pPr>
              <a:buFont typeface="Wingdings" pitchFamily="2" charset="2"/>
              <a:buChar char="v"/>
            </a:pPr>
            <a:endParaRPr lang="fr-FR" sz="2400" dirty="0" smtClean="0"/>
          </a:p>
          <a:p>
            <a:pPr>
              <a:buFont typeface="Wingdings" pitchFamily="2" charset="2"/>
              <a:buChar char="v"/>
            </a:pPr>
            <a:r>
              <a:rPr lang="fr-FR" sz="2400" dirty="0" smtClean="0"/>
              <a:t>Ainsi,  nous avons effectué notre stage d’initiation au sein de la compagnie tunisienne de navigation (CTN</a:t>
            </a:r>
            <a:r>
              <a:rPr lang="fr-FR" sz="2400" dirty="0" smtClean="0"/>
              <a:t>).</a:t>
            </a:r>
            <a:endParaRPr lang="fr-FR" sz="2400" dirty="0" smtClean="0"/>
          </a:p>
        </p:txBody>
      </p:sp>
      <p:sp>
        <p:nvSpPr>
          <p:cNvPr id="4" name="TextBox 8"/>
          <p:cNvSpPr txBox="1"/>
          <p:nvPr/>
        </p:nvSpPr>
        <p:spPr>
          <a:xfrm>
            <a:off x="2803358" y="308109"/>
            <a:ext cx="6797842" cy="46166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286044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Générale</a:t>
            </a:r>
            <a:endParaRPr lang="en-US" sz="2400" dirty="0">
              <a:ln w="0"/>
              <a:solidFill>
                <a:prstClr val="black">
                  <a:alpha val="53000"/>
                </a:prstClr>
              </a:solidFill>
            </a:endParaRPr>
          </a:p>
        </p:txBody>
      </p:sp>
      <p:pic>
        <p:nvPicPr>
          <p:cNvPr id="2050" name="Picture 2" descr="Image result for transport maritime 10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0891" y="1594022"/>
            <a:ext cx="3969260" cy="3466518"/>
          </a:xfrm>
          <a:prstGeom prst="rect">
            <a:avLst/>
          </a:prstGeom>
          <a:noFill/>
        </p:spPr>
      </p:pic>
      <p:pic>
        <p:nvPicPr>
          <p:cNvPr id="7" name="Picture 5" descr="C:\Users\NAUT\Desktop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0264" y="0"/>
            <a:ext cx="2571736" cy="500042"/>
          </a:xfrm>
          <a:prstGeom prst="rect">
            <a:avLst/>
          </a:prstGeom>
          <a:noFill/>
        </p:spPr>
      </p:pic>
      <p:pic>
        <p:nvPicPr>
          <p:cNvPr id="8" name="Picture 3" descr="C:\Users\NAUT\Desktop\Logo-College-LaSalle-Tunis-307x8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19344" cy="619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67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115674" y="6356350"/>
            <a:ext cx="238125" cy="365125"/>
          </a:xfrm>
        </p:spPr>
        <p:txBody>
          <a:bodyPr/>
          <a:lstStyle/>
          <a:p>
            <a:fld id="{002EBE8A-A058-4D80-BBE1-F4E8D99CE2E2}" type="slidenum">
              <a:rPr lang="fr-FR" sz="2400" smtClean="0"/>
              <a:pPr/>
              <a:t>5</a:t>
            </a:fld>
            <a:endParaRPr lang="fr-FR" sz="2400" dirty="0"/>
          </a:p>
        </p:txBody>
      </p:sp>
      <p:sp>
        <p:nvSpPr>
          <p:cNvPr id="3" name="Freeform: Shape 33">
            <a:extLst>
              <a:ext uri="{FF2B5EF4-FFF2-40B4-BE49-F238E27FC236}">
                <a16:creationId xmlns="" xmlns:a16="http://schemas.microsoft.com/office/drawing/2014/main" id="{1DE55A97-BCAB-43F3-86D1-9A24951AD936}"/>
              </a:ext>
            </a:extLst>
          </p:cNvPr>
          <p:cNvSpPr/>
          <p:nvPr/>
        </p:nvSpPr>
        <p:spPr>
          <a:xfrm rot="4610229">
            <a:off x="4819618" y="714369"/>
            <a:ext cx="2316648" cy="2156326"/>
          </a:xfrm>
          <a:custGeom>
            <a:avLst/>
            <a:gdLst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29901 w 4312029"/>
              <a:gd name="connsiteY18" fmla="*/ 107413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1025242 w 4312029"/>
              <a:gd name="connsiteY21" fmla="*/ 291086 h 3886899"/>
              <a:gd name="connsiteX22" fmla="*/ 2118845 w 4312029"/>
              <a:gd name="connsiteY22" fmla="*/ 0 h 3886899"/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29901 w 4312029"/>
              <a:gd name="connsiteY18" fmla="*/ 107413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975741 w 4312029"/>
              <a:gd name="connsiteY21" fmla="*/ 250379 h 3886899"/>
              <a:gd name="connsiteX22" fmla="*/ 2118845 w 4312029"/>
              <a:gd name="connsiteY22" fmla="*/ 0 h 3886899"/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37704 w 4312029"/>
              <a:gd name="connsiteY18" fmla="*/ 100421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975741 w 4312029"/>
              <a:gd name="connsiteY21" fmla="*/ 250379 h 3886899"/>
              <a:gd name="connsiteX22" fmla="*/ 2118845 w 4312029"/>
              <a:gd name="connsiteY22" fmla="*/ 0 h 3886899"/>
              <a:gd name="connsiteX0" fmla="*/ 2106896 w 4312029"/>
              <a:gd name="connsiteY0" fmla="*/ 0 h 3941255"/>
              <a:gd name="connsiteX1" fmla="*/ 4304567 w 4312029"/>
              <a:gd name="connsiteY1" fmla="*/ 2026784 h 3941255"/>
              <a:gd name="connsiteX2" fmla="*/ 4312029 w 4312029"/>
              <a:gd name="connsiteY2" fmla="*/ 2174563 h 3941255"/>
              <a:gd name="connsiteX3" fmla="*/ 4275201 w 4312029"/>
              <a:gd name="connsiteY3" fmla="*/ 2074033 h 3941255"/>
              <a:gd name="connsiteX4" fmla="*/ 4105775 w 4312029"/>
              <a:gd name="connsiteY4" fmla="*/ 1793848 h 3941255"/>
              <a:gd name="connsiteX5" fmla="*/ 3751422 w 4312029"/>
              <a:gd name="connsiteY5" fmla="*/ 1478126 h 3941255"/>
              <a:gd name="connsiteX6" fmla="*/ 3721696 w 4312029"/>
              <a:gd name="connsiteY6" fmla="*/ 1463716 h 3941255"/>
              <a:gd name="connsiteX7" fmla="*/ 3723997 w 4312029"/>
              <a:gd name="connsiteY7" fmla="*/ 1470004 h 3941255"/>
              <a:gd name="connsiteX8" fmla="*/ 3809634 w 4312029"/>
              <a:gd name="connsiteY8" fmla="*/ 2036438 h 3941255"/>
              <a:gd name="connsiteX9" fmla="*/ 1904817 w 4312029"/>
              <a:gd name="connsiteY9" fmla="*/ 3941255 h 3941255"/>
              <a:gd name="connsiteX10" fmla="*/ 0 w 4312029"/>
              <a:gd name="connsiteY10" fmla="*/ 2036438 h 3941255"/>
              <a:gd name="connsiteX11" fmla="*/ 149690 w 4312029"/>
              <a:gd name="connsiteY11" fmla="*/ 1294998 h 3941255"/>
              <a:gd name="connsiteX12" fmla="*/ 175191 w 4312029"/>
              <a:gd name="connsiteY12" fmla="*/ 1242061 h 3941255"/>
              <a:gd name="connsiteX13" fmla="*/ 156598 w 4312029"/>
              <a:gd name="connsiteY13" fmla="*/ 1271458 h 3941255"/>
              <a:gd name="connsiteX14" fmla="*/ 87925 w 4312029"/>
              <a:gd name="connsiteY14" fmla="*/ 1414016 h 3941255"/>
              <a:gd name="connsiteX15" fmla="*/ 94437 w 4312029"/>
              <a:gd name="connsiteY15" fmla="*/ 1396225 h 3941255"/>
              <a:gd name="connsiteX16" fmla="*/ 162138 w 4312029"/>
              <a:gd name="connsiteY16" fmla="*/ 1251205 h 3941255"/>
              <a:gd name="connsiteX17" fmla="*/ 224722 w 4312029"/>
              <a:gd name="connsiteY17" fmla="*/ 1139241 h 3941255"/>
              <a:gd name="connsiteX18" fmla="*/ 237704 w 4312029"/>
              <a:gd name="connsiteY18" fmla="*/ 1058570 h 3941255"/>
              <a:gd name="connsiteX19" fmla="*/ 996869 w 4312029"/>
              <a:gd name="connsiteY19" fmla="*/ 361523 h 3941255"/>
              <a:gd name="connsiteX20" fmla="*/ 1008310 w 4312029"/>
              <a:gd name="connsiteY20" fmla="*/ 356011 h 3941255"/>
              <a:gd name="connsiteX21" fmla="*/ 975741 w 4312029"/>
              <a:gd name="connsiteY21" fmla="*/ 304735 h 3941255"/>
              <a:gd name="connsiteX22" fmla="*/ 2106896 w 4312029"/>
              <a:gd name="connsiteY22" fmla="*/ 0 h 394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2029" h="3941255">
                <a:moveTo>
                  <a:pt x="2106896" y="0"/>
                </a:moveTo>
                <a:cubicBezTo>
                  <a:pt x="3244463" y="0"/>
                  <a:pt x="4192055" y="918901"/>
                  <a:pt x="4304567" y="2026784"/>
                </a:cubicBezTo>
                <a:lnTo>
                  <a:pt x="4312029" y="2174563"/>
                </a:lnTo>
                <a:lnTo>
                  <a:pt x="4275201" y="2074033"/>
                </a:lnTo>
                <a:cubicBezTo>
                  <a:pt x="4233475" y="1979828"/>
                  <a:pt x="4176780" y="1884711"/>
                  <a:pt x="4105775" y="1793848"/>
                </a:cubicBezTo>
                <a:cubicBezTo>
                  <a:pt x="3999268" y="1657555"/>
                  <a:pt x="3875689" y="1550188"/>
                  <a:pt x="3751422" y="1478126"/>
                </a:cubicBezTo>
                <a:lnTo>
                  <a:pt x="3721696" y="1463716"/>
                </a:lnTo>
                <a:lnTo>
                  <a:pt x="3723997" y="1470004"/>
                </a:lnTo>
                <a:cubicBezTo>
                  <a:pt x="3779652" y="1648940"/>
                  <a:pt x="3809634" y="1839188"/>
                  <a:pt x="3809634" y="2036438"/>
                </a:cubicBezTo>
                <a:cubicBezTo>
                  <a:pt x="3809634" y="3088439"/>
                  <a:pt x="2956818" y="3941255"/>
                  <a:pt x="1904817" y="3941255"/>
                </a:cubicBezTo>
                <a:cubicBezTo>
                  <a:pt x="852816" y="3941255"/>
                  <a:pt x="0" y="3088439"/>
                  <a:pt x="0" y="2036438"/>
                </a:cubicBezTo>
                <a:cubicBezTo>
                  <a:pt x="0" y="1773438"/>
                  <a:pt x="53301" y="1522887"/>
                  <a:pt x="149690" y="1294998"/>
                </a:cubicBezTo>
                <a:lnTo>
                  <a:pt x="175191" y="1242061"/>
                </a:lnTo>
                <a:lnTo>
                  <a:pt x="156598" y="1271458"/>
                </a:lnTo>
                <a:lnTo>
                  <a:pt x="87925" y="1414016"/>
                </a:lnTo>
                <a:lnTo>
                  <a:pt x="94437" y="1396225"/>
                </a:lnTo>
                <a:cubicBezTo>
                  <a:pt x="115283" y="1346940"/>
                  <a:pt x="137876" y="1298574"/>
                  <a:pt x="162138" y="1251205"/>
                </a:cubicBezTo>
                <a:lnTo>
                  <a:pt x="224722" y="1139241"/>
                </a:lnTo>
                <a:lnTo>
                  <a:pt x="237704" y="1058570"/>
                </a:lnTo>
                <a:cubicBezTo>
                  <a:pt x="413646" y="734690"/>
                  <a:pt x="672989" y="537465"/>
                  <a:pt x="996869" y="361523"/>
                </a:cubicBezTo>
                <a:lnTo>
                  <a:pt x="1008310" y="356011"/>
                </a:lnTo>
                <a:cubicBezTo>
                  <a:pt x="1013954" y="352488"/>
                  <a:pt x="970097" y="308258"/>
                  <a:pt x="975741" y="304735"/>
                </a:cubicBezTo>
                <a:cubicBezTo>
                  <a:pt x="1297783" y="119556"/>
                  <a:pt x="1708748" y="0"/>
                  <a:pt x="2106896" y="0"/>
                </a:cubicBezTo>
                <a:close/>
              </a:path>
            </a:pathLst>
          </a:custGeom>
          <a:gradFill flip="none" rotWithShape="1">
            <a:gsLst>
              <a:gs pos="22000">
                <a:srgbClr val="FEE800"/>
              </a:gs>
              <a:gs pos="51000">
                <a:srgbClr val="F3931D"/>
              </a:gs>
              <a:gs pos="73000">
                <a:srgbClr val="DA5C1E"/>
              </a:gs>
              <a:gs pos="100000">
                <a:srgbClr val="F3521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20700" dist="292100" dir="3300000" sx="104000" sy="10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86044"/>
            <a:endParaRPr lang="en-US" sz="10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" name="Group 35">
            <a:extLst>
              <a:ext uri="{FF2B5EF4-FFF2-40B4-BE49-F238E27FC236}">
                <a16:creationId xmlns="" xmlns:a16="http://schemas.microsoft.com/office/drawing/2014/main" id="{71DA9B07-F560-404E-8A04-A88D8D9C9557}"/>
              </a:ext>
            </a:extLst>
          </p:cNvPr>
          <p:cNvGrpSpPr/>
          <p:nvPr/>
        </p:nvGrpSpPr>
        <p:grpSpPr>
          <a:xfrm>
            <a:off x="5084578" y="830897"/>
            <a:ext cx="1636633" cy="1636633"/>
            <a:chOff x="4127542" y="1292470"/>
            <a:chExt cx="2991382" cy="2991382"/>
          </a:xfrm>
        </p:grpSpPr>
        <p:sp>
          <p:nvSpPr>
            <p:cNvPr id="5" name="Oval 3">
              <a:extLst>
                <a:ext uri="{FF2B5EF4-FFF2-40B4-BE49-F238E27FC236}">
                  <a16:creationId xmlns="" xmlns:a16="http://schemas.microsoft.com/office/drawing/2014/main" id="{17CE4BBA-8E6B-443B-B8DA-34FF69FA472E}"/>
                </a:ext>
              </a:extLst>
            </p:cNvPr>
            <p:cNvSpPr/>
            <p:nvPr/>
          </p:nvSpPr>
          <p:spPr>
            <a:xfrm>
              <a:off x="4127542" y="1292470"/>
              <a:ext cx="2991382" cy="2991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dist="165100" dir="36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10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="" xmlns:a16="http://schemas.microsoft.com/office/drawing/2014/main" id="{354DCE97-8151-48F1-8AA3-6851BACDA68C}"/>
                </a:ext>
              </a:extLst>
            </p:cNvPr>
            <p:cNvSpPr/>
            <p:nvPr/>
          </p:nvSpPr>
          <p:spPr>
            <a:xfrm>
              <a:off x="4155142" y="1317128"/>
              <a:ext cx="2931554" cy="2931554"/>
            </a:xfrm>
            <a:prstGeom prst="ellipse">
              <a:avLst/>
            </a:prstGeom>
            <a:gradFill flip="none" rotWithShape="1">
              <a:gsLst>
                <a:gs pos="0">
                  <a:srgbClr val="FCF9FB"/>
                </a:gs>
                <a:gs pos="100000">
                  <a:schemeClr val="bg1">
                    <a:lumMod val="65000"/>
                    <a:alpha val="71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10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AB0308F-BC37-406B-8CE0-F92A2929F3C9}"/>
              </a:ext>
            </a:extLst>
          </p:cNvPr>
          <p:cNvSpPr/>
          <p:nvPr/>
        </p:nvSpPr>
        <p:spPr>
          <a:xfrm>
            <a:off x="5208450" y="1177193"/>
            <a:ext cx="1402196" cy="611767"/>
          </a:xfrm>
          <a:prstGeom prst="rect">
            <a:avLst/>
          </a:prstGeom>
          <a:noFill/>
        </p:spPr>
        <p:txBody>
          <a:bodyPr wrap="square" lIns="57210" tIns="28605" rIns="57210" bIns="28605">
            <a:spAutoFit/>
          </a:bodyPr>
          <a:lstStyle/>
          <a:p>
            <a:pPr algn="ctr" defTabSz="286044"/>
            <a:r>
              <a:rPr lang="en-US" dirty="0" smtClean="0">
                <a:ln w="0"/>
                <a:solidFill>
                  <a:prstClr val="black">
                    <a:alpha val="53000"/>
                  </a:prstClr>
                </a:solidFill>
                <a:latin typeface="Calibri" panose="020F0502020204030204"/>
              </a:rPr>
              <a:t>Presentation </a:t>
            </a:r>
            <a:r>
              <a:rPr lang="en-US" dirty="0" err="1" smtClean="0">
                <a:ln w="0"/>
                <a:solidFill>
                  <a:prstClr val="black">
                    <a:alpha val="53000"/>
                  </a:prstClr>
                </a:solidFill>
                <a:latin typeface="Calibri" panose="020F0502020204030204"/>
              </a:rPr>
              <a:t>Générale</a:t>
            </a:r>
            <a:endParaRPr lang="en-US" dirty="0">
              <a:ln w="0"/>
              <a:solidFill>
                <a:prstClr val="black">
                  <a:alpha val="53000"/>
                </a:prstClr>
              </a:solidFill>
              <a:latin typeface="Calibri" panose="020F0502020204030204"/>
            </a:endParaRPr>
          </a:p>
        </p:txBody>
      </p:sp>
      <p:sp>
        <p:nvSpPr>
          <p:cNvPr id="11" name="Freeform: Shape 40">
            <a:extLst>
              <a:ext uri="{FF2B5EF4-FFF2-40B4-BE49-F238E27FC236}">
                <a16:creationId xmlns="" xmlns:a16="http://schemas.microsoft.com/office/drawing/2014/main" id="{8C0A1FD1-33F0-4C3C-BAF6-434921072DBE}"/>
              </a:ext>
            </a:extLst>
          </p:cNvPr>
          <p:cNvSpPr/>
          <p:nvPr/>
        </p:nvSpPr>
        <p:spPr>
          <a:xfrm rot="9275899">
            <a:off x="6521313" y="2289135"/>
            <a:ext cx="2316648" cy="2156326"/>
          </a:xfrm>
          <a:custGeom>
            <a:avLst/>
            <a:gdLst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29901 w 4312029"/>
              <a:gd name="connsiteY18" fmla="*/ 107413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1025242 w 4312029"/>
              <a:gd name="connsiteY21" fmla="*/ 291086 h 3886899"/>
              <a:gd name="connsiteX22" fmla="*/ 2118845 w 4312029"/>
              <a:gd name="connsiteY22" fmla="*/ 0 h 3886899"/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29901 w 4312029"/>
              <a:gd name="connsiteY18" fmla="*/ 107413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975741 w 4312029"/>
              <a:gd name="connsiteY21" fmla="*/ 250379 h 3886899"/>
              <a:gd name="connsiteX22" fmla="*/ 2118845 w 4312029"/>
              <a:gd name="connsiteY22" fmla="*/ 0 h 3886899"/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37704 w 4312029"/>
              <a:gd name="connsiteY18" fmla="*/ 100421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975741 w 4312029"/>
              <a:gd name="connsiteY21" fmla="*/ 250379 h 3886899"/>
              <a:gd name="connsiteX22" fmla="*/ 2118845 w 4312029"/>
              <a:gd name="connsiteY22" fmla="*/ 0 h 3886899"/>
              <a:gd name="connsiteX0" fmla="*/ 2106896 w 4312029"/>
              <a:gd name="connsiteY0" fmla="*/ 0 h 3941255"/>
              <a:gd name="connsiteX1" fmla="*/ 4304567 w 4312029"/>
              <a:gd name="connsiteY1" fmla="*/ 2026784 h 3941255"/>
              <a:gd name="connsiteX2" fmla="*/ 4312029 w 4312029"/>
              <a:gd name="connsiteY2" fmla="*/ 2174563 h 3941255"/>
              <a:gd name="connsiteX3" fmla="*/ 4275201 w 4312029"/>
              <a:gd name="connsiteY3" fmla="*/ 2074033 h 3941255"/>
              <a:gd name="connsiteX4" fmla="*/ 4105775 w 4312029"/>
              <a:gd name="connsiteY4" fmla="*/ 1793848 h 3941255"/>
              <a:gd name="connsiteX5" fmla="*/ 3751422 w 4312029"/>
              <a:gd name="connsiteY5" fmla="*/ 1478126 h 3941255"/>
              <a:gd name="connsiteX6" fmla="*/ 3721696 w 4312029"/>
              <a:gd name="connsiteY6" fmla="*/ 1463716 h 3941255"/>
              <a:gd name="connsiteX7" fmla="*/ 3723997 w 4312029"/>
              <a:gd name="connsiteY7" fmla="*/ 1470004 h 3941255"/>
              <a:gd name="connsiteX8" fmla="*/ 3809634 w 4312029"/>
              <a:gd name="connsiteY8" fmla="*/ 2036438 h 3941255"/>
              <a:gd name="connsiteX9" fmla="*/ 1904817 w 4312029"/>
              <a:gd name="connsiteY9" fmla="*/ 3941255 h 3941255"/>
              <a:gd name="connsiteX10" fmla="*/ 0 w 4312029"/>
              <a:gd name="connsiteY10" fmla="*/ 2036438 h 3941255"/>
              <a:gd name="connsiteX11" fmla="*/ 149690 w 4312029"/>
              <a:gd name="connsiteY11" fmla="*/ 1294998 h 3941255"/>
              <a:gd name="connsiteX12" fmla="*/ 175191 w 4312029"/>
              <a:gd name="connsiteY12" fmla="*/ 1242061 h 3941255"/>
              <a:gd name="connsiteX13" fmla="*/ 156598 w 4312029"/>
              <a:gd name="connsiteY13" fmla="*/ 1271458 h 3941255"/>
              <a:gd name="connsiteX14" fmla="*/ 87925 w 4312029"/>
              <a:gd name="connsiteY14" fmla="*/ 1414016 h 3941255"/>
              <a:gd name="connsiteX15" fmla="*/ 94437 w 4312029"/>
              <a:gd name="connsiteY15" fmla="*/ 1396225 h 3941255"/>
              <a:gd name="connsiteX16" fmla="*/ 162138 w 4312029"/>
              <a:gd name="connsiteY16" fmla="*/ 1251205 h 3941255"/>
              <a:gd name="connsiteX17" fmla="*/ 224722 w 4312029"/>
              <a:gd name="connsiteY17" fmla="*/ 1139241 h 3941255"/>
              <a:gd name="connsiteX18" fmla="*/ 237704 w 4312029"/>
              <a:gd name="connsiteY18" fmla="*/ 1058570 h 3941255"/>
              <a:gd name="connsiteX19" fmla="*/ 996869 w 4312029"/>
              <a:gd name="connsiteY19" fmla="*/ 361523 h 3941255"/>
              <a:gd name="connsiteX20" fmla="*/ 1008310 w 4312029"/>
              <a:gd name="connsiteY20" fmla="*/ 356011 h 3941255"/>
              <a:gd name="connsiteX21" fmla="*/ 975741 w 4312029"/>
              <a:gd name="connsiteY21" fmla="*/ 304735 h 3941255"/>
              <a:gd name="connsiteX22" fmla="*/ 2106896 w 4312029"/>
              <a:gd name="connsiteY22" fmla="*/ 0 h 394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2029" h="3941255">
                <a:moveTo>
                  <a:pt x="2106896" y="0"/>
                </a:moveTo>
                <a:cubicBezTo>
                  <a:pt x="3244463" y="0"/>
                  <a:pt x="4192055" y="918901"/>
                  <a:pt x="4304567" y="2026784"/>
                </a:cubicBezTo>
                <a:lnTo>
                  <a:pt x="4312029" y="2174563"/>
                </a:lnTo>
                <a:lnTo>
                  <a:pt x="4275201" y="2074033"/>
                </a:lnTo>
                <a:cubicBezTo>
                  <a:pt x="4233475" y="1979828"/>
                  <a:pt x="4176780" y="1884711"/>
                  <a:pt x="4105775" y="1793848"/>
                </a:cubicBezTo>
                <a:cubicBezTo>
                  <a:pt x="3999268" y="1657555"/>
                  <a:pt x="3875689" y="1550188"/>
                  <a:pt x="3751422" y="1478126"/>
                </a:cubicBezTo>
                <a:lnTo>
                  <a:pt x="3721696" y="1463716"/>
                </a:lnTo>
                <a:lnTo>
                  <a:pt x="3723997" y="1470004"/>
                </a:lnTo>
                <a:cubicBezTo>
                  <a:pt x="3779652" y="1648940"/>
                  <a:pt x="3809634" y="1839188"/>
                  <a:pt x="3809634" y="2036438"/>
                </a:cubicBezTo>
                <a:cubicBezTo>
                  <a:pt x="3809634" y="3088439"/>
                  <a:pt x="2956818" y="3941255"/>
                  <a:pt x="1904817" y="3941255"/>
                </a:cubicBezTo>
                <a:cubicBezTo>
                  <a:pt x="852816" y="3941255"/>
                  <a:pt x="0" y="3088439"/>
                  <a:pt x="0" y="2036438"/>
                </a:cubicBezTo>
                <a:cubicBezTo>
                  <a:pt x="0" y="1773438"/>
                  <a:pt x="53301" y="1522887"/>
                  <a:pt x="149690" y="1294998"/>
                </a:cubicBezTo>
                <a:lnTo>
                  <a:pt x="175191" y="1242061"/>
                </a:lnTo>
                <a:lnTo>
                  <a:pt x="156598" y="1271458"/>
                </a:lnTo>
                <a:lnTo>
                  <a:pt x="87925" y="1414016"/>
                </a:lnTo>
                <a:lnTo>
                  <a:pt x="94437" y="1396225"/>
                </a:lnTo>
                <a:cubicBezTo>
                  <a:pt x="115283" y="1346940"/>
                  <a:pt x="137876" y="1298574"/>
                  <a:pt x="162138" y="1251205"/>
                </a:cubicBezTo>
                <a:lnTo>
                  <a:pt x="224722" y="1139241"/>
                </a:lnTo>
                <a:lnTo>
                  <a:pt x="237704" y="1058570"/>
                </a:lnTo>
                <a:cubicBezTo>
                  <a:pt x="413646" y="734690"/>
                  <a:pt x="672989" y="537465"/>
                  <a:pt x="996869" y="361523"/>
                </a:cubicBezTo>
                <a:lnTo>
                  <a:pt x="1008310" y="356011"/>
                </a:lnTo>
                <a:cubicBezTo>
                  <a:pt x="1013954" y="352488"/>
                  <a:pt x="970097" y="308258"/>
                  <a:pt x="975741" y="304735"/>
                </a:cubicBezTo>
                <a:cubicBezTo>
                  <a:pt x="1297783" y="119556"/>
                  <a:pt x="1708748" y="0"/>
                  <a:pt x="2106896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EE65A6"/>
              </a:gs>
              <a:gs pos="54000">
                <a:srgbClr val="BB3B92"/>
              </a:gs>
              <a:gs pos="89000">
                <a:srgbClr val="951A7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20700" dist="292100" dir="3300000" sx="104000" sy="10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86044"/>
            <a:endParaRPr lang="en-US" sz="10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41">
            <a:extLst>
              <a:ext uri="{FF2B5EF4-FFF2-40B4-BE49-F238E27FC236}">
                <a16:creationId xmlns="" xmlns:a16="http://schemas.microsoft.com/office/drawing/2014/main" id="{E5F54FC3-E14E-4C3D-A4AB-9F1619B30B52}"/>
              </a:ext>
            </a:extLst>
          </p:cNvPr>
          <p:cNvGrpSpPr/>
          <p:nvPr/>
        </p:nvGrpSpPr>
        <p:grpSpPr>
          <a:xfrm>
            <a:off x="6966064" y="2449299"/>
            <a:ext cx="1636633" cy="1636633"/>
            <a:chOff x="4127542" y="1292470"/>
            <a:chExt cx="2991382" cy="2991382"/>
          </a:xfrm>
        </p:grpSpPr>
        <p:sp>
          <p:nvSpPr>
            <p:cNvPr id="13" name="Oval 42">
              <a:extLst>
                <a:ext uri="{FF2B5EF4-FFF2-40B4-BE49-F238E27FC236}">
                  <a16:creationId xmlns="" xmlns:a16="http://schemas.microsoft.com/office/drawing/2014/main" id="{E3EF9CCC-1677-4CBA-B013-D971B863C206}"/>
                </a:ext>
              </a:extLst>
            </p:cNvPr>
            <p:cNvSpPr/>
            <p:nvPr/>
          </p:nvSpPr>
          <p:spPr>
            <a:xfrm>
              <a:off x="4127542" y="1292470"/>
              <a:ext cx="2991382" cy="2991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dist="165100" dir="36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10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Oval 43">
              <a:extLst>
                <a:ext uri="{FF2B5EF4-FFF2-40B4-BE49-F238E27FC236}">
                  <a16:creationId xmlns="" xmlns:a16="http://schemas.microsoft.com/office/drawing/2014/main" id="{C0048F22-0C1D-4C81-9981-8B534C6417B3}"/>
                </a:ext>
              </a:extLst>
            </p:cNvPr>
            <p:cNvSpPr/>
            <p:nvPr/>
          </p:nvSpPr>
          <p:spPr>
            <a:xfrm>
              <a:off x="4155142" y="1317128"/>
              <a:ext cx="2931554" cy="2931554"/>
            </a:xfrm>
            <a:prstGeom prst="ellipse">
              <a:avLst/>
            </a:prstGeom>
            <a:gradFill flip="none" rotWithShape="1">
              <a:gsLst>
                <a:gs pos="0">
                  <a:srgbClr val="FCF9FB"/>
                </a:gs>
                <a:gs pos="100000">
                  <a:schemeClr val="bg1">
                    <a:lumMod val="65000"/>
                    <a:alpha val="71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10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89BE1D4-26B6-482E-A9BD-575C2F134BA7}"/>
              </a:ext>
            </a:extLst>
          </p:cNvPr>
          <p:cNvSpPr/>
          <p:nvPr/>
        </p:nvSpPr>
        <p:spPr>
          <a:xfrm>
            <a:off x="7141072" y="2903882"/>
            <a:ext cx="1353221" cy="611767"/>
          </a:xfrm>
          <a:prstGeom prst="rect">
            <a:avLst/>
          </a:prstGeom>
          <a:noFill/>
        </p:spPr>
        <p:txBody>
          <a:bodyPr wrap="square" lIns="57210" tIns="28605" rIns="57210" bIns="28605">
            <a:spAutoFit/>
          </a:bodyPr>
          <a:lstStyle/>
          <a:p>
            <a:pPr algn="ctr" defTabSz="286044"/>
            <a:r>
              <a:rPr lang="en-US" dirty="0" smtClean="0">
                <a:ln w="0"/>
                <a:solidFill>
                  <a:prstClr val="black">
                    <a:alpha val="53000"/>
                  </a:prstClr>
                </a:solidFill>
                <a:latin typeface="Calibri" panose="020F0502020204030204"/>
              </a:rPr>
              <a:t>Presentation CTN</a:t>
            </a:r>
            <a:endParaRPr lang="en-US" dirty="0">
              <a:ln w="0"/>
              <a:solidFill>
                <a:prstClr val="black">
                  <a:alpha val="53000"/>
                </a:prstClr>
              </a:solidFill>
              <a:latin typeface="Calibri" panose="020F0502020204030204"/>
            </a:endParaRPr>
          </a:p>
        </p:txBody>
      </p:sp>
      <p:grpSp>
        <p:nvGrpSpPr>
          <p:cNvPr id="35" name="Group 64">
            <a:extLst>
              <a:ext uri="{FF2B5EF4-FFF2-40B4-BE49-F238E27FC236}">
                <a16:creationId xmlns="" xmlns:a16="http://schemas.microsoft.com/office/drawing/2014/main" id="{9ED91A22-40E1-4AAB-8B6A-92117BB78686}"/>
              </a:ext>
            </a:extLst>
          </p:cNvPr>
          <p:cNvGrpSpPr/>
          <p:nvPr/>
        </p:nvGrpSpPr>
        <p:grpSpPr>
          <a:xfrm>
            <a:off x="5529920" y="3000209"/>
            <a:ext cx="907165" cy="907165"/>
            <a:chOff x="4127542" y="1292470"/>
            <a:chExt cx="2991382" cy="2991382"/>
          </a:xfrm>
        </p:grpSpPr>
        <p:sp>
          <p:nvSpPr>
            <p:cNvPr id="36" name="Oval 65">
              <a:extLst>
                <a:ext uri="{FF2B5EF4-FFF2-40B4-BE49-F238E27FC236}">
                  <a16:creationId xmlns="" xmlns:a16="http://schemas.microsoft.com/office/drawing/2014/main" id="{1C25731D-26D7-4856-9218-81DDE327A139}"/>
                </a:ext>
              </a:extLst>
            </p:cNvPr>
            <p:cNvSpPr/>
            <p:nvPr/>
          </p:nvSpPr>
          <p:spPr>
            <a:xfrm>
              <a:off x="4127542" y="1292470"/>
              <a:ext cx="2991382" cy="2991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dist="165100" dir="36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10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Oval 66">
              <a:extLst>
                <a:ext uri="{FF2B5EF4-FFF2-40B4-BE49-F238E27FC236}">
                  <a16:creationId xmlns="" xmlns:a16="http://schemas.microsoft.com/office/drawing/2014/main" id="{205A2BC1-9588-4145-A92F-2BCAB2152E44}"/>
                </a:ext>
              </a:extLst>
            </p:cNvPr>
            <p:cNvSpPr/>
            <p:nvPr/>
          </p:nvSpPr>
          <p:spPr>
            <a:xfrm>
              <a:off x="4155142" y="1317128"/>
              <a:ext cx="2931554" cy="2931554"/>
            </a:xfrm>
            <a:prstGeom prst="ellipse">
              <a:avLst/>
            </a:prstGeom>
            <a:gradFill flip="none" rotWithShape="1">
              <a:gsLst>
                <a:gs pos="0">
                  <a:srgbClr val="FCF9FB"/>
                </a:gs>
                <a:gs pos="100000">
                  <a:schemeClr val="bg1">
                    <a:lumMod val="65000"/>
                    <a:alpha val="71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10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8" name="Picture 67">
            <a:extLst>
              <a:ext uri="{FF2B5EF4-FFF2-40B4-BE49-F238E27FC236}">
                <a16:creationId xmlns="" xmlns:a16="http://schemas.microsoft.com/office/drawing/2014/main" id="{4D494BA9-E247-4049-99EE-16F4634E06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65" t="33819" r="32927" b="34616"/>
          <a:stretch/>
        </p:blipFill>
        <p:spPr>
          <a:xfrm>
            <a:off x="5615011" y="3106734"/>
            <a:ext cx="738079" cy="665498"/>
          </a:xfrm>
          <a:prstGeom prst="rect">
            <a:avLst/>
          </a:prstGeom>
        </p:spPr>
      </p:pic>
      <p:pic>
        <p:nvPicPr>
          <p:cNvPr id="25" name="Picture 5" descr="C:\Users\NAUT\Desktop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0264" y="0"/>
            <a:ext cx="2571736" cy="500042"/>
          </a:xfrm>
          <a:prstGeom prst="rect">
            <a:avLst/>
          </a:prstGeom>
          <a:noFill/>
        </p:spPr>
      </p:pic>
      <p:pic>
        <p:nvPicPr>
          <p:cNvPr id="26" name="Picture 3" descr="C:\Users\NAUT\Desktop\Logo-College-LaSalle-Tunis-307x8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19344" cy="619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01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0915650" y="6356350"/>
            <a:ext cx="438150" cy="365125"/>
          </a:xfrm>
        </p:spPr>
        <p:txBody>
          <a:bodyPr/>
          <a:lstStyle/>
          <a:p>
            <a:fld id="{002EBE8A-A058-4D80-BBE1-F4E8D99CE2E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14349" y="1167571"/>
            <a:ext cx="73422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400" dirty="0" smtClean="0"/>
              <a:t>La compagnie tunisienne  de navigation (CTN) a développé, au fil des ans une forte image de société moderne répondant aux besoins et aux attentes des différentes catégories de la clientèle</a:t>
            </a:r>
            <a:r>
              <a:rPr lang="fr-FR" sz="2400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fr-FR" sz="2400" dirty="0" smtClean="0"/>
          </a:p>
          <a:p>
            <a:pPr>
              <a:buFont typeface="Wingdings" pitchFamily="2" charset="2"/>
              <a:buChar char="v"/>
            </a:pPr>
            <a:r>
              <a:rPr lang="fr-FR" sz="2400" dirty="0" smtClean="0"/>
              <a:t>Elle possède cinq agences  (RADES, LA GOULETTE, BIZERTE, SOUSSE ET SFAX) </a:t>
            </a:r>
            <a:r>
              <a:rPr lang="fr-FR" sz="2400" dirty="0" err="1" smtClean="0"/>
              <a:t>toutefoais</a:t>
            </a:r>
            <a:r>
              <a:rPr lang="fr-FR" sz="2400" dirty="0" smtClean="0"/>
              <a:t> le port le plus important est celui de Radés, qui occupe une place importante de point de vue de son volume d’activité</a:t>
            </a:r>
            <a:r>
              <a:rPr lang="fr-FR" sz="2400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fr-FR" sz="2400" dirty="0" smtClean="0"/>
          </a:p>
          <a:p>
            <a:pPr>
              <a:buFont typeface="Wingdings" pitchFamily="2" charset="2"/>
              <a:buChar char="v"/>
            </a:pPr>
            <a:r>
              <a:rPr lang="fr-FR" sz="2400" dirty="0" smtClean="0"/>
              <a:t>Par ailleurs, la réussite nationale et internationale de la CTN a été favorisée grâce à la  position géographique de la Tunisie qui S’ouvre sur le méditerrané tout en occupant une place stratégique.</a:t>
            </a:r>
          </a:p>
          <a:p>
            <a:pPr>
              <a:buFont typeface="Wingdings" pitchFamily="2" charset="2"/>
              <a:buChar char="v"/>
            </a:pPr>
            <a:endParaRPr lang="fr-FR" sz="2400" dirty="0" smtClean="0"/>
          </a:p>
          <a:p>
            <a:endParaRPr lang="fr-FR" sz="2400" dirty="0"/>
          </a:p>
        </p:txBody>
      </p:sp>
      <p:sp>
        <p:nvSpPr>
          <p:cNvPr id="4" name="TextBox 8"/>
          <p:cNvSpPr txBox="1"/>
          <p:nvPr/>
        </p:nvSpPr>
        <p:spPr>
          <a:xfrm>
            <a:off x="3080084" y="308109"/>
            <a:ext cx="6112042" cy="46166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de la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NAUT\Desktop\149924890617324889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951" y="1263317"/>
            <a:ext cx="4680803" cy="3099014"/>
          </a:xfrm>
          <a:prstGeom prst="rect">
            <a:avLst/>
          </a:prstGeom>
          <a:noFill/>
        </p:spPr>
      </p:pic>
      <p:pic>
        <p:nvPicPr>
          <p:cNvPr id="7" name="Picture 5" descr="C:\Users\NAUT\Desktop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0264" y="0"/>
            <a:ext cx="2571736" cy="500042"/>
          </a:xfrm>
          <a:prstGeom prst="rect">
            <a:avLst/>
          </a:prstGeom>
          <a:noFill/>
        </p:spPr>
      </p:pic>
      <p:pic>
        <p:nvPicPr>
          <p:cNvPr id="8" name="Picture 3" descr="C:\Users\NAUT\Desktop\Logo-College-LaSalle-Tunis-307x8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19344" cy="619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67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0915650" y="6356350"/>
            <a:ext cx="438150" cy="365125"/>
          </a:xfrm>
        </p:spPr>
        <p:txBody>
          <a:bodyPr/>
          <a:lstStyle/>
          <a:p>
            <a:fld id="{002EBE8A-A058-4D80-BBE1-F4E8D99CE2E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14349" y="1420243"/>
            <a:ext cx="7342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400" dirty="0" smtClean="0"/>
              <a:t>La </a:t>
            </a:r>
            <a:r>
              <a:rPr lang="fr-FR" sz="2400" dirty="0" smtClean="0"/>
              <a:t>CTN, qui est une société publique, est le principal armateur du pays, elle offre des liaisons </a:t>
            </a:r>
            <a:r>
              <a:rPr lang="fr-FR" sz="2400" dirty="0" smtClean="0"/>
              <a:t>régulières</a:t>
            </a:r>
          </a:p>
          <a:p>
            <a:r>
              <a:rPr lang="fr-FR" sz="2400" dirty="0" smtClean="0"/>
              <a:t> </a:t>
            </a:r>
            <a:r>
              <a:rPr lang="fr-FR" sz="2400" dirty="0" smtClean="0"/>
              <a:t>reliant les deux rives de la mer Méditerranée (Marseille, Gênes, Livourne, et Barcelone), elle dispose d’une flotte moderne, répondant aux exigences de sécurité, de rapidité et de capacité , composée de </a:t>
            </a:r>
            <a:endParaRPr lang="fr-FR" sz="2400" dirty="0" smtClean="0"/>
          </a:p>
          <a:p>
            <a:r>
              <a:rPr lang="fr-FR" sz="2400" dirty="0" smtClean="0"/>
              <a:t>quatre </a:t>
            </a:r>
            <a:r>
              <a:rPr lang="fr-FR" sz="2400" dirty="0" smtClean="0"/>
              <a:t>navires à savoir</a:t>
            </a:r>
            <a:r>
              <a:rPr lang="fr-FR" sz="2400" b="1" dirty="0" smtClean="0"/>
              <a:t>  SALAMBO,  ULYSSE, AMILCAR et  </a:t>
            </a:r>
            <a:r>
              <a:rPr lang="fr-FR" sz="2400" b="1" dirty="0" smtClean="0"/>
              <a:t>ELYSSA.</a:t>
            </a:r>
          </a:p>
          <a:p>
            <a:endParaRPr lang="fr-FR" sz="2400" b="1" dirty="0" smtClean="0"/>
          </a:p>
          <a:p>
            <a:pPr>
              <a:buFont typeface="Wingdings" pitchFamily="2" charset="2"/>
              <a:buChar char="v"/>
            </a:pPr>
            <a:r>
              <a:rPr lang="fr-FR" sz="2400" dirty="0" smtClean="0"/>
              <a:t>Elle  est placée actuellement sous la tutelle du ministère de transport.</a:t>
            </a:r>
          </a:p>
          <a:p>
            <a:r>
              <a:rPr lang="fr-FR" sz="2400" dirty="0" smtClean="0"/>
              <a:t>         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4" name="TextBox 8"/>
          <p:cNvSpPr txBox="1"/>
          <p:nvPr/>
        </p:nvSpPr>
        <p:spPr>
          <a:xfrm>
            <a:off x="2779295" y="308109"/>
            <a:ext cx="6605337" cy="46166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de la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CTN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NAUT\Desktop\fev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6334" y="1491916"/>
            <a:ext cx="4453161" cy="3477125"/>
          </a:xfrm>
          <a:prstGeom prst="rect">
            <a:avLst/>
          </a:prstGeom>
          <a:noFill/>
        </p:spPr>
      </p:pic>
      <p:pic>
        <p:nvPicPr>
          <p:cNvPr id="7" name="Picture 5" descr="C:\Users\NAUT\Desktop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0264" y="0"/>
            <a:ext cx="2571736" cy="500042"/>
          </a:xfrm>
          <a:prstGeom prst="rect">
            <a:avLst/>
          </a:prstGeom>
          <a:noFill/>
        </p:spPr>
      </p:pic>
      <p:pic>
        <p:nvPicPr>
          <p:cNvPr id="8" name="Picture 3" descr="C:\Users\NAUT\Desktop\Logo-College-LaSalle-Tunis-307x8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319344" cy="619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67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8A-A058-4D80-BBE1-F4E8D99CE2E2}" type="slidenum">
              <a:rPr lang="fr-FR" sz="2400" smtClean="0"/>
              <a:pPr/>
              <a:t>8</a:t>
            </a:fld>
            <a:endParaRPr lang="fr-FR" sz="2400"/>
          </a:p>
        </p:txBody>
      </p:sp>
      <p:sp>
        <p:nvSpPr>
          <p:cNvPr id="3" name="Espace réservé du numéro de diapositive 1"/>
          <p:cNvSpPr txBox="1">
            <a:spLocks/>
          </p:cNvSpPr>
          <p:nvPr/>
        </p:nvSpPr>
        <p:spPr>
          <a:xfrm>
            <a:off x="11115674" y="6356350"/>
            <a:ext cx="238125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2EBE8A-A058-4D80-BBE1-F4E8D99CE2E2}" type="slidenum"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reeform: Shape 33">
            <a:extLst>
              <a:ext uri="{FF2B5EF4-FFF2-40B4-BE49-F238E27FC236}">
                <a16:creationId xmlns="" xmlns:a16="http://schemas.microsoft.com/office/drawing/2014/main" id="{1DE55A97-BCAB-43F3-86D1-9A24951AD936}"/>
              </a:ext>
            </a:extLst>
          </p:cNvPr>
          <p:cNvSpPr/>
          <p:nvPr/>
        </p:nvSpPr>
        <p:spPr>
          <a:xfrm rot="4610229">
            <a:off x="4819618" y="714369"/>
            <a:ext cx="2316648" cy="2156326"/>
          </a:xfrm>
          <a:custGeom>
            <a:avLst/>
            <a:gdLst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29901 w 4312029"/>
              <a:gd name="connsiteY18" fmla="*/ 107413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1025242 w 4312029"/>
              <a:gd name="connsiteY21" fmla="*/ 291086 h 3886899"/>
              <a:gd name="connsiteX22" fmla="*/ 2118845 w 4312029"/>
              <a:gd name="connsiteY22" fmla="*/ 0 h 3886899"/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29901 w 4312029"/>
              <a:gd name="connsiteY18" fmla="*/ 107413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975741 w 4312029"/>
              <a:gd name="connsiteY21" fmla="*/ 250379 h 3886899"/>
              <a:gd name="connsiteX22" fmla="*/ 2118845 w 4312029"/>
              <a:gd name="connsiteY22" fmla="*/ 0 h 3886899"/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37704 w 4312029"/>
              <a:gd name="connsiteY18" fmla="*/ 100421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975741 w 4312029"/>
              <a:gd name="connsiteY21" fmla="*/ 250379 h 3886899"/>
              <a:gd name="connsiteX22" fmla="*/ 2118845 w 4312029"/>
              <a:gd name="connsiteY22" fmla="*/ 0 h 3886899"/>
              <a:gd name="connsiteX0" fmla="*/ 2106896 w 4312029"/>
              <a:gd name="connsiteY0" fmla="*/ 0 h 3941255"/>
              <a:gd name="connsiteX1" fmla="*/ 4304567 w 4312029"/>
              <a:gd name="connsiteY1" fmla="*/ 2026784 h 3941255"/>
              <a:gd name="connsiteX2" fmla="*/ 4312029 w 4312029"/>
              <a:gd name="connsiteY2" fmla="*/ 2174563 h 3941255"/>
              <a:gd name="connsiteX3" fmla="*/ 4275201 w 4312029"/>
              <a:gd name="connsiteY3" fmla="*/ 2074033 h 3941255"/>
              <a:gd name="connsiteX4" fmla="*/ 4105775 w 4312029"/>
              <a:gd name="connsiteY4" fmla="*/ 1793848 h 3941255"/>
              <a:gd name="connsiteX5" fmla="*/ 3751422 w 4312029"/>
              <a:gd name="connsiteY5" fmla="*/ 1478126 h 3941255"/>
              <a:gd name="connsiteX6" fmla="*/ 3721696 w 4312029"/>
              <a:gd name="connsiteY6" fmla="*/ 1463716 h 3941255"/>
              <a:gd name="connsiteX7" fmla="*/ 3723997 w 4312029"/>
              <a:gd name="connsiteY7" fmla="*/ 1470004 h 3941255"/>
              <a:gd name="connsiteX8" fmla="*/ 3809634 w 4312029"/>
              <a:gd name="connsiteY8" fmla="*/ 2036438 h 3941255"/>
              <a:gd name="connsiteX9" fmla="*/ 1904817 w 4312029"/>
              <a:gd name="connsiteY9" fmla="*/ 3941255 h 3941255"/>
              <a:gd name="connsiteX10" fmla="*/ 0 w 4312029"/>
              <a:gd name="connsiteY10" fmla="*/ 2036438 h 3941255"/>
              <a:gd name="connsiteX11" fmla="*/ 149690 w 4312029"/>
              <a:gd name="connsiteY11" fmla="*/ 1294998 h 3941255"/>
              <a:gd name="connsiteX12" fmla="*/ 175191 w 4312029"/>
              <a:gd name="connsiteY12" fmla="*/ 1242061 h 3941255"/>
              <a:gd name="connsiteX13" fmla="*/ 156598 w 4312029"/>
              <a:gd name="connsiteY13" fmla="*/ 1271458 h 3941255"/>
              <a:gd name="connsiteX14" fmla="*/ 87925 w 4312029"/>
              <a:gd name="connsiteY14" fmla="*/ 1414016 h 3941255"/>
              <a:gd name="connsiteX15" fmla="*/ 94437 w 4312029"/>
              <a:gd name="connsiteY15" fmla="*/ 1396225 h 3941255"/>
              <a:gd name="connsiteX16" fmla="*/ 162138 w 4312029"/>
              <a:gd name="connsiteY16" fmla="*/ 1251205 h 3941255"/>
              <a:gd name="connsiteX17" fmla="*/ 224722 w 4312029"/>
              <a:gd name="connsiteY17" fmla="*/ 1139241 h 3941255"/>
              <a:gd name="connsiteX18" fmla="*/ 237704 w 4312029"/>
              <a:gd name="connsiteY18" fmla="*/ 1058570 h 3941255"/>
              <a:gd name="connsiteX19" fmla="*/ 996869 w 4312029"/>
              <a:gd name="connsiteY19" fmla="*/ 361523 h 3941255"/>
              <a:gd name="connsiteX20" fmla="*/ 1008310 w 4312029"/>
              <a:gd name="connsiteY20" fmla="*/ 356011 h 3941255"/>
              <a:gd name="connsiteX21" fmla="*/ 975741 w 4312029"/>
              <a:gd name="connsiteY21" fmla="*/ 304735 h 3941255"/>
              <a:gd name="connsiteX22" fmla="*/ 2106896 w 4312029"/>
              <a:gd name="connsiteY22" fmla="*/ 0 h 394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2029" h="3941255">
                <a:moveTo>
                  <a:pt x="2106896" y="0"/>
                </a:moveTo>
                <a:cubicBezTo>
                  <a:pt x="3244463" y="0"/>
                  <a:pt x="4192055" y="918901"/>
                  <a:pt x="4304567" y="2026784"/>
                </a:cubicBezTo>
                <a:lnTo>
                  <a:pt x="4312029" y="2174563"/>
                </a:lnTo>
                <a:lnTo>
                  <a:pt x="4275201" y="2074033"/>
                </a:lnTo>
                <a:cubicBezTo>
                  <a:pt x="4233475" y="1979828"/>
                  <a:pt x="4176780" y="1884711"/>
                  <a:pt x="4105775" y="1793848"/>
                </a:cubicBezTo>
                <a:cubicBezTo>
                  <a:pt x="3999268" y="1657555"/>
                  <a:pt x="3875689" y="1550188"/>
                  <a:pt x="3751422" y="1478126"/>
                </a:cubicBezTo>
                <a:lnTo>
                  <a:pt x="3721696" y="1463716"/>
                </a:lnTo>
                <a:lnTo>
                  <a:pt x="3723997" y="1470004"/>
                </a:lnTo>
                <a:cubicBezTo>
                  <a:pt x="3779652" y="1648940"/>
                  <a:pt x="3809634" y="1839188"/>
                  <a:pt x="3809634" y="2036438"/>
                </a:cubicBezTo>
                <a:cubicBezTo>
                  <a:pt x="3809634" y="3088439"/>
                  <a:pt x="2956818" y="3941255"/>
                  <a:pt x="1904817" y="3941255"/>
                </a:cubicBezTo>
                <a:cubicBezTo>
                  <a:pt x="852816" y="3941255"/>
                  <a:pt x="0" y="3088439"/>
                  <a:pt x="0" y="2036438"/>
                </a:cubicBezTo>
                <a:cubicBezTo>
                  <a:pt x="0" y="1773438"/>
                  <a:pt x="53301" y="1522887"/>
                  <a:pt x="149690" y="1294998"/>
                </a:cubicBezTo>
                <a:lnTo>
                  <a:pt x="175191" y="1242061"/>
                </a:lnTo>
                <a:lnTo>
                  <a:pt x="156598" y="1271458"/>
                </a:lnTo>
                <a:lnTo>
                  <a:pt x="87925" y="1414016"/>
                </a:lnTo>
                <a:lnTo>
                  <a:pt x="94437" y="1396225"/>
                </a:lnTo>
                <a:cubicBezTo>
                  <a:pt x="115283" y="1346940"/>
                  <a:pt x="137876" y="1298574"/>
                  <a:pt x="162138" y="1251205"/>
                </a:cubicBezTo>
                <a:lnTo>
                  <a:pt x="224722" y="1139241"/>
                </a:lnTo>
                <a:lnTo>
                  <a:pt x="237704" y="1058570"/>
                </a:lnTo>
                <a:cubicBezTo>
                  <a:pt x="413646" y="734690"/>
                  <a:pt x="672989" y="537465"/>
                  <a:pt x="996869" y="361523"/>
                </a:cubicBezTo>
                <a:lnTo>
                  <a:pt x="1008310" y="356011"/>
                </a:lnTo>
                <a:cubicBezTo>
                  <a:pt x="1013954" y="352488"/>
                  <a:pt x="970097" y="308258"/>
                  <a:pt x="975741" y="304735"/>
                </a:cubicBezTo>
                <a:cubicBezTo>
                  <a:pt x="1297783" y="119556"/>
                  <a:pt x="1708748" y="0"/>
                  <a:pt x="2106896" y="0"/>
                </a:cubicBezTo>
                <a:close/>
              </a:path>
            </a:pathLst>
          </a:custGeom>
          <a:gradFill flip="none" rotWithShape="1">
            <a:gsLst>
              <a:gs pos="22000">
                <a:srgbClr val="FEE800"/>
              </a:gs>
              <a:gs pos="51000">
                <a:srgbClr val="F3931D"/>
              </a:gs>
              <a:gs pos="73000">
                <a:srgbClr val="DA5C1E"/>
              </a:gs>
              <a:gs pos="100000">
                <a:srgbClr val="F3521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20700" dist="292100" dir="3300000" sx="104000" sy="10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86044"/>
            <a:endParaRPr lang="en-US" sz="10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" name="Group 35">
            <a:extLst>
              <a:ext uri="{FF2B5EF4-FFF2-40B4-BE49-F238E27FC236}">
                <a16:creationId xmlns="" xmlns:a16="http://schemas.microsoft.com/office/drawing/2014/main" id="{71DA9B07-F560-404E-8A04-A88D8D9C9557}"/>
              </a:ext>
            </a:extLst>
          </p:cNvPr>
          <p:cNvGrpSpPr/>
          <p:nvPr/>
        </p:nvGrpSpPr>
        <p:grpSpPr>
          <a:xfrm>
            <a:off x="5084578" y="830897"/>
            <a:ext cx="1636633" cy="1636633"/>
            <a:chOff x="4127542" y="1292470"/>
            <a:chExt cx="2991382" cy="2991382"/>
          </a:xfrm>
        </p:grpSpPr>
        <p:sp>
          <p:nvSpPr>
            <p:cNvPr id="6" name="Oval 3">
              <a:extLst>
                <a:ext uri="{FF2B5EF4-FFF2-40B4-BE49-F238E27FC236}">
                  <a16:creationId xmlns="" xmlns:a16="http://schemas.microsoft.com/office/drawing/2014/main" id="{17CE4BBA-8E6B-443B-B8DA-34FF69FA472E}"/>
                </a:ext>
              </a:extLst>
            </p:cNvPr>
            <p:cNvSpPr/>
            <p:nvPr/>
          </p:nvSpPr>
          <p:spPr>
            <a:xfrm>
              <a:off x="4127542" y="1292470"/>
              <a:ext cx="2991382" cy="2991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dist="165100" dir="36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10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Oval 4">
              <a:extLst>
                <a:ext uri="{FF2B5EF4-FFF2-40B4-BE49-F238E27FC236}">
                  <a16:creationId xmlns="" xmlns:a16="http://schemas.microsoft.com/office/drawing/2014/main" id="{354DCE97-8151-48F1-8AA3-6851BACDA68C}"/>
                </a:ext>
              </a:extLst>
            </p:cNvPr>
            <p:cNvSpPr/>
            <p:nvPr/>
          </p:nvSpPr>
          <p:spPr>
            <a:xfrm>
              <a:off x="4155142" y="1317128"/>
              <a:ext cx="2931554" cy="2931554"/>
            </a:xfrm>
            <a:prstGeom prst="ellipse">
              <a:avLst/>
            </a:prstGeom>
            <a:gradFill flip="none" rotWithShape="1">
              <a:gsLst>
                <a:gs pos="0">
                  <a:srgbClr val="FCF9FB"/>
                </a:gs>
                <a:gs pos="100000">
                  <a:schemeClr val="bg1">
                    <a:lumMod val="65000"/>
                    <a:alpha val="71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10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AB0308F-BC37-406B-8CE0-F92A2929F3C9}"/>
              </a:ext>
            </a:extLst>
          </p:cNvPr>
          <p:cNvSpPr/>
          <p:nvPr/>
        </p:nvSpPr>
        <p:spPr>
          <a:xfrm>
            <a:off x="5208450" y="1177193"/>
            <a:ext cx="1402196" cy="611767"/>
          </a:xfrm>
          <a:prstGeom prst="rect">
            <a:avLst/>
          </a:prstGeom>
          <a:noFill/>
        </p:spPr>
        <p:txBody>
          <a:bodyPr wrap="square" lIns="57210" tIns="28605" rIns="57210" bIns="28605">
            <a:spAutoFit/>
          </a:bodyPr>
          <a:lstStyle/>
          <a:p>
            <a:pPr algn="ctr" defTabSz="286044"/>
            <a:r>
              <a:rPr lang="en-US" dirty="0" smtClean="0">
                <a:ln w="0"/>
                <a:solidFill>
                  <a:prstClr val="black">
                    <a:alpha val="53000"/>
                  </a:prstClr>
                </a:solidFill>
                <a:latin typeface="Calibri" panose="020F0502020204030204"/>
              </a:rPr>
              <a:t>Presentation </a:t>
            </a:r>
            <a:r>
              <a:rPr lang="en-US" dirty="0" err="1" smtClean="0">
                <a:ln w="0"/>
                <a:solidFill>
                  <a:prstClr val="black">
                    <a:alpha val="53000"/>
                  </a:prstClr>
                </a:solidFill>
                <a:latin typeface="Calibri" panose="020F0502020204030204"/>
              </a:rPr>
              <a:t>Générale</a:t>
            </a:r>
            <a:endParaRPr lang="en-US" dirty="0">
              <a:ln w="0"/>
              <a:solidFill>
                <a:prstClr val="black">
                  <a:alpha val="53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Freeform: Shape 40">
            <a:extLst>
              <a:ext uri="{FF2B5EF4-FFF2-40B4-BE49-F238E27FC236}">
                <a16:creationId xmlns="" xmlns:a16="http://schemas.microsoft.com/office/drawing/2014/main" id="{8C0A1FD1-33F0-4C3C-BAF6-434921072DBE}"/>
              </a:ext>
            </a:extLst>
          </p:cNvPr>
          <p:cNvSpPr/>
          <p:nvPr/>
        </p:nvSpPr>
        <p:spPr>
          <a:xfrm rot="9275899">
            <a:off x="6521313" y="2289135"/>
            <a:ext cx="2316648" cy="2156326"/>
          </a:xfrm>
          <a:custGeom>
            <a:avLst/>
            <a:gdLst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29901 w 4312029"/>
              <a:gd name="connsiteY18" fmla="*/ 107413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1025242 w 4312029"/>
              <a:gd name="connsiteY21" fmla="*/ 291086 h 3886899"/>
              <a:gd name="connsiteX22" fmla="*/ 2118845 w 4312029"/>
              <a:gd name="connsiteY22" fmla="*/ 0 h 3886899"/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29901 w 4312029"/>
              <a:gd name="connsiteY18" fmla="*/ 107413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975741 w 4312029"/>
              <a:gd name="connsiteY21" fmla="*/ 250379 h 3886899"/>
              <a:gd name="connsiteX22" fmla="*/ 2118845 w 4312029"/>
              <a:gd name="connsiteY22" fmla="*/ 0 h 3886899"/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37704 w 4312029"/>
              <a:gd name="connsiteY18" fmla="*/ 100421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975741 w 4312029"/>
              <a:gd name="connsiteY21" fmla="*/ 250379 h 3886899"/>
              <a:gd name="connsiteX22" fmla="*/ 2118845 w 4312029"/>
              <a:gd name="connsiteY22" fmla="*/ 0 h 3886899"/>
              <a:gd name="connsiteX0" fmla="*/ 2106896 w 4312029"/>
              <a:gd name="connsiteY0" fmla="*/ 0 h 3941255"/>
              <a:gd name="connsiteX1" fmla="*/ 4304567 w 4312029"/>
              <a:gd name="connsiteY1" fmla="*/ 2026784 h 3941255"/>
              <a:gd name="connsiteX2" fmla="*/ 4312029 w 4312029"/>
              <a:gd name="connsiteY2" fmla="*/ 2174563 h 3941255"/>
              <a:gd name="connsiteX3" fmla="*/ 4275201 w 4312029"/>
              <a:gd name="connsiteY3" fmla="*/ 2074033 h 3941255"/>
              <a:gd name="connsiteX4" fmla="*/ 4105775 w 4312029"/>
              <a:gd name="connsiteY4" fmla="*/ 1793848 h 3941255"/>
              <a:gd name="connsiteX5" fmla="*/ 3751422 w 4312029"/>
              <a:gd name="connsiteY5" fmla="*/ 1478126 h 3941255"/>
              <a:gd name="connsiteX6" fmla="*/ 3721696 w 4312029"/>
              <a:gd name="connsiteY6" fmla="*/ 1463716 h 3941255"/>
              <a:gd name="connsiteX7" fmla="*/ 3723997 w 4312029"/>
              <a:gd name="connsiteY7" fmla="*/ 1470004 h 3941255"/>
              <a:gd name="connsiteX8" fmla="*/ 3809634 w 4312029"/>
              <a:gd name="connsiteY8" fmla="*/ 2036438 h 3941255"/>
              <a:gd name="connsiteX9" fmla="*/ 1904817 w 4312029"/>
              <a:gd name="connsiteY9" fmla="*/ 3941255 h 3941255"/>
              <a:gd name="connsiteX10" fmla="*/ 0 w 4312029"/>
              <a:gd name="connsiteY10" fmla="*/ 2036438 h 3941255"/>
              <a:gd name="connsiteX11" fmla="*/ 149690 w 4312029"/>
              <a:gd name="connsiteY11" fmla="*/ 1294998 h 3941255"/>
              <a:gd name="connsiteX12" fmla="*/ 175191 w 4312029"/>
              <a:gd name="connsiteY12" fmla="*/ 1242061 h 3941255"/>
              <a:gd name="connsiteX13" fmla="*/ 156598 w 4312029"/>
              <a:gd name="connsiteY13" fmla="*/ 1271458 h 3941255"/>
              <a:gd name="connsiteX14" fmla="*/ 87925 w 4312029"/>
              <a:gd name="connsiteY14" fmla="*/ 1414016 h 3941255"/>
              <a:gd name="connsiteX15" fmla="*/ 94437 w 4312029"/>
              <a:gd name="connsiteY15" fmla="*/ 1396225 h 3941255"/>
              <a:gd name="connsiteX16" fmla="*/ 162138 w 4312029"/>
              <a:gd name="connsiteY16" fmla="*/ 1251205 h 3941255"/>
              <a:gd name="connsiteX17" fmla="*/ 224722 w 4312029"/>
              <a:gd name="connsiteY17" fmla="*/ 1139241 h 3941255"/>
              <a:gd name="connsiteX18" fmla="*/ 237704 w 4312029"/>
              <a:gd name="connsiteY18" fmla="*/ 1058570 h 3941255"/>
              <a:gd name="connsiteX19" fmla="*/ 996869 w 4312029"/>
              <a:gd name="connsiteY19" fmla="*/ 361523 h 3941255"/>
              <a:gd name="connsiteX20" fmla="*/ 1008310 w 4312029"/>
              <a:gd name="connsiteY20" fmla="*/ 356011 h 3941255"/>
              <a:gd name="connsiteX21" fmla="*/ 975741 w 4312029"/>
              <a:gd name="connsiteY21" fmla="*/ 304735 h 3941255"/>
              <a:gd name="connsiteX22" fmla="*/ 2106896 w 4312029"/>
              <a:gd name="connsiteY22" fmla="*/ 0 h 394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2029" h="3941255">
                <a:moveTo>
                  <a:pt x="2106896" y="0"/>
                </a:moveTo>
                <a:cubicBezTo>
                  <a:pt x="3244463" y="0"/>
                  <a:pt x="4192055" y="918901"/>
                  <a:pt x="4304567" y="2026784"/>
                </a:cubicBezTo>
                <a:lnTo>
                  <a:pt x="4312029" y="2174563"/>
                </a:lnTo>
                <a:lnTo>
                  <a:pt x="4275201" y="2074033"/>
                </a:lnTo>
                <a:cubicBezTo>
                  <a:pt x="4233475" y="1979828"/>
                  <a:pt x="4176780" y="1884711"/>
                  <a:pt x="4105775" y="1793848"/>
                </a:cubicBezTo>
                <a:cubicBezTo>
                  <a:pt x="3999268" y="1657555"/>
                  <a:pt x="3875689" y="1550188"/>
                  <a:pt x="3751422" y="1478126"/>
                </a:cubicBezTo>
                <a:lnTo>
                  <a:pt x="3721696" y="1463716"/>
                </a:lnTo>
                <a:lnTo>
                  <a:pt x="3723997" y="1470004"/>
                </a:lnTo>
                <a:cubicBezTo>
                  <a:pt x="3779652" y="1648940"/>
                  <a:pt x="3809634" y="1839188"/>
                  <a:pt x="3809634" y="2036438"/>
                </a:cubicBezTo>
                <a:cubicBezTo>
                  <a:pt x="3809634" y="3088439"/>
                  <a:pt x="2956818" y="3941255"/>
                  <a:pt x="1904817" y="3941255"/>
                </a:cubicBezTo>
                <a:cubicBezTo>
                  <a:pt x="852816" y="3941255"/>
                  <a:pt x="0" y="3088439"/>
                  <a:pt x="0" y="2036438"/>
                </a:cubicBezTo>
                <a:cubicBezTo>
                  <a:pt x="0" y="1773438"/>
                  <a:pt x="53301" y="1522887"/>
                  <a:pt x="149690" y="1294998"/>
                </a:cubicBezTo>
                <a:lnTo>
                  <a:pt x="175191" y="1242061"/>
                </a:lnTo>
                <a:lnTo>
                  <a:pt x="156598" y="1271458"/>
                </a:lnTo>
                <a:lnTo>
                  <a:pt x="87925" y="1414016"/>
                </a:lnTo>
                <a:lnTo>
                  <a:pt x="94437" y="1396225"/>
                </a:lnTo>
                <a:cubicBezTo>
                  <a:pt x="115283" y="1346940"/>
                  <a:pt x="137876" y="1298574"/>
                  <a:pt x="162138" y="1251205"/>
                </a:cubicBezTo>
                <a:lnTo>
                  <a:pt x="224722" y="1139241"/>
                </a:lnTo>
                <a:lnTo>
                  <a:pt x="237704" y="1058570"/>
                </a:lnTo>
                <a:cubicBezTo>
                  <a:pt x="413646" y="734690"/>
                  <a:pt x="672989" y="537465"/>
                  <a:pt x="996869" y="361523"/>
                </a:cubicBezTo>
                <a:lnTo>
                  <a:pt x="1008310" y="356011"/>
                </a:lnTo>
                <a:cubicBezTo>
                  <a:pt x="1013954" y="352488"/>
                  <a:pt x="970097" y="308258"/>
                  <a:pt x="975741" y="304735"/>
                </a:cubicBezTo>
                <a:cubicBezTo>
                  <a:pt x="1297783" y="119556"/>
                  <a:pt x="1708748" y="0"/>
                  <a:pt x="2106896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EE65A6"/>
              </a:gs>
              <a:gs pos="54000">
                <a:srgbClr val="BB3B92"/>
              </a:gs>
              <a:gs pos="89000">
                <a:srgbClr val="951A7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20700" dist="292100" dir="3300000" sx="104000" sy="10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86044"/>
            <a:endParaRPr lang="en-US" sz="10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41">
            <a:extLst>
              <a:ext uri="{FF2B5EF4-FFF2-40B4-BE49-F238E27FC236}">
                <a16:creationId xmlns="" xmlns:a16="http://schemas.microsoft.com/office/drawing/2014/main" id="{E5F54FC3-E14E-4C3D-A4AB-9F1619B30B52}"/>
              </a:ext>
            </a:extLst>
          </p:cNvPr>
          <p:cNvGrpSpPr/>
          <p:nvPr/>
        </p:nvGrpSpPr>
        <p:grpSpPr>
          <a:xfrm>
            <a:off x="6966064" y="2449299"/>
            <a:ext cx="1636633" cy="1636633"/>
            <a:chOff x="4127542" y="1292470"/>
            <a:chExt cx="2991382" cy="2991382"/>
          </a:xfrm>
        </p:grpSpPr>
        <p:sp>
          <p:nvSpPr>
            <p:cNvPr id="11" name="Oval 42">
              <a:extLst>
                <a:ext uri="{FF2B5EF4-FFF2-40B4-BE49-F238E27FC236}">
                  <a16:creationId xmlns="" xmlns:a16="http://schemas.microsoft.com/office/drawing/2014/main" id="{E3EF9CCC-1677-4CBA-B013-D971B863C206}"/>
                </a:ext>
              </a:extLst>
            </p:cNvPr>
            <p:cNvSpPr/>
            <p:nvPr/>
          </p:nvSpPr>
          <p:spPr>
            <a:xfrm>
              <a:off x="4127542" y="1292470"/>
              <a:ext cx="2991382" cy="2991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dist="165100" dir="36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10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Oval 43">
              <a:extLst>
                <a:ext uri="{FF2B5EF4-FFF2-40B4-BE49-F238E27FC236}">
                  <a16:creationId xmlns="" xmlns:a16="http://schemas.microsoft.com/office/drawing/2014/main" id="{C0048F22-0C1D-4C81-9981-8B534C6417B3}"/>
                </a:ext>
              </a:extLst>
            </p:cNvPr>
            <p:cNvSpPr/>
            <p:nvPr/>
          </p:nvSpPr>
          <p:spPr>
            <a:xfrm>
              <a:off x="4155142" y="1317128"/>
              <a:ext cx="2931554" cy="2931554"/>
            </a:xfrm>
            <a:prstGeom prst="ellipse">
              <a:avLst/>
            </a:prstGeom>
            <a:gradFill flip="none" rotWithShape="1">
              <a:gsLst>
                <a:gs pos="0">
                  <a:srgbClr val="FCF9FB"/>
                </a:gs>
                <a:gs pos="100000">
                  <a:schemeClr val="bg1">
                    <a:lumMod val="65000"/>
                    <a:alpha val="71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10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89BE1D4-26B6-482E-A9BD-575C2F134BA7}"/>
              </a:ext>
            </a:extLst>
          </p:cNvPr>
          <p:cNvSpPr/>
          <p:nvPr/>
        </p:nvSpPr>
        <p:spPr>
          <a:xfrm>
            <a:off x="7129040" y="2891850"/>
            <a:ext cx="1389316" cy="611767"/>
          </a:xfrm>
          <a:prstGeom prst="rect">
            <a:avLst/>
          </a:prstGeom>
          <a:noFill/>
        </p:spPr>
        <p:txBody>
          <a:bodyPr wrap="square" lIns="57210" tIns="28605" rIns="57210" bIns="28605">
            <a:spAutoFit/>
          </a:bodyPr>
          <a:lstStyle/>
          <a:p>
            <a:pPr algn="ctr" defTabSz="286044"/>
            <a:r>
              <a:rPr lang="en-US" dirty="0" smtClean="0">
                <a:ln w="0"/>
                <a:solidFill>
                  <a:prstClr val="black">
                    <a:alpha val="53000"/>
                  </a:prstClr>
                </a:solidFill>
                <a:latin typeface="Calibri" panose="020F0502020204030204"/>
              </a:rPr>
              <a:t>Presentation CTN</a:t>
            </a:r>
            <a:endParaRPr lang="en-US" dirty="0">
              <a:ln w="0"/>
              <a:solidFill>
                <a:prstClr val="black">
                  <a:alpha val="53000"/>
                </a:prstClr>
              </a:solidFill>
              <a:latin typeface="Calibri" panose="020F0502020204030204"/>
            </a:endParaRPr>
          </a:p>
        </p:txBody>
      </p:sp>
      <p:grpSp>
        <p:nvGrpSpPr>
          <p:cNvPr id="14" name="Group 64">
            <a:extLst>
              <a:ext uri="{FF2B5EF4-FFF2-40B4-BE49-F238E27FC236}">
                <a16:creationId xmlns="" xmlns:a16="http://schemas.microsoft.com/office/drawing/2014/main" id="{9ED91A22-40E1-4AAB-8B6A-92117BB78686}"/>
              </a:ext>
            </a:extLst>
          </p:cNvPr>
          <p:cNvGrpSpPr/>
          <p:nvPr/>
        </p:nvGrpSpPr>
        <p:grpSpPr>
          <a:xfrm>
            <a:off x="5529920" y="3000209"/>
            <a:ext cx="907165" cy="907165"/>
            <a:chOff x="4127542" y="1292470"/>
            <a:chExt cx="2991382" cy="2991382"/>
          </a:xfrm>
        </p:grpSpPr>
        <p:sp>
          <p:nvSpPr>
            <p:cNvPr id="15" name="Oval 65">
              <a:extLst>
                <a:ext uri="{FF2B5EF4-FFF2-40B4-BE49-F238E27FC236}">
                  <a16:creationId xmlns="" xmlns:a16="http://schemas.microsoft.com/office/drawing/2014/main" id="{1C25731D-26D7-4856-9218-81DDE327A139}"/>
                </a:ext>
              </a:extLst>
            </p:cNvPr>
            <p:cNvSpPr/>
            <p:nvPr/>
          </p:nvSpPr>
          <p:spPr>
            <a:xfrm>
              <a:off x="4127542" y="1292470"/>
              <a:ext cx="2991382" cy="2991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dist="165100" dir="36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10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Oval 66">
              <a:extLst>
                <a:ext uri="{FF2B5EF4-FFF2-40B4-BE49-F238E27FC236}">
                  <a16:creationId xmlns="" xmlns:a16="http://schemas.microsoft.com/office/drawing/2014/main" id="{205A2BC1-9588-4145-A92F-2BCAB2152E44}"/>
                </a:ext>
              </a:extLst>
            </p:cNvPr>
            <p:cNvSpPr/>
            <p:nvPr/>
          </p:nvSpPr>
          <p:spPr>
            <a:xfrm>
              <a:off x="4155142" y="1317128"/>
              <a:ext cx="2931554" cy="2931554"/>
            </a:xfrm>
            <a:prstGeom prst="ellipse">
              <a:avLst/>
            </a:prstGeom>
            <a:gradFill flip="none" rotWithShape="1">
              <a:gsLst>
                <a:gs pos="0">
                  <a:srgbClr val="FCF9FB"/>
                </a:gs>
                <a:gs pos="100000">
                  <a:schemeClr val="bg1">
                    <a:lumMod val="65000"/>
                    <a:alpha val="71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10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7" name="Picture 67">
            <a:extLst>
              <a:ext uri="{FF2B5EF4-FFF2-40B4-BE49-F238E27FC236}">
                <a16:creationId xmlns="" xmlns:a16="http://schemas.microsoft.com/office/drawing/2014/main" id="{4D494BA9-E247-4049-99EE-16F4634E06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65" t="33819" r="32927" b="34616"/>
          <a:stretch/>
        </p:blipFill>
        <p:spPr>
          <a:xfrm>
            <a:off x="5615011" y="3106734"/>
            <a:ext cx="738079" cy="665498"/>
          </a:xfrm>
          <a:prstGeom prst="rect">
            <a:avLst/>
          </a:prstGeom>
        </p:spPr>
      </p:pic>
      <p:pic>
        <p:nvPicPr>
          <p:cNvPr id="20" name="Picture 5" descr="C:\Users\NAUT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0264" y="0"/>
            <a:ext cx="2571736" cy="500042"/>
          </a:xfrm>
          <a:prstGeom prst="rect">
            <a:avLst/>
          </a:prstGeom>
          <a:noFill/>
        </p:spPr>
      </p:pic>
      <p:pic>
        <p:nvPicPr>
          <p:cNvPr id="21" name="Picture 3" descr="C:\Users\NAUT\Desktop\Logo-College-LaSalle-Tunis-307x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319344" cy="619499"/>
          </a:xfrm>
          <a:prstGeom prst="rect">
            <a:avLst/>
          </a:prstGeom>
          <a:noFill/>
        </p:spPr>
      </p:pic>
      <p:sp>
        <p:nvSpPr>
          <p:cNvPr id="22" name="Freeform: Shape 40">
            <a:extLst>
              <a:ext uri="{FF2B5EF4-FFF2-40B4-BE49-F238E27FC236}">
                <a16:creationId xmlns="" xmlns:a16="http://schemas.microsoft.com/office/drawing/2014/main" id="{8C0A1FD1-33F0-4C3C-BAF6-434921072DBE}"/>
              </a:ext>
            </a:extLst>
          </p:cNvPr>
          <p:cNvSpPr/>
          <p:nvPr/>
        </p:nvSpPr>
        <p:spPr>
          <a:xfrm rot="15932833">
            <a:off x="4568187" y="4053767"/>
            <a:ext cx="2316648" cy="2156326"/>
          </a:xfrm>
          <a:custGeom>
            <a:avLst/>
            <a:gdLst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29901 w 4312029"/>
              <a:gd name="connsiteY18" fmla="*/ 107413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1025242 w 4312029"/>
              <a:gd name="connsiteY21" fmla="*/ 291086 h 3886899"/>
              <a:gd name="connsiteX22" fmla="*/ 2118845 w 4312029"/>
              <a:gd name="connsiteY22" fmla="*/ 0 h 3886899"/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29901 w 4312029"/>
              <a:gd name="connsiteY18" fmla="*/ 107413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975741 w 4312029"/>
              <a:gd name="connsiteY21" fmla="*/ 250379 h 3886899"/>
              <a:gd name="connsiteX22" fmla="*/ 2118845 w 4312029"/>
              <a:gd name="connsiteY22" fmla="*/ 0 h 3886899"/>
              <a:gd name="connsiteX0" fmla="*/ 2118845 w 4312029"/>
              <a:gd name="connsiteY0" fmla="*/ 0 h 3886899"/>
              <a:gd name="connsiteX1" fmla="*/ 4304567 w 4312029"/>
              <a:gd name="connsiteY1" fmla="*/ 1972428 h 3886899"/>
              <a:gd name="connsiteX2" fmla="*/ 4312029 w 4312029"/>
              <a:gd name="connsiteY2" fmla="*/ 2120207 h 3886899"/>
              <a:gd name="connsiteX3" fmla="*/ 4275201 w 4312029"/>
              <a:gd name="connsiteY3" fmla="*/ 2019677 h 3886899"/>
              <a:gd name="connsiteX4" fmla="*/ 4105775 w 4312029"/>
              <a:gd name="connsiteY4" fmla="*/ 1739492 h 3886899"/>
              <a:gd name="connsiteX5" fmla="*/ 3751422 w 4312029"/>
              <a:gd name="connsiteY5" fmla="*/ 1423770 h 3886899"/>
              <a:gd name="connsiteX6" fmla="*/ 3721696 w 4312029"/>
              <a:gd name="connsiteY6" fmla="*/ 1409360 h 3886899"/>
              <a:gd name="connsiteX7" fmla="*/ 3723997 w 4312029"/>
              <a:gd name="connsiteY7" fmla="*/ 1415648 h 3886899"/>
              <a:gd name="connsiteX8" fmla="*/ 3809634 w 4312029"/>
              <a:gd name="connsiteY8" fmla="*/ 1982082 h 3886899"/>
              <a:gd name="connsiteX9" fmla="*/ 1904817 w 4312029"/>
              <a:gd name="connsiteY9" fmla="*/ 3886899 h 3886899"/>
              <a:gd name="connsiteX10" fmla="*/ 0 w 4312029"/>
              <a:gd name="connsiteY10" fmla="*/ 1982082 h 3886899"/>
              <a:gd name="connsiteX11" fmla="*/ 149690 w 4312029"/>
              <a:gd name="connsiteY11" fmla="*/ 1240642 h 3886899"/>
              <a:gd name="connsiteX12" fmla="*/ 175191 w 4312029"/>
              <a:gd name="connsiteY12" fmla="*/ 1187705 h 3886899"/>
              <a:gd name="connsiteX13" fmla="*/ 156598 w 4312029"/>
              <a:gd name="connsiteY13" fmla="*/ 1217102 h 3886899"/>
              <a:gd name="connsiteX14" fmla="*/ 87925 w 4312029"/>
              <a:gd name="connsiteY14" fmla="*/ 1359660 h 3886899"/>
              <a:gd name="connsiteX15" fmla="*/ 94437 w 4312029"/>
              <a:gd name="connsiteY15" fmla="*/ 1341869 h 3886899"/>
              <a:gd name="connsiteX16" fmla="*/ 162138 w 4312029"/>
              <a:gd name="connsiteY16" fmla="*/ 1196849 h 3886899"/>
              <a:gd name="connsiteX17" fmla="*/ 224722 w 4312029"/>
              <a:gd name="connsiteY17" fmla="*/ 1084885 h 3886899"/>
              <a:gd name="connsiteX18" fmla="*/ 237704 w 4312029"/>
              <a:gd name="connsiteY18" fmla="*/ 1004214 h 3886899"/>
              <a:gd name="connsiteX19" fmla="*/ 996869 w 4312029"/>
              <a:gd name="connsiteY19" fmla="*/ 307167 h 3886899"/>
              <a:gd name="connsiteX20" fmla="*/ 1008310 w 4312029"/>
              <a:gd name="connsiteY20" fmla="*/ 301655 h 3886899"/>
              <a:gd name="connsiteX21" fmla="*/ 975741 w 4312029"/>
              <a:gd name="connsiteY21" fmla="*/ 250379 h 3886899"/>
              <a:gd name="connsiteX22" fmla="*/ 2118845 w 4312029"/>
              <a:gd name="connsiteY22" fmla="*/ 0 h 3886899"/>
              <a:gd name="connsiteX0" fmla="*/ 2106896 w 4312029"/>
              <a:gd name="connsiteY0" fmla="*/ 0 h 3941255"/>
              <a:gd name="connsiteX1" fmla="*/ 4304567 w 4312029"/>
              <a:gd name="connsiteY1" fmla="*/ 2026784 h 3941255"/>
              <a:gd name="connsiteX2" fmla="*/ 4312029 w 4312029"/>
              <a:gd name="connsiteY2" fmla="*/ 2174563 h 3941255"/>
              <a:gd name="connsiteX3" fmla="*/ 4275201 w 4312029"/>
              <a:gd name="connsiteY3" fmla="*/ 2074033 h 3941255"/>
              <a:gd name="connsiteX4" fmla="*/ 4105775 w 4312029"/>
              <a:gd name="connsiteY4" fmla="*/ 1793848 h 3941255"/>
              <a:gd name="connsiteX5" fmla="*/ 3751422 w 4312029"/>
              <a:gd name="connsiteY5" fmla="*/ 1478126 h 3941255"/>
              <a:gd name="connsiteX6" fmla="*/ 3721696 w 4312029"/>
              <a:gd name="connsiteY6" fmla="*/ 1463716 h 3941255"/>
              <a:gd name="connsiteX7" fmla="*/ 3723997 w 4312029"/>
              <a:gd name="connsiteY7" fmla="*/ 1470004 h 3941255"/>
              <a:gd name="connsiteX8" fmla="*/ 3809634 w 4312029"/>
              <a:gd name="connsiteY8" fmla="*/ 2036438 h 3941255"/>
              <a:gd name="connsiteX9" fmla="*/ 1904817 w 4312029"/>
              <a:gd name="connsiteY9" fmla="*/ 3941255 h 3941255"/>
              <a:gd name="connsiteX10" fmla="*/ 0 w 4312029"/>
              <a:gd name="connsiteY10" fmla="*/ 2036438 h 3941255"/>
              <a:gd name="connsiteX11" fmla="*/ 149690 w 4312029"/>
              <a:gd name="connsiteY11" fmla="*/ 1294998 h 3941255"/>
              <a:gd name="connsiteX12" fmla="*/ 175191 w 4312029"/>
              <a:gd name="connsiteY12" fmla="*/ 1242061 h 3941255"/>
              <a:gd name="connsiteX13" fmla="*/ 156598 w 4312029"/>
              <a:gd name="connsiteY13" fmla="*/ 1271458 h 3941255"/>
              <a:gd name="connsiteX14" fmla="*/ 87925 w 4312029"/>
              <a:gd name="connsiteY14" fmla="*/ 1414016 h 3941255"/>
              <a:gd name="connsiteX15" fmla="*/ 94437 w 4312029"/>
              <a:gd name="connsiteY15" fmla="*/ 1396225 h 3941255"/>
              <a:gd name="connsiteX16" fmla="*/ 162138 w 4312029"/>
              <a:gd name="connsiteY16" fmla="*/ 1251205 h 3941255"/>
              <a:gd name="connsiteX17" fmla="*/ 224722 w 4312029"/>
              <a:gd name="connsiteY17" fmla="*/ 1139241 h 3941255"/>
              <a:gd name="connsiteX18" fmla="*/ 237704 w 4312029"/>
              <a:gd name="connsiteY18" fmla="*/ 1058570 h 3941255"/>
              <a:gd name="connsiteX19" fmla="*/ 996869 w 4312029"/>
              <a:gd name="connsiteY19" fmla="*/ 361523 h 3941255"/>
              <a:gd name="connsiteX20" fmla="*/ 1008310 w 4312029"/>
              <a:gd name="connsiteY20" fmla="*/ 356011 h 3941255"/>
              <a:gd name="connsiteX21" fmla="*/ 975741 w 4312029"/>
              <a:gd name="connsiteY21" fmla="*/ 304735 h 3941255"/>
              <a:gd name="connsiteX22" fmla="*/ 2106896 w 4312029"/>
              <a:gd name="connsiteY22" fmla="*/ 0 h 394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2029" h="3941255">
                <a:moveTo>
                  <a:pt x="2106896" y="0"/>
                </a:moveTo>
                <a:cubicBezTo>
                  <a:pt x="3244463" y="0"/>
                  <a:pt x="4192055" y="918901"/>
                  <a:pt x="4304567" y="2026784"/>
                </a:cubicBezTo>
                <a:lnTo>
                  <a:pt x="4312029" y="2174563"/>
                </a:lnTo>
                <a:lnTo>
                  <a:pt x="4275201" y="2074033"/>
                </a:lnTo>
                <a:cubicBezTo>
                  <a:pt x="4233475" y="1979828"/>
                  <a:pt x="4176780" y="1884711"/>
                  <a:pt x="4105775" y="1793848"/>
                </a:cubicBezTo>
                <a:cubicBezTo>
                  <a:pt x="3999268" y="1657555"/>
                  <a:pt x="3875689" y="1550188"/>
                  <a:pt x="3751422" y="1478126"/>
                </a:cubicBezTo>
                <a:lnTo>
                  <a:pt x="3721696" y="1463716"/>
                </a:lnTo>
                <a:lnTo>
                  <a:pt x="3723997" y="1470004"/>
                </a:lnTo>
                <a:cubicBezTo>
                  <a:pt x="3779652" y="1648940"/>
                  <a:pt x="3809634" y="1839188"/>
                  <a:pt x="3809634" y="2036438"/>
                </a:cubicBezTo>
                <a:cubicBezTo>
                  <a:pt x="3809634" y="3088439"/>
                  <a:pt x="2956818" y="3941255"/>
                  <a:pt x="1904817" y="3941255"/>
                </a:cubicBezTo>
                <a:cubicBezTo>
                  <a:pt x="852816" y="3941255"/>
                  <a:pt x="0" y="3088439"/>
                  <a:pt x="0" y="2036438"/>
                </a:cubicBezTo>
                <a:cubicBezTo>
                  <a:pt x="0" y="1773438"/>
                  <a:pt x="53301" y="1522887"/>
                  <a:pt x="149690" y="1294998"/>
                </a:cubicBezTo>
                <a:lnTo>
                  <a:pt x="175191" y="1242061"/>
                </a:lnTo>
                <a:lnTo>
                  <a:pt x="156598" y="1271458"/>
                </a:lnTo>
                <a:lnTo>
                  <a:pt x="87925" y="1414016"/>
                </a:lnTo>
                <a:lnTo>
                  <a:pt x="94437" y="1396225"/>
                </a:lnTo>
                <a:cubicBezTo>
                  <a:pt x="115283" y="1346940"/>
                  <a:pt x="137876" y="1298574"/>
                  <a:pt x="162138" y="1251205"/>
                </a:cubicBezTo>
                <a:lnTo>
                  <a:pt x="224722" y="1139241"/>
                </a:lnTo>
                <a:lnTo>
                  <a:pt x="237704" y="1058570"/>
                </a:lnTo>
                <a:cubicBezTo>
                  <a:pt x="413646" y="734690"/>
                  <a:pt x="672989" y="537465"/>
                  <a:pt x="996869" y="361523"/>
                </a:cubicBezTo>
                <a:lnTo>
                  <a:pt x="1008310" y="356011"/>
                </a:lnTo>
                <a:cubicBezTo>
                  <a:pt x="1013954" y="352488"/>
                  <a:pt x="970097" y="308258"/>
                  <a:pt x="975741" y="304735"/>
                </a:cubicBezTo>
                <a:cubicBezTo>
                  <a:pt x="1297783" y="119556"/>
                  <a:pt x="1708748" y="0"/>
                  <a:pt x="2106896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20700" dist="292100" dir="3300000" sx="104000" sy="104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86044"/>
            <a:endParaRPr lang="en-US" sz="10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41">
            <a:extLst>
              <a:ext uri="{FF2B5EF4-FFF2-40B4-BE49-F238E27FC236}">
                <a16:creationId xmlns="" xmlns:a16="http://schemas.microsoft.com/office/drawing/2014/main" id="{E5F54FC3-E14E-4C3D-A4AB-9F1619B30B52}"/>
              </a:ext>
            </a:extLst>
          </p:cNvPr>
          <p:cNvGrpSpPr/>
          <p:nvPr/>
        </p:nvGrpSpPr>
        <p:grpSpPr>
          <a:xfrm>
            <a:off x="4916682" y="4442539"/>
            <a:ext cx="1636633" cy="1636633"/>
            <a:chOff x="4127542" y="1292470"/>
            <a:chExt cx="2991382" cy="2991382"/>
          </a:xfrm>
        </p:grpSpPr>
        <p:sp>
          <p:nvSpPr>
            <p:cNvPr id="24" name="Oval 42">
              <a:extLst>
                <a:ext uri="{FF2B5EF4-FFF2-40B4-BE49-F238E27FC236}">
                  <a16:creationId xmlns="" xmlns:a16="http://schemas.microsoft.com/office/drawing/2014/main" id="{E3EF9CCC-1677-4CBA-B013-D971B863C206}"/>
                </a:ext>
              </a:extLst>
            </p:cNvPr>
            <p:cNvSpPr/>
            <p:nvPr/>
          </p:nvSpPr>
          <p:spPr>
            <a:xfrm>
              <a:off x="4127542" y="1292470"/>
              <a:ext cx="2991382" cy="29913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69900" dist="165100" dir="36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10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Oval 43">
              <a:extLst>
                <a:ext uri="{FF2B5EF4-FFF2-40B4-BE49-F238E27FC236}">
                  <a16:creationId xmlns="" xmlns:a16="http://schemas.microsoft.com/office/drawing/2014/main" id="{C0048F22-0C1D-4C81-9981-8B534C6417B3}"/>
                </a:ext>
              </a:extLst>
            </p:cNvPr>
            <p:cNvSpPr/>
            <p:nvPr/>
          </p:nvSpPr>
          <p:spPr>
            <a:xfrm>
              <a:off x="4155142" y="1317128"/>
              <a:ext cx="2931554" cy="2931554"/>
            </a:xfrm>
            <a:prstGeom prst="ellipse">
              <a:avLst/>
            </a:prstGeom>
            <a:gradFill flip="none" rotWithShape="1">
              <a:gsLst>
                <a:gs pos="0">
                  <a:srgbClr val="FCF9FB"/>
                </a:gs>
                <a:gs pos="100000">
                  <a:schemeClr val="bg1">
                    <a:lumMod val="65000"/>
                    <a:alpha val="71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7210" tIns="28605" rIns="57210" bIns="2860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286044"/>
              <a:endParaRPr lang="en-US" sz="10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89BE1D4-26B6-482E-A9BD-575C2F134BA7}"/>
              </a:ext>
            </a:extLst>
          </p:cNvPr>
          <p:cNvSpPr/>
          <p:nvPr/>
        </p:nvSpPr>
        <p:spPr>
          <a:xfrm>
            <a:off x="5127791" y="4897110"/>
            <a:ext cx="1196807" cy="611767"/>
          </a:xfrm>
          <a:prstGeom prst="rect">
            <a:avLst/>
          </a:prstGeom>
          <a:noFill/>
        </p:spPr>
        <p:txBody>
          <a:bodyPr wrap="square" lIns="57210" tIns="28605" rIns="57210" bIns="28605">
            <a:spAutoFit/>
          </a:bodyPr>
          <a:lstStyle/>
          <a:p>
            <a:pPr algn="ctr" defTabSz="286044"/>
            <a:r>
              <a:rPr lang="en-US" dirty="0" err="1" smtClean="0">
                <a:ln w="0"/>
                <a:solidFill>
                  <a:prstClr val="black">
                    <a:alpha val="53000"/>
                  </a:prstClr>
                </a:solidFill>
                <a:latin typeface="Calibri" panose="020F0502020204030204"/>
              </a:rPr>
              <a:t>Activitées</a:t>
            </a:r>
            <a:r>
              <a:rPr lang="en-US" dirty="0" smtClean="0">
                <a:ln w="0"/>
                <a:solidFill>
                  <a:prstClr val="black">
                    <a:alpha val="53000"/>
                  </a:prstClr>
                </a:solidFill>
                <a:latin typeface="Calibri" panose="020F0502020204030204"/>
              </a:rPr>
              <a:t> CTN</a:t>
            </a:r>
            <a:endParaRPr lang="en-US" dirty="0">
              <a:ln w="0"/>
              <a:solidFill>
                <a:prstClr val="black">
                  <a:alpha val="53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22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101388" y="6356350"/>
            <a:ext cx="252412" cy="365125"/>
          </a:xfrm>
        </p:spPr>
        <p:txBody>
          <a:bodyPr/>
          <a:lstStyle/>
          <a:p>
            <a:fld id="{002EBE8A-A058-4D80-BBE1-F4E8D99CE2E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Diamond 26"/>
          <p:cNvSpPr/>
          <p:nvPr/>
        </p:nvSpPr>
        <p:spPr>
          <a:xfrm>
            <a:off x="1047386" y="3149068"/>
            <a:ext cx="2550695" cy="2550695"/>
          </a:xfrm>
          <a:prstGeom prst="diamond">
            <a:avLst/>
          </a:prstGeom>
          <a:gradFill flip="none" rotWithShape="1">
            <a:gsLst>
              <a:gs pos="71000">
                <a:srgbClr val="318FCF"/>
              </a:gs>
              <a:gs pos="100000">
                <a:srgbClr val="255A80">
                  <a:lumMod val="10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endParaRPr lang="fr-FR" sz="200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7" name="Diamond 89"/>
          <p:cNvSpPr/>
          <p:nvPr/>
        </p:nvSpPr>
        <p:spPr>
          <a:xfrm>
            <a:off x="1058759" y="3424781"/>
            <a:ext cx="2550695" cy="2550695"/>
          </a:xfrm>
          <a:prstGeom prst="diamond">
            <a:avLst/>
          </a:prstGeom>
          <a:gradFill>
            <a:gsLst>
              <a:gs pos="100000">
                <a:srgbClr val="FDFFFE"/>
              </a:gs>
              <a:gs pos="0">
                <a:srgbClr val="F0F0F0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endParaRPr lang="fr-FR" sz="200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2" name="Diamond 94"/>
          <p:cNvSpPr/>
          <p:nvPr/>
        </p:nvSpPr>
        <p:spPr>
          <a:xfrm>
            <a:off x="3687091" y="3149068"/>
            <a:ext cx="2550695" cy="2550695"/>
          </a:xfrm>
          <a:prstGeom prst="diamond">
            <a:avLst/>
          </a:prstGeom>
          <a:gradFill flip="none" rotWithShape="1">
            <a:gsLst>
              <a:gs pos="71000">
                <a:srgbClr val="415C8B"/>
              </a:gs>
              <a:gs pos="100000">
                <a:srgbClr val="2A3B6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endParaRPr lang="fr-FR" sz="200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3" name="Diamond 95"/>
          <p:cNvSpPr/>
          <p:nvPr/>
        </p:nvSpPr>
        <p:spPr>
          <a:xfrm>
            <a:off x="3698465" y="3424781"/>
            <a:ext cx="2550695" cy="2550695"/>
          </a:xfrm>
          <a:prstGeom prst="diamond">
            <a:avLst/>
          </a:prstGeom>
          <a:gradFill>
            <a:gsLst>
              <a:gs pos="100000">
                <a:srgbClr val="FDFFFE"/>
              </a:gs>
              <a:gs pos="0">
                <a:srgbClr val="F0F0F0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endParaRPr lang="fr-FR" sz="200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7" name="Diamond 99"/>
          <p:cNvSpPr/>
          <p:nvPr/>
        </p:nvSpPr>
        <p:spPr>
          <a:xfrm>
            <a:off x="6344467" y="3149068"/>
            <a:ext cx="2550695" cy="2550695"/>
          </a:xfrm>
          <a:prstGeom prst="diamond">
            <a:avLst/>
          </a:prstGeom>
          <a:gradFill flip="none" rotWithShape="1">
            <a:gsLst>
              <a:gs pos="71000">
                <a:srgbClr val="60177D"/>
              </a:gs>
              <a:gs pos="100000">
                <a:srgbClr val="3D0E4C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endParaRPr lang="fr-FR" sz="200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8" name="Diamond 100"/>
          <p:cNvSpPr/>
          <p:nvPr/>
        </p:nvSpPr>
        <p:spPr>
          <a:xfrm>
            <a:off x="6355841" y="3424781"/>
            <a:ext cx="2550695" cy="2550695"/>
          </a:xfrm>
          <a:prstGeom prst="diamond">
            <a:avLst/>
          </a:prstGeom>
          <a:gradFill>
            <a:gsLst>
              <a:gs pos="100000">
                <a:srgbClr val="FDFFFE"/>
              </a:gs>
              <a:gs pos="0">
                <a:srgbClr val="F0F0F0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endParaRPr lang="fr-FR" sz="200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2" name="Diamond 104"/>
          <p:cNvSpPr/>
          <p:nvPr/>
        </p:nvSpPr>
        <p:spPr>
          <a:xfrm>
            <a:off x="8972141" y="3149068"/>
            <a:ext cx="2550695" cy="2550695"/>
          </a:xfrm>
          <a:prstGeom prst="diamond">
            <a:avLst/>
          </a:prstGeom>
          <a:gradFill flip="none" rotWithShape="1">
            <a:gsLst>
              <a:gs pos="71000">
                <a:srgbClr val="B73B6E"/>
              </a:gs>
              <a:gs pos="100000">
                <a:srgbClr val="7E2C5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endParaRPr lang="fr-FR" sz="200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3" name="Diamond 105"/>
          <p:cNvSpPr/>
          <p:nvPr/>
        </p:nvSpPr>
        <p:spPr>
          <a:xfrm>
            <a:off x="8983514" y="3424781"/>
            <a:ext cx="2550695" cy="2550695"/>
          </a:xfrm>
          <a:prstGeom prst="diamond">
            <a:avLst/>
          </a:prstGeom>
          <a:gradFill>
            <a:gsLst>
              <a:gs pos="100000">
                <a:srgbClr val="FDFFFE"/>
              </a:gs>
              <a:gs pos="0">
                <a:srgbClr val="F0F0F0"/>
              </a:gs>
            </a:gsLst>
            <a:path path="circle">
              <a:fillToRect l="100000" b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endParaRPr lang="fr-FR" sz="2000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3007895" y="308109"/>
            <a:ext cx="6244389" cy="46743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de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CTN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Connector 24"/>
          <p:cNvCxnSpPr/>
          <p:nvPr/>
        </p:nvCxnSpPr>
        <p:spPr>
          <a:xfrm>
            <a:off x="1880836" y="2838451"/>
            <a:ext cx="873386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6"/>
          <p:cNvSpPr txBox="1"/>
          <p:nvPr/>
        </p:nvSpPr>
        <p:spPr>
          <a:xfrm>
            <a:off x="3417212" y="1518738"/>
            <a:ext cx="7518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La compagnie tunisienne de navigation assure des activités régulières à ses clients à savoir :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8"/>
          <p:cNvSpPr txBox="1"/>
          <p:nvPr/>
        </p:nvSpPr>
        <p:spPr>
          <a:xfrm>
            <a:off x="1399700" y="4150280"/>
            <a:ext cx="1725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1970">
              <a:defRPr/>
            </a:pPr>
            <a:r>
              <a:rPr lang="fr-FR" sz="1500" b="1" dirty="0" smtClean="0">
                <a:solidFill>
                  <a:srgbClr val="318FCF"/>
                </a:solidFill>
                <a:latin typeface=".VnArial Narrow" panose="020B7200000000000000" pitchFamily="34" charset="0"/>
              </a:rPr>
              <a:t>T</a:t>
            </a:r>
            <a:r>
              <a:rPr lang="fr-FR" sz="1500" b="1" dirty="0" smtClean="0">
                <a:solidFill>
                  <a:srgbClr val="318FCF"/>
                </a:solidFill>
                <a:latin typeface=".VnArial Narrow" panose="020B7200000000000000" pitchFamily="34" charset="0"/>
              </a:rPr>
              <a:t>ransport </a:t>
            </a:r>
          </a:p>
          <a:p>
            <a:pPr algn="ctr" defTabSz="761970">
              <a:defRPr/>
            </a:pPr>
            <a:r>
              <a:rPr lang="fr-FR" sz="1500" b="1" dirty="0" smtClean="0">
                <a:solidFill>
                  <a:srgbClr val="318FCF"/>
                </a:solidFill>
                <a:latin typeface=".VnArial Narrow" panose="020B7200000000000000" pitchFamily="34" charset="0"/>
              </a:rPr>
              <a:t>de </a:t>
            </a:r>
            <a:r>
              <a:rPr lang="fr-FR" sz="1500" b="1" dirty="0" smtClean="0">
                <a:solidFill>
                  <a:srgbClr val="318FCF"/>
                </a:solidFill>
                <a:latin typeface=".VnArial Narrow" panose="020B7200000000000000" pitchFamily="34" charset="0"/>
              </a:rPr>
              <a:t>passagers et de véhicules en méditerranée</a:t>
            </a:r>
            <a:endParaRPr lang="fr-FR" sz="1500" b="1" dirty="0">
              <a:solidFill>
                <a:srgbClr val="318FCF"/>
              </a:solidFill>
              <a:latin typeface=".VnArial Narrow" panose="020B7200000000000000" pitchFamily="34" charset="0"/>
            </a:endParaRPr>
          </a:p>
        </p:txBody>
      </p:sp>
      <p:sp>
        <p:nvSpPr>
          <p:cNvPr id="10" name="TextBox 92"/>
          <p:cNvSpPr txBox="1"/>
          <p:nvPr/>
        </p:nvSpPr>
        <p:spPr>
          <a:xfrm>
            <a:off x="4078641" y="4102152"/>
            <a:ext cx="1756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1970">
              <a:defRPr/>
            </a:pPr>
            <a:r>
              <a:rPr lang="fr-FR" sz="1500" b="1" dirty="0" smtClean="0">
                <a:solidFill>
                  <a:srgbClr val="415C8B"/>
                </a:solidFill>
                <a:latin typeface=".VnArial Narrow" panose="020B7200000000000000" pitchFamily="34" charset="0"/>
              </a:rPr>
              <a:t>Transport </a:t>
            </a:r>
            <a:r>
              <a:rPr lang="fr-FR" sz="1500" b="1" dirty="0" smtClean="0">
                <a:solidFill>
                  <a:srgbClr val="415C8B"/>
                </a:solidFill>
                <a:latin typeface=".VnArial Narrow" panose="020B7200000000000000" pitchFamily="34" charset="0"/>
              </a:rPr>
              <a:t>marchandise en lignes régulière en méditerranée</a:t>
            </a:r>
            <a:endParaRPr lang="fr-FR" sz="1500" b="1" dirty="0">
              <a:solidFill>
                <a:srgbClr val="415C8B"/>
              </a:solidFill>
              <a:latin typeface=".VnArial Narrow" panose="020B7200000000000000" pitchFamily="34" charset="0"/>
            </a:endParaRPr>
          </a:p>
        </p:txBody>
      </p:sp>
      <p:sp>
        <p:nvSpPr>
          <p:cNvPr id="15" name="TextBox 97"/>
          <p:cNvSpPr txBox="1"/>
          <p:nvPr/>
        </p:nvSpPr>
        <p:spPr>
          <a:xfrm>
            <a:off x="6689217" y="4017928"/>
            <a:ext cx="187727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1970">
              <a:defRPr/>
            </a:pPr>
            <a:r>
              <a:rPr lang="fr-FR" sz="1500" b="1" dirty="0" smtClean="0">
                <a:solidFill>
                  <a:srgbClr val="60177D"/>
                </a:solidFill>
                <a:latin typeface=".VnArial Narrow" panose="020B7200000000000000" pitchFamily="34" charset="0"/>
              </a:rPr>
              <a:t>Consignation  </a:t>
            </a:r>
            <a:r>
              <a:rPr lang="fr-FR" sz="1500" b="1" dirty="0" smtClean="0">
                <a:solidFill>
                  <a:srgbClr val="60177D"/>
                </a:solidFill>
                <a:latin typeface=".VnArial Narrow" panose="020B7200000000000000" pitchFamily="34" charset="0"/>
              </a:rPr>
              <a:t>navire (</a:t>
            </a:r>
            <a:r>
              <a:rPr lang="fr-FR" sz="1500" b="1" dirty="0" smtClean="0">
                <a:solidFill>
                  <a:srgbClr val="60177D"/>
                </a:solidFill>
                <a:latin typeface=".VnArial Narrow" panose="020B7200000000000000" pitchFamily="34" charset="0"/>
              </a:rPr>
              <a:t>organisation </a:t>
            </a:r>
            <a:r>
              <a:rPr lang="fr-FR" sz="1500" b="1" dirty="0" smtClean="0">
                <a:solidFill>
                  <a:srgbClr val="60177D"/>
                </a:solidFill>
                <a:latin typeface=".VnArial Narrow" panose="020B7200000000000000" pitchFamily="34" charset="0"/>
              </a:rPr>
              <a:t>escales des navires au </a:t>
            </a:r>
            <a:r>
              <a:rPr lang="fr-FR" sz="1500" b="1" dirty="0" smtClean="0">
                <a:solidFill>
                  <a:srgbClr val="60177D"/>
                </a:solidFill>
                <a:latin typeface=".VnArial Narrow" panose="020B7200000000000000" pitchFamily="34" charset="0"/>
              </a:rPr>
              <a:t>port)</a:t>
            </a:r>
            <a:endParaRPr lang="fr-FR" sz="1500" b="1" dirty="0">
              <a:solidFill>
                <a:srgbClr val="60177D"/>
              </a:solidFill>
              <a:latin typeface=".VnArial Narrow" panose="020B7200000000000000" pitchFamily="34" charset="0"/>
            </a:endParaRPr>
          </a:p>
        </p:txBody>
      </p:sp>
      <p:sp>
        <p:nvSpPr>
          <p:cNvPr id="20" name="TextBox 102"/>
          <p:cNvSpPr txBox="1"/>
          <p:nvPr/>
        </p:nvSpPr>
        <p:spPr>
          <a:xfrm>
            <a:off x="9396711" y="4258568"/>
            <a:ext cx="16806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61970">
              <a:defRPr/>
            </a:pPr>
            <a:r>
              <a:rPr lang="fr-FR" sz="1500" b="1" dirty="0" err="1" smtClean="0">
                <a:solidFill>
                  <a:srgbClr val="B73B6E"/>
                </a:solidFill>
                <a:latin typeface=".VnArial Narrow" panose="020B7200000000000000" pitchFamily="34" charset="0"/>
              </a:rPr>
              <a:t>Representation</a:t>
            </a:r>
            <a:r>
              <a:rPr lang="fr-FR" sz="1500" b="1" dirty="0" smtClean="0">
                <a:solidFill>
                  <a:srgbClr val="B73B6E"/>
                </a:solidFill>
                <a:latin typeface=".VnArial Narrow" panose="020B7200000000000000" pitchFamily="34" charset="0"/>
              </a:rPr>
              <a:t>  d’armateurs étrangers</a:t>
            </a:r>
            <a:endParaRPr lang="fr-FR" sz="1500" b="1" dirty="0">
              <a:solidFill>
                <a:srgbClr val="B73B6E"/>
              </a:solidFill>
              <a:latin typeface=".VnArial Narrow" panose="020B7200000000000000" pitchFamily="34" charset="0"/>
            </a:endParaRPr>
          </a:p>
        </p:txBody>
      </p:sp>
      <p:pic>
        <p:nvPicPr>
          <p:cNvPr id="55297" name="Picture 1" descr="C:\Users\NAUT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473" y="1203157"/>
            <a:ext cx="3188368" cy="1203159"/>
          </a:xfrm>
          <a:prstGeom prst="rect">
            <a:avLst/>
          </a:prstGeom>
          <a:noFill/>
        </p:spPr>
      </p:pic>
      <p:pic>
        <p:nvPicPr>
          <p:cNvPr id="24" name="Picture 5" descr="C:\Users\NAUT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0264" y="0"/>
            <a:ext cx="2571736" cy="500042"/>
          </a:xfrm>
          <a:prstGeom prst="rect">
            <a:avLst/>
          </a:prstGeom>
          <a:noFill/>
        </p:spPr>
      </p:pic>
      <p:pic>
        <p:nvPicPr>
          <p:cNvPr id="25" name="Picture 3" descr="C:\Users\NAUT\Desktop\Logo-College-LaSalle-Tunis-307x8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319344" cy="619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41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7" grpId="0" animBg="1"/>
      <p:bldP spid="18" grpId="0" animBg="1"/>
      <p:bldP spid="22" grpId="0" animBg="1"/>
      <p:bldP spid="23" grpId="0" animBg="1"/>
      <p:bldP spid="4" grpId="0"/>
      <p:bldP spid="10" grpId="0"/>
      <p:bldP spid="15" grpId="0"/>
      <p:bldP spid="2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4839</TotalTime>
  <Words>574</Words>
  <Application>Microsoft Office PowerPoint</Application>
  <PresentationFormat>Personnalisé</PresentationFormat>
  <Paragraphs>98</Paragraphs>
  <Slides>12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NAUT</cp:lastModifiedBy>
  <cp:revision>352</cp:revision>
  <dcterms:created xsi:type="dcterms:W3CDTF">2018-05-05T15:09:19Z</dcterms:created>
  <dcterms:modified xsi:type="dcterms:W3CDTF">2018-12-21T19:08:32Z</dcterms:modified>
</cp:coreProperties>
</file>