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9"/>
  </p:notesMasterIdLst>
  <p:handoutMasterIdLst>
    <p:handoutMasterId r:id="rId40"/>
  </p:handoutMasterIdLst>
  <p:sldIdLst>
    <p:sldId id="256" r:id="rId2"/>
    <p:sldId id="257" r:id="rId3"/>
    <p:sldId id="294" r:id="rId4"/>
    <p:sldId id="258" r:id="rId5"/>
    <p:sldId id="259" r:id="rId6"/>
    <p:sldId id="334" r:id="rId7"/>
    <p:sldId id="262" r:id="rId8"/>
    <p:sldId id="263" r:id="rId9"/>
    <p:sldId id="268" r:id="rId10"/>
    <p:sldId id="269" r:id="rId11"/>
    <p:sldId id="261" r:id="rId12"/>
    <p:sldId id="278" r:id="rId13"/>
    <p:sldId id="282" r:id="rId14"/>
    <p:sldId id="283" r:id="rId15"/>
    <p:sldId id="295" r:id="rId16"/>
    <p:sldId id="296" r:id="rId17"/>
    <p:sldId id="297" r:id="rId18"/>
    <p:sldId id="298" r:id="rId19"/>
    <p:sldId id="299" r:id="rId20"/>
    <p:sldId id="290" r:id="rId21"/>
    <p:sldId id="300" r:id="rId22"/>
    <p:sldId id="302" r:id="rId23"/>
    <p:sldId id="304" r:id="rId24"/>
    <p:sldId id="306" r:id="rId25"/>
    <p:sldId id="307" r:id="rId26"/>
    <p:sldId id="308" r:id="rId27"/>
    <p:sldId id="309" r:id="rId28"/>
    <p:sldId id="310" r:id="rId29"/>
    <p:sldId id="312" r:id="rId30"/>
    <p:sldId id="313" r:id="rId31"/>
    <p:sldId id="314" r:id="rId32"/>
    <p:sldId id="315" r:id="rId33"/>
    <p:sldId id="332" r:id="rId34"/>
    <p:sldId id="333" r:id="rId35"/>
    <p:sldId id="328" r:id="rId36"/>
    <p:sldId id="329" r:id="rId37"/>
    <p:sldId id="330"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62" autoAdjust="0"/>
    <p:restoredTop sz="79608" autoAdjust="0"/>
  </p:normalViewPr>
  <p:slideViewPr>
    <p:cSldViewPr>
      <p:cViewPr varScale="1">
        <p:scale>
          <a:sx n="52" d="100"/>
          <a:sy n="52" d="100"/>
        </p:scale>
        <p:origin x="-1638" y="-96"/>
      </p:cViewPr>
      <p:guideLst>
        <p:guide orient="horz" pos="2160"/>
        <p:guide pos="2880"/>
      </p:guideLst>
    </p:cSldViewPr>
  </p:slideViewPr>
  <p:outlineViewPr>
    <p:cViewPr>
      <p:scale>
        <a:sx n="33" d="100"/>
        <a:sy n="33" d="100"/>
      </p:scale>
      <p:origin x="48" y="978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97B66F-97EC-4EA6-89D3-29BD82F56C15}" type="datetimeFigureOut">
              <a:rPr lang="fr-FR" smtClean="0"/>
              <a:pPr/>
              <a:t>06/03/2018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3E741-5787-41D0-805A-0010EB4B5A4A}" type="slidenum">
              <a:rPr lang="fr-FR" smtClean="0"/>
              <a:pPr/>
              <a:t>‹N°›</a:t>
            </a:fld>
            <a:endParaRPr lang="fr-FR"/>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A29A9-82D7-4724-9FD3-3B719E75FBA1}" type="datetimeFigureOut">
              <a:rPr lang="fr-FR" smtClean="0"/>
              <a:pPr/>
              <a:t>06/03/2018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E32CD-CCA1-479C-8587-6883CA0B3654}" type="slidenum">
              <a:rPr lang="fr-FR" smtClean="0"/>
              <a:pPr/>
              <a:t>‹N°›</a:t>
            </a:fld>
            <a:endParaRPr lang="fr-FR"/>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1</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Le virement est effectué par le réseau SWIFT : c’est un réseau international hyper protégé de transaction bancaire</a:t>
            </a:r>
            <a:endParaRPr lang="fr-FR" dirty="0"/>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13</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16</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719E32CD-CCA1-479C-8587-6883CA0B3654}" type="slidenum">
              <a:rPr lang="fr-FR" smtClean="0"/>
              <a:pPr/>
              <a:t>19</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La caution bancaire est une garantie souscrite par une personne physique (prêt immobilier) ou morale (prêt classique) auprès d'un organisme de cautionnement.</a:t>
            </a:r>
          </a:p>
          <a:p>
            <a:r>
              <a:rPr lang="fr-FR" sz="1200" b="0" i="0" kern="1200" dirty="0" smtClean="0">
                <a:solidFill>
                  <a:schemeClr val="tx1"/>
                </a:solidFill>
                <a:latin typeface="+mn-lt"/>
                <a:ea typeface="+mn-ea"/>
                <a:cs typeface="+mn-cs"/>
              </a:rPr>
              <a:t>La caution a pour objectif de garantir à la banque qu'en cas de défaillance de l'emprunteur, le remboursement du prêt sera assuré par l'organisme de cautionnement. Celui-ci se substituerait alors à l'emprunteur.</a:t>
            </a:r>
          </a:p>
          <a:p>
            <a:endParaRPr lang="fr-FR" dirty="0"/>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20</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5" name="Espace réservé du numéro de diapositive 4"/>
          <p:cNvSpPr>
            <a:spLocks noGrp="1"/>
          </p:cNvSpPr>
          <p:nvPr>
            <p:ph type="sldNum" sz="quarter" idx="11"/>
          </p:nvPr>
        </p:nvSpPr>
        <p:spPr/>
        <p:txBody>
          <a:bodyPr/>
          <a:lstStyle/>
          <a:p>
            <a:fld id="{719E32CD-CCA1-479C-8587-6883CA0B3654}" type="slidenum">
              <a:rPr lang="fr-FR" smtClean="0"/>
              <a:pPr/>
              <a:t>30</a:t>
            </a:fld>
            <a:endParaRPr lang="fr-FR"/>
          </a:p>
        </p:txBody>
      </p:sp>
      <p:sp>
        <p:nvSpPr>
          <p:cNvPr id="6" name="Espace réservé de l'en-tête 5"/>
          <p:cNvSpPr>
            <a:spLocks noGrp="1"/>
          </p:cNvSpPr>
          <p:nvPr>
            <p:ph type="hdr" sz="quarter" idx="12"/>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 fin de vous présenter mon projet </a:t>
            </a:r>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2</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Je vais vous présenter</a:t>
            </a:r>
            <a:r>
              <a:rPr lang="fr-FR" baseline="0" dirty="0" smtClean="0"/>
              <a:t> d’abord </a:t>
            </a:r>
            <a:endParaRPr lang="fr-FR" dirty="0"/>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3</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Donc</a:t>
            </a:r>
            <a:r>
              <a:rPr lang="fr-FR" baseline="0" dirty="0" smtClean="0"/>
              <a:t> comme nous connaissons tous que………….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4</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Donc les questions centrales que nous nous posons sont les suivantes :  </a:t>
            </a:r>
          </a:p>
          <a:p>
            <a:endParaRPr lang="fr-FR" dirty="0"/>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5</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 Dans cette première partie on va donner une présentation générale du Banque Zitouna, en particulier la direction des opérations bancaires avec les étrangers.</a:t>
            </a:r>
          </a:p>
          <a:p>
            <a:endParaRPr lang="fr-FR" dirty="0"/>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7</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La vision de la Banque Zitouna tourne autour de 4 axes : </a:t>
            </a:r>
          </a:p>
          <a:p>
            <a:endParaRPr lang="fr-FR" dirty="0"/>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8</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solidFill>
                  <a:srgbClr val="002060"/>
                </a:solidFill>
                <a:latin typeface="Eras Bold ITC" pitchFamily="34" charset="0"/>
              </a:rPr>
              <a:t>Partie II : </a:t>
            </a:r>
            <a:r>
              <a:rPr lang="fr-FR" b="1" u="sng" dirty="0" smtClean="0">
                <a:solidFill>
                  <a:srgbClr val="002060"/>
                </a:solidFill>
                <a:latin typeface="Eras Bold ITC" pitchFamily="34" charset="0"/>
              </a:rPr>
              <a:t> </a:t>
            </a:r>
            <a:r>
              <a:rPr lang="fr-FR" u="sng" dirty="0" smtClean="0">
                <a:solidFill>
                  <a:srgbClr val="002060"/>
                </a:solidFill>
                <a:latin typeface="Eras Bold ITC" pitchFamily="34" charset="0"/>
              </a:rPr>
              <a:t>La Gestion Des Opérations Commerciales Internationales</a:t>
            </a:r>
            <a:endParaRPr lang="fr-FR" dirty="0"/>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11</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2060"/>
                </a:solidFill>
              </a:rPr>
              <a:t> </a:t>
            </a:r>
            <a:r>
              <a:rPr lang="fr-FR" sz="1200" kern="1200" dirty="0" smtClean="0">
                <a:solidFill>
                  <a:schemeClr val="tx1"/>
                </a:solidFill>
                <a:latin typeface="+mn-lt"/>
                <a:ea typeface="+mn-ea"/>
                <a:cs typeface="+mn-cs"/>
              </a:rPr>
              <a:t> L’utilisation des chèques nécessite un degré de confiance élevé entre acheteur et vendeur. Pour sécuriser le paiement l’exportateur peut demander à son client la présentation d’un chèque certifié ou un chèque de banque, alors que les coûts d’émission sont très élevés.</a:t>
            </a:r>
          </a:p>
          <a:p>
            <a:r>
              <a:rPr lang="fr-FR" sz="1200" b="1" dirty="0" smtClean="0">
                <a:solidFill>
                  <a:schemeClr val="tx1"/>
                </a:solidFill>
              </a:rPr>
              <a:t>Le chèque est simple d’utilisation mais les problèmes qui se posent sont : </a:t>
            </a:r>
            <a:endParaRPr lang="fr-FR" dirty="0"/>
          </a:p>
        </p:txBody>
      </p:sp>
      <p:sp>
        <p:nvSpPr>
          <p:cNvPr id="4" name="Espace réservé du numéro de diapositive 3"/>
          <p:cNvSpPr>
            <a:spLocks noGrp="1"/>
          </p:cNvSpPr>
          <p:nvPr>
            <p:ph type="sldNum" sz="quarter" idx="10"/>
          </p:nvPr>
        </p:nvSpPr>
        <p:spPr/>
        <p:txBody>
          <a:bodyPr/>
          <a:lstStyle/>
          <a:p>
            <a:fld id="{719E32CD-CCA1-479C-8587-6883CA0B3654}" type="slidenum">
              <a:rPr lang="fr-FR" smtClean="0"/>
              <a:pPr/>
              <a:t>12</a:t>
            </a:fld>
            <a:endParaRPr lang="fr-FR"/>
          </a:p>
        </p:txBody>
      </p:sp>
      <p:sp>
        <p:nvSpPr>
          <p:cNvPr id="6" name="Espace réservé de l'en-tête 5"/>
          <p:cNvSpPr>
            <a:spLocks noGrp="1"/>
          </p:cNvSpPr>
          <p:nvPr>
            <p:ph type="hdr" sz="quarter" idx="1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9144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fr-FR" smtClean="0"/>
              <a:t>Cliquez pour modifier le style du titre</a:t>
            </a:r>
            <a:endParaRPr lang="en-US" dirty="0"/>
          </a:p>
        </p:txBody>
      </p:sp>
      <p:sp>
        <p:nvSpPr>
          <p:cNvPr id="3" name="Subtitle 2"/>
          <p:cNvSpPr>
            <a:spLocks noGrp="1"/>
          </p:cNvSpPr>
          <p:nvPr>
            <p:ph type="subTitle" idx="1"/>
          </p:nvPr>
        </p:nvSpPr>
        <p:spPr>
          <a:xfrm>
            <a:off x="1130300" y="4050834"/>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15" name="Date Placeholder 3"/>
          <p:cNvSpPr>
            <a:spLocks noGrp="1"/>
          </p:cNvSpPr>
          <p:nvPr>
            <p:ph type="dt" sz="half" idx="10"/>
          </p:nvPr>
        </p:nvSpPr>
        <p:spPr/>
        <p:txBody>
          <a:bodyPr/>
          <a:lstStyle>
            <a:lvl1pPr>
              <a:defRPr/>
            </a:lvl1pPr>
          </a:lstStyle>
          <a:p>
            <a:fld id="{89F2DADE-23B9-4E74-A726-9F7FA2408981}" type="datetime1">
              <a:rPr lang="fr-FR" smtClean="0"/>
              <a:pPr/>
              <a:t>06/03/2018</a:t>
            </a:fld>
            <a:endParaRPr lang="fr-FR"/>
          </a:p>
        </p:txBody>
      </p:sp>
      <p:sp>
        <p:nvSpPr>
          <p:cNvPr id="16" name="Footer Placeholder 4"/>
          <p:cNvSpPr>
            <a:spLocks noGrp="1"/>
          </p:cNvSpPr>
          <p:nvPr>
            <p:ph type="ftr" sz="quarter" idx="11"/>
          </p:nvPr>
        </p:nvSpPr>
        <p:spPr/>
        <p:txBody>
          <a:bodyPr/>
          <a:lstStyle>
            <a:lvl1pPr>
              <a:defRPr/>
            </a:lvl1pPr>
          </a:lstStyle>
          <a:p>
            <a:endParaRPr lang="fr-FR"/>
          </a:p>
        </p:txBody>
      </p:sp>
      <p:sp>
        <p:nvSpPr>
          <p:cNvPr id="17"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fr-FR" smtClean="0"/>
              <a:t>Cliquez pour modifier le style du titre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A8028369-C4F6-4C15-8E5F-EA0E8C78197E}" type="datetime1">
              <a:rPr lang="fr-FR" smtClean="0"/>
              <a:pPr/>
              <a:t>06/03/2018</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TextBox 19"/>
          <p:cNvSpPr txBox="1"/>
          <p:nvPr/>
        </p:nvSpPr>
        <p:spPr>
          <a:xfrm>
            <a:off x="406004"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1"/>
          <p:cNvSpPr txBox="1"/>
          <p:nvPr/>
        </p:nvSpPr>
        <p:spPr>
          <a:xfrm>
            <a:off x="6669881"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endParaRPr lang="en-US"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fr-FR" smtClean="0"/>
              <a:t>Cliquez pour modifier le style du titre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7" name="Date Placeholder 3"/>
          <p:cNvSpPr>
            <a:spLocks noGrp="1"/>
          </p:cNvSpPr>
          <p:nvPr>
            <p:ph type="dt" sz="half" idx="14"/>
          </p:nvPr>
        </p:nvSpPr>
        <p:spPr/>
        <p:txBody>
          <a:bodyPr/>
          <a:lstStyle>
            <a:lvl1pPr>
              <a:defRPr/>
            </a:lvl1pPr>
          </a:lstStyle>
          <a:p>
            <a:fld id="{808953DA-5F19-462C-8E56-FDBF373962A1}" type="datetime1">
              <a:rPr lang="fr-FR" smtClean="0"/>
              <a:pPr/>
              <a:t>06/03/2018</a:t>
            </a:fld>
            <a:endParaRPr lang="fr-FR"/>
          </a:p>
        </p:txBody>
      </p:sp>
      <p:sp>
        <p:nvSpPr>
          <p:cNvPr id="8" name="Footer Placeholder 4"/>
          <p:cNvSpPr>
            <a:spLocks noGrp="1"/>
          </p:cNvSpPr>
          <p:nvPr>
            <p:ph type="ftr" sz="quarter" idx="15"/>
          </p:nvPr>
        </p:nvSpPr>
        <p:spPr/>
        <p:txBody>
          <a:bodyPr/>
          <a:lstStyle>
            <a:lvl1pPr>
              <a:defRPr/>
            </a:lvl1pPr>
          </a:lstStyle>
          <a:p>
            <a:endParaRPr lang="fr-FR"/>
          </a:p>
        </p:txBody>
      </p:sp>
      <p:sp>
        <p:nvSpPr>
          <p:cNvPr id="9" name="Slide Number Placeholder 5"/>
          <p:cNvSpPr>
            <a:spLocks noGrp="1"/>
          </p:cNvSpPr>
          <p:nvPr>
            <p:ph type="sldNum" sz="quarter" idx="16"/>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fr-FR" smtClean="0"/>
              <a:t>Cliquez pour modifier le style du titre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D0B7DA2F-8063-40B7-ADC8-BE700AC7A2E1}" type="datetime1">
              <a:rPr lang="fr-FR" smtClean="0"/>
              <a:pPr/>
              <a:t>06/03/2018</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TextBox 23"/>
          <p:cNvSpPr txBox="1"/>
          <p:nvPr/>
        </p:nvSpPr>
        <p:spPr>
          <a:xfrm>
            <a:off x="406004"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6669881"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fr-FR" smtClean="0"/>
              <a:t>Cliquez pour modifier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7" name="Date Placeholder 3"/>
          <p:cNvSpPr>
            <a:spLocks noGrp="1"/>
          </p:cNvSpPr>
          <p:nvPr>
            <p:ph type="dt" sz="half" idx="14"/>
          </p:nvPr>
        </p:nvSpPr>
        <p:spPr/>
        <p:txBody>
          <a:bodyPr/>
          <a:lstStyle>
            <a:lvl1pPr>
              <a:defRPr/>
            </a:lvl1pPr>
          </a:lstStyle>
          <a:p>
            <a:fld id="{D0F77894-224B-4DA8-9BEB-34D67E77FB7B}" type="datetime1">
              <a:rPr lang="fr-FR" smtClean="0"/>
              <a:pPr/>
              <a:t>06/03/2018</a:t>
            </a:fld>
            <a:endParaRPr lang="fr-FR"/>
          </a:p>
        </p:txBody>
      </p:sp>
      <p:sp>
        <p:nvSpPr>
          <p:cNvPr id="8" name="Footer Placeholder 4"/>
          <p:cNvSpPr>
            <a:spLocks noGrp="1"/>
          </p:cNvSpPr>
          <p:nvPr>
            <p:ph type="ftr" sz="quarter" idx="15"/>
          </p:nvPr>
        </p:nvSpPr>
        <p:spPr/>
        <p:txBody>
          <a:bodyPr/>
          <a:lstStyle>
            <a:lvl1pPr>
              <a:defRPr/>
            </a:lvl1pPr>
          </a:lstStyle>
          <a:p>
            <a:endParaRPr lang="fr-FR"/>
          </a:p>
        </p:txBody>
      </p:sp>
      <p:sp>
        <p:nvSpPr>
          <p:cNvPr id="9" name="Slide Number Placeholder 5"/>
          <p:cNvSpPr>
            <a:spLocks noGrp="1"/>
          </p:cNvSpPr>
          <p:nvPr>
            <p:ph type="sldNum" sz="quarter" idx="16"/>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fr-FR" smtClean="0"/>
              <a:t>Cliquez pour modifier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Date Placeholder 3"/>
          <p:cNvSpPr>
            <a:spLocks noGrp="1"/>
          </p:cNvSpPr>
          <p:nvPr>
            <p:ph type="dt" sz="half" idx="14"/>
          </p:nvPr>
        </p:nvSpPr>
        <p:spPr/>
        <p:txBody>
          <a:bodyPr/>
          <a:lstStyle>
            <a:lvl1pPr>
              <a:defRPr/>
            </a:lvl1pPr>
          </a:lstStyle>
          <a:p>
            <a:fld id="{BB662877-AD3A-4EBB-B1A1-CDA75F11B6C3}" type="datetime1">
              <a:rPr lang="fr-FR" smtClean="0"/>
              <a:pPr/>
              <a:t>06/03/2018</a:t>
            </a:fld>
            <a:endParaRPr lang="fr-FR"/>
          </a:p>
        </p:txBody>
      </p:sp>
      <p:sp>
        <p:nvSpPr>
          <p:cNvPr id="6" name="Footer Placeholder 4"/>
          <p:cNvSpPr>
            <a:spLocks noGrp="1"/>
          </p:cNvSpPr>
          <p:nvPr>
            <p:ph type="ftr" sz="quarter" idx="15"/>
          </p:nvPr>
        </p:nvSpPr>
        <p:spPr/>
        <p:txBody>
          <a:bodyPr/>
          <a:lstStyle>
            <a:lvl1pPr>
              <a:defRPr/>
            </a:lvl1pPr>
          </a:lstStyle>
          <a:p>
            <a:endParaRPr lang="fr-FR"/>
          </a:p>
        </p:txBody>
      </p:sp>
      <p:sp>
        <p:nvSpPr>
          <p:cNvPr id="7" name="Slide Number Placeholder 5"/>
          <p:cNvSpPr>
            <a:spLocks noGrp="1"/>
          </p:cNvSpPr>
          <p:nvPr>
            <p:ph type="sldNum" sz="quarter" idx="16"/>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fld id="{A12422F1-4359-445E-88F3-5381F2AE0A8C}" type="datetime1">
              <a:rPr lang="fr-FR" smtClean="0"/>
              <a:pPr/>
              <a:t>06/03/2018</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fld id="{ECDD8A2C-4F08-40A1-A9F3-2C21F0BFCA08}" type="datetime1">
              <a:rPr lang="fr-FR" smtClean="0"/>
              <a:pPr/>
              <a:t>06/03/2018</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Cliquez pour modifier le style du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fld id="{164BE544-DA01-4EF0-83B3-4AB488C9D962}" type="datetime1">
              <a:rPr lang="fr-FR" smtClean="0"/>
              <a:pPr/>
              <a:t>06/03/2018</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fr-FR" smtClean="0"/>
              <a:t>Cliquez pour modifier le style du titre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40C2815B-6D97-488D-9A17-5B7465BD3349}" type="datetime1">
              <a:rPr lang="fr-FR" smtClean="0"/>
              <a:pPr/>
              <a:t>06/03/2018</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fld id="{D6A2ED7B-6ACE-4D0B-943A-8EB6BA6374A2}" type="datetime1">
              <a:rPr lang="fr-FR" smtClean="0"/>
              <a:pPr/>
              <a:t>06/03/2018</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fld id="{9DBF8069-2A89-47FC-A0D7-EA232C765DFD}" type="datetime1">
              <a:rPr lang="fr-FR" smtClean="0"/>
              <a:pPr/>
              <a:t>06/03/2018</a:t>
            </a:fld>
            <a:endParaRPr lang="fr-FR"/>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fr-FR" smtClean="0"/>
              <a:t>Cliquez pour modifier le style du titre</a:t>
            </a:r>
            <a:endParaRPr lang="en-US" dirty="0"/>
          </a:p>
        </p:txBody>
      </p:sp>
      <p:sp>
        <p:nvSpPr>
          <p:cNvPr id="3" name="Date Placeholder 3"/>
          <p:cNvSpPr>
            <a:spLocks noGrp="1"/>
          </p:cNvSpPr>
          <p:nvPr>
            <p:ph type="dt" sz="half" idx="10"/>
          </p:nvPr>
        </p:nvSpPr>
        <p:spPr/>
        <p:txBody>
          <a:bodyPr/>
          <a:lstStyle>
            <a:lvl1pPr>
              <a:defRPr/>
            </a:lvl1pPr>
          </a:lstStyle>
          <a:p>
            <a:fld id="{9BE6F64E-25A7-447A-95F6-E4D08B71DE65}" type="datetime1">
              <a:rPr lang="fr-FR" smtClean="0"/>
              <a:pPr/>
              <a:t>06/03/2018</a:t>
            </a:fld>
            <a:endParaRPr lang="fr-FR"/>
          </a:p>
        </p:txBody>
      </p:sp>
      <p:sp>
        <p:nvSpPr>
          <p:cNvPr id="4" name="Footer Placeholder 4"/>
          <p:cNvSpPr>
            <a:spLocks noGrp="1"/>
          </p:cNvSpPr>
          <p:nvPr>
            <p:ph type="ftr" sz="quarter" idx="11"/>
          </p:nvPr>
        </p:nvSpPr>
        <p:spPr/>
        <p:txBody>
          <a:bodyPr/>
          <a:lstStyle>
            <a:lvl1pPr>
              <a:defRPr/>
            </a:lvl1pPr>
          </a:lstStyle>
          <a:p>
            <a:endParaRPr lang="fr-FR"/>
          </a:p>
        </p:txBody>
      </p:sp>
      <p:sp>
        <p:nvSpPr>
          <p:cNvPr id="5"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D7D328F-9245-4C54-A414-449E3D521430}" type="datetime1">
              <a:rPr lang="fr-FR" smtClean="0"/>
              <a:pPr/>
              <a:t>06/03/2018</a:t>
            </a:fld>
            <a:endParaRPr lang="fr-FR"/>
          </a:p>
        </p:txBody>
      </p:sp>
      <p:sp>
        <p:nvSpPr>
          <p:cNvPr id="3" name="Footer Placeholder 4"/>
          <p:cNvSpPr>
            <a:spLocks noGrp="1"/>
          </p:cNvSpPr>
          <p:nvPr>
            <p:ph type="ftr" sz="quarter" idx="11"/>
          </p:nvPr>
        </p:nvSpPr>
        <p:spPr/>
        <p:txBody>
          <a:bodyPr/>
          <a:lstStyle>
            <a:lvl1pPr>
              <a:defRPr/>
            </a:lvl1pPr>
          </a:lstStyle>
          <a:p>
            <a:endParaRPr lang="fr-FR"/>
          </a:p>
        </p:txBody>
      </p:sp>
      <p:sp>
        <p:nvSpPr>
          <p:cNvPr id="4"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fr-FR" smtClean="0"/>
              <a:t>Cliquez pour modifier le style du titre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fld id="{2B4DA2B2-5AEB-4CF5-85C4-327EC9E53D75}" type="datetime1">
              <a:rPr lang="fr-FR" smtClean="0"/>
              <a:pPr/>
              <a:t>06/03/2018</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fr-FR" smtClean="0"/>
              <a:t>Cliquez pour modifier le style du titre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fld id="{B1E17D63-027E-454C-BB57-F35C8177FF7C}" type="datetime1">
              <a:rPr lang="fr-FR" smtClean="0"/>
              <a:pPr/>
              <a:t>06/03/2018</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88A876C5-F552-4109-9A01-D0D3A86749AC}" type="slidenum">
              <a:rPr lang="fr-FR" smtClean="0"/>
              <a:pPr/>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508397" y="609600"/>
            <a:ext cx="6447234"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 style du titre</a:t>
            </a:r>
            <a:endParaRPr lang="en-US" smtClean="0"/>
          </a:p>
        </p:txBody>
      </p:sp>
      <p:sp>
        <p:nvSpPr>
          <p:cNvPr id="1028" name="Text Placeholder 2"/>
          <p:cNvSpPr>
            <a:spLocks noGrp="1"/>
          </p:cNvSpPr>
          <p:nvPr>
            <p:ph type="body" idx="1"/>
          </p:nvPr>
        </p:nvSpPr>
        <p:spPr bwMode="auto">
          <a:xfrm>
            <a:off x="508397" y="2160589"/>
            <a:ext cx="6447234"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5404248" y="6042026"/>
            <a:ext cx="683419"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fld id="{6AC0AB2C-7740-446F-BA71-C0B26767DE6B}" type="datetime1">
              <a:rPr lang="fr-FR" smtClean="0"/>
              <a:pPr/>
              <a:t>06/03/2018</a:t>
            </a:fld>
            <a:endParaRPr lang="fr-FR"/>
          </a:p>
        </p:txBody>
      </p:sp>
      <p:sp>
        <p:nvSpPr>
          <p:cNvPr id="5" name="Footer Placeholder 4"/>
          <p:cNvSpPr>
            <a:spLocks noGrp="1"/>
          </p:cNvSpPr>
          <p:nvPr>
            <p:ph type="ftr" sz="quarter" idx="3"/>
          </p:nvPr>
        </p:nvSpPr>
        <p:spPr>
          <a:xfrm>
            <a:off x="508397" y="6042026"/>
            <a:ext cx="4723209"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endParaRPr lang="fr-FR"/>
          </a:p>
        </p:txBody>
      </p:sp>
      <p:sp>
        <p:nvSpPr>
          <p:cNvPr id="6" name="Slide Number Placeholder 5"/>
          <p:cNvSpPr>
            <a:spLocks noGrp="1"/>
          </p:cNvSpPr>
          <p:nvPr>
            <p:ph type="sldNum" sz="quarter" idx="4"/>
          </p:nvPr>
        </p:nvSpPr>
        <p:spPr>
          <a:xfrm>
            <a:off x="6442472" y="6042026"/>
            <a:ext cx="513159"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fld id="{88A876C5-F552-4109-9A01-D0D3A86749A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ransition/>
  <p:hf hdr="0" ftr="0" dt="0"/>
  <p:txStyles>
    <p:titleStyle>
      <a:lvl1pPr algn="l" defTabSz="457200" rtl="0" eaLnBrk="1" fontAlgn="base" hangingPunct="1">
        <a:spcBef>
          <a:spcPct val="0"/>
        </a:spcBef>
        <a:spcAft>
          <a:spcPct val="0"/>
        </a:spcAft>
        <a:defRPr sz="3600" kern="1200">
          <a:solidFill>
            <a:schemeClr val="accent1"/>
          </a:solidFill>
          <a:latin typeface="+mj-lt"/>
          <a:ea typeface="+mj-ea"/>
          <a:cs typeface="+mj-cs"/>
        </a:defRPr>
      </a:lvl1pPr>
      <a:lvl2pPr algn="l" defTabSz="457200" rtl="0" eaLnBrk="1" fontAlgn="base" hangingPunct="1">
        <a:spcBef>
          <a:spcPct val="0"/>
        </a:spcBef>
        <a:spcAft>
          <a:spcPct val="0"/>
        </a:spcAft>
        <a:defRPr sz="3600">
          <a:solidFill>
            <a:schemeClr val="accent1"/>
          </a:solidFill>
          <a:latin typeface="Trebuchet MS" pitchFamily="34" charset="0"/>
        </a:defRPr>
      </a:lvl2pPr>
      <a:lvl3pPr algn="l" defTabSz="457200" rtl="0" eaLnBrk="1" fontAlgn="base" hangingPunct="1">
        <a:spcBef>
          <a:spcPct val="0"/>
        </a:spcBef>
        <a:spcAft>
          <a:spcPct val="0"/>
        </a:spcAft>
        <a:defRPr sz="3600">
          <a:solidFill>
            <a:schemeClr val="accent1"/>
          </a:solidFill>
          <a:latin typeface="Trebuchet MS" pitchFamily="34" charset="0"/>
        </a:defRPr>
      </a:lvl3pPr>
      <a:lvl4pPr algn="l" defTabSz="457200" rtl="0" eaLnBrk="1" fontAlgn="base" hangingPunct="1">
        <a:spcBef>
          <a:spcPct val="0"/>
        </a:spcBef>
        <a:spcAft>
          <a:spcPct val="0"/>
        </a:spcAft>
        <a:defRPr sz="3600">
          <a:solidFill>
            <a:schemeClr val="accent1"/>
          </a:solidFill>
          <a:latin typeface="Trebuchet MS" pitchFamily="34" charset="0"/>
        </a:defRPr>
      </a:lvl4pPr>
      <a:lvl5pPr algn="l" defTabSz="457200" rtl="0" eaLnBrk="1" fontAlgn="base" hangingPunct="1">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itchFamily="18" charset="2"/>
        <a:buChar char=""/>
        <a:defRPr sz="3200"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 TargetMode="External"/><Relationship Id="rId2" Type="http://schemas.openxmlformats.org/officeDocument/2006/relationships/hyperlink" Target="http://www.banqu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http://www.hotel-r.net/im/hotel/fr/les-bienvenus-1.jpg"/>
          <p:cNvPicPr>
            <a:picLocks noChangeAspect="1" noChangeArrowheads="1"/>
          </p:cNvPicPr>
          <p:nvPr/>
        </p:nvPicPr>
        <p:blipFill>
          <a:blip r:embed="rId3"/>
          <a:srcRect/>
          <a:stretch>
            <a:fillRect/>
          </a:stretch>
        </p:blipFill>
        <p:spPr bwMode="auto">
          <a:xfrm>
            <a:off x="357158" y="1928802"/>
            <a:ext cx="7286676" cy="2928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Espace réservé du numéro de diapositive 4"/>
          <p:cNvSpPr>
            <a:spLocks noGrp="1"/>
          </p:cNvSpPr>
          <p:nvPr>
            <p:ph type="sldNum" sz="quarter" idx="12"/>
          </p:nvPr>
        </p:nvSpPr>
        <p:spPr/>
        <p:txBody>
          <a:bodyPr/>
          <a:lstStyle/>
          <a:p>
            <a:fld id="{88A876C5-F552-4109-9A01-D0D3A86749AC}" type="slidenum">
              <a:rPr lang="fr-FR" smtClean="0"/>
              <a:pPr/>
              <a:t>1</a:t>
            </a:fld>
            <a:endParaRPr lang="fr-F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 Organigramme : </a:t>
            </a:r>
            <a:r>
              <a:rPr lang="fr-FR" dirty="0" smtClean="0"/>
              <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10</a:t>
            </a:fld>
            <a:endParaRPr lang="fr-FR"/>
          </a:p>
        </p:txBody>
      </p:sp>
      <p:pic>
        <p:nvPicPr>
          <p:cNvPr id="5" name="Espace réservé du contenu 4"/>
          <p:cNvPicPr>
            <a:picLocks noGrp="1"/>
          </p:cNvPicPr>
          <p:nvPr>
            <p:ph idx="1"/>
          </p:nvPr>
        </p:nvPicPr>
        <p:blipFill>
          <a:blip r:embed="rId2"/>
          <a:srcRect/>
          <a:stretch>
            <a:fillRect/>
          </a:stretch>
        </p:blipFill>
        <p:spPr bwMode="auto">
          <a:xfrm>
            <a:off x="1071538" y="1785926"/>
            <a:ext cx="5786477" cy="46434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normAutofit/>
          </a:bodyPr>
          <a:lstStyle/>
          <a:p>
            <a:fld id="{88A876C5-F552-4109-9A01-D0D3A86749AC}" type="slidenum">
              <a:rPr lang="fr-FR" smtClean="0"/>
              <a:pPr/>
              <a:t>11</a:t>
            </a:fld>
            <a:endParaRPr lang="fr-FR" dirty="0"/>
          </a:p>
        </p:txBody>
      </p:sp>
      <p:sp>
        <p:nvSpPr>
          <p:cNvPr id="6" name="Rectangle 5"/>
          <p:cNvSpPr/>
          <p:nvPr/>
        </p:nvSpPr>
        <p:spPr>
          <a:xfrm>
            <a:off x="500034" y="428604"/>
            <a:ext cx="7358114" cy="15001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600" b="1" dirty="0" smtClean="0">
                <a:solidFill>
                  <a:schemeClr val="tx1"/>
                </a:solidFill>
                <a:latin typeface="MS Reference Sans Serif" pitchFamily="34" charset="0"/>
              </a:rPr>
              <a:t>PARTIE THÉORIQUE </a:t>
            </a:r>
            <a:endParaRPr lang="fr-FR" sz="3600" dirty="0"/>
          </a:p>
        </p:txBody>
      </p:sp>
      <p:pic>
        <p:nvPicPr>
          <p:cNvPr id="193538" name="Picture 2" descr="Résultat de recherche d'images pour &quot;PARTIE THÉORIQUE&quot;"/>
          <p:cNvPicPr>
            <a:picLocks noChangeAspect="1" noChangeArrowheads="1"/>
          </p:cNvPicPr>
          <p:nvPr/>
        </p:nvPicPr>
        <p:blipFill>
          <a:blip r:embed="rId3"/>
          <a:srcRect/>
          <a:stretch>
            <a:fillRect/>
          </a:stretch>
        </p:blipFill>
        <p:spPr bwMode="auto">
          <a:xfrm>
            <a:off x="714348" y="2357430"/>
            <a:ext cx="7643866" cy="3071810"/>
          </a:xfrm>
          <a:prstGeom prst="rect">
            <a:avLst/>
          </a:prstGeom>
          <a:noFill/>
        </p:spPr>
      </p:pic>
      <p:sp>
        <p:nvSpPr>
          <p:cNvPr id="9" name="Ellipse 8"/>
          <p:cNvSpPr/>
          <p:nvPr/>
        </p:nvSpPr>
        <p:spPr>
          <a:xfrm>
            <a:off x="0" y="2643182"/>
            <a:ext cx="2571736" cy="192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I. Les Paiements à L’international</a:t>
            </a:r>
            <a:endParaRPr lang="fr-FR" b="1" dirty="0"/>
          </a:p>
        </p:txBody>
      </p:sp>
      <p:sp>
        <p:nvSpPr>
          <p:cNvPr id="10" name="Ellipse 9"/>
          <p:cNvSpPr/>
          <p:nvPr/>
        </p:nvSpPr>
        <p:spPr>
          <a:xfrm>
            <a:off x="6715140" y="2500306"/>
            <a:ext cx="2428860" cy="20717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II. Les Risques du Commerce International</a:t>
            </a:r>
            <a:endParaRPr lang="fr-FR" b="1" dirty="0"/>
          </a:p>
        </p:txBody>
      </p:sp>
      <p:sp>
        <p:nvSpPr>
          <p:cNvPr id="11" name="Ellipse 10"/>
          <p:cNvSpPr/>
          <p:nvPr/>
        </p:nvSpPr>
        <p:spPr>
          <a:xfrm>
            <a:off x="2285984" y="4786298"/>
            <a:ext cx="2643206" cy="20717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III. </a:t>
            </a:r>
            <a:r>
              <a:rPr lang="fr-FR" b="1" dirty="0"/>
              <a:t>La garantie Bancaire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wipe(down)">
                                      <p:cBhvr>
                                        <p:cTn id="17" dur="500"/>
                                        <p:tgtEl>
                                          <p:spTgt spid="11">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Effect transition="in" filter="wipe(down)">
                                      <p:cBhvr>
                                        <p:cTn id="25" dur="500"/>
                                        <p:tgtEl>
                                          <p:spTgt spid="9">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down)">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allAtOnce" animBg="1"/>
      <p:bldP spid="11"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I. </a:t>
            </a:r>
            <a:r>
              <a:rPr lang="fr-FR" b="1" i="1" u="sng" dirty="0" smtClean="0"/>
              <a:t>Les moyens de paiement:</a:t>
            </a:r>
            <a:r>
              <a:rPr lang="fr-FR" dirty="0" smtClean="0"/>
              <a:t/>
            </a:r>
            <a:br>
              <a:rPr lang="fr-FR" dirty="0" smtClean="0"/>
            </a:br>
            <a:endParaRPr lang="fr-FR" dirty="0"/>
          </a:p>
        </p:txBody>
      </p:sp>
      <p:sp>
        <p:nvSpPr>
          <p:cNvPr id="3" name="Espace réservé du contenu 2"/>
          <p:cNvSpPr>
            <a:spLocks noGrp="1"/>
          </p:cNvSpPr>
          <p:nvPr>
            <p:ph idx="1"/>
          </p:nvPr>
        </p:nvSpPr>
        <p:spPr>
          <a:xfrm>
            <a:off x="500034" y="2000240"/>
            <a:ext cx="7429552" cy="3881437"/>
          </a:xfrm>
        </p:spPr>
        <p:txBody>
          <a:bodyPr/>
          <a:lstStyle/>
          <a:p>
            <a:r>
              <a:rPr lang="fr-FR" b="1" i="1" dirty="0" smtClean="0"/>
              <a:t>1. </a:t>
            </a:r>
            <a:r>
              <a:rPr lang="fr-FR" b="1" i="1" u="sng" dirty="0" smtClean="0"/>
              <a:t>Chèque :</a:t>
            </a:r>
          </a:p>
          <a:p>
            <a:pPr algn="just">
              <a:lnSpc>
                <a:spcPct val="150000"/>
              </a:lnSpc>
            </a:pPr>
            <a:r>
              <a:rPr lang="fr-FR" sz="2000" dirty="0" smtClean="0">
                <a:solidFill>
                  <a:schemeClr val="tx1"/>
                </a:solidFill>
              </a:rPr>
              <a:t>Le chèque est un support papier qui permet d’obtenir de régler son créancier par la remise d’un document papier revêtant généralement des caractéristiques juridiques. </a:t>
            </a:r>
          </a:p>
          <a:p>
            <a:pPr>
              <a:buNone/>
            </a:pPr>
            <a:r>
              <a:rPr lang="fr-FR" sz="2000" b="1" dirty="0" smtClean="0">
                <a:solidFill>
                  <a:schemeClr val="tx1"/>
                </a:solidFill>
              </a:rPr>
              <a:t>                Mais les problèmes qui se posent sont : </a:t>
            </a:r>
            <a:endParaRPr lang="fr-FR" sz="2000" dirty="0" smtClean="0"/>
          </a:p>
          <a:p>
            <a:pPr algn="ctr"/>
            <a:r>
              <a:rPr lang="fr-FR" sz="2000" b="1" dirty="0" smtClean="0">
                <a:solidFill>
                  <a:schemeClr val="tx1"/>
                </a:solidFill>
              </a:rPr>
              <a:t>le risque de perte</a:t>
            </a:r>
          </a:p>
          <a:p>
            <a:pPr algn="ctr"/>
            <a:r>
              <a:rPr lang="fr-FR" sz="2000" b="1" dirty="0" smtClean="0">
                <a:solidFill>
                  <a:schemeClr val="tx1"/>
                </a:solidFill>
              </a:rPr>
              <a:t>lenteur des circuits</a:t>
            </a:r>
          </a:p>
          <a:p>
            <a:pPr algn="ctr"/>
            <a:r>
              <a:rPr lang="fr-FR" sz="2000" b="1" dirty="0" smtClean="0">
                <a:solidFill>
                  <a:schemeClr val="tx1"/>
                </a:solidFill>
              </a:rPr>
              <a:t>risque de change</a:t>
            </a:r>
          </a:p>
          <a:p>
            <a:pPr algn="ctr"/>
            <a:r>
              <a:rPr lang="fr-FR" sz="2000" b="1" dirty="0" smtClean="0">
                <a:solidFill>
                  <a:schemeClr val="tx1"/>
                </a:solidFill>
              </a:rPr>
              <a:t>le risque d’impayé</a:t>
            </a:r>
          </a:p>
          <a:p>
            <a:pPr algn="ctr"/>
            <a:endParaRPr lang="fr-FR" sz="2000"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12</a:t>
            </a:fld>
            <a:endParaRPr lang="fr-FR"/>
          </a:p>
        </p:txBody>
      </p:sp>
      <p:sp>
        <p:nvSpPr>
          <p:cNvPr id="5" name="Flèche courbée vers la droite 4"/>
          <p:cNvSpPr/>
          <p:nvPr/>
        </p:nvSpPr>
        <p:spPr>
          <a:xfrm>
            <a:off x="1285852" y="4643446"/>
            <a:ext cx="1285884" cy="17859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courbée vers la gauche 5"/>
          <p:cNvSpPr/>
          <p:nvPr/>
        </p:nvSpPr>
        <p:spPr>
          <a:xfrm>
            <a:off x="5786446" y="4643446"/>
            <a:ext cx="1428760" cy="17859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6447234" cy="1320800"/>
          </a:xfrm>
        </p:spPr>
        <p:txBody>
          <a:bodyPr/>
          <a:lstStyle/>
          <a:p>
            <a:r>
              <a:rPr lang="fr-FR" b="1" dirty="0" smtClean="0">
                <a:solidFill>
                  <a:schemeClr val="tx1"/>
                </a:solidFill>
              </a:rPr>
              <a:t>2. </a:t>
            </a:r>
            <a:r>
              <a:rPr lang="fr-FR" b="1" u="sng" dirty="0" smtClean="0">
                <a:solidFill>
                  <a:schemeClr val="tx1"/>
                </a:solidFill>
              </a:rPr>
              <a:t>Transfert international :</a:t>
            </a:r>
            <a:r>
              <a:rPr lang="fr-FR" dirty="0" smtClean="0">
                <a:solidFill>
                  <a:schemeClr val="tx1"/>
                </a:solidFill>
              </a:rPr>
              <a:t/>
            </a:r>
            <a:br>
              <a:rPr lang="fr-FR" dirty="0" smtClean="0">
                <a:solidFill>
                  <a:schemeClr val="tx1"/>
                </a:solidFill>
              </a:rPr>
            </a:br>
            <a:endParaRPr lang="fr-FR" dirty="0">
              <a:solidFill>
                <a:schemeClr val="tx1"/>
              </a:solidFill>
            </a:endParaRPr>
          </a:p>
        </p:txBody>
      </p:sp>
      <p:sp>
        <p:nvSpPr>
          <p:cNvPr id="3" name="Espace réservé du contenu 2"/>
          <p:cNvSpPr>
            <a:spLocks noGrp="1"/>
          </p:cNvSpPr>
          <p:nvPr>
            <p:ph idx="1"/>
          </p:nvPr>
        </p:nvSpPr>
        <p:spPr>
          <a:xfrm>
            <a:off x="214282" y="1285860"/>
            <a:ext cx="7429552" cy="3881437"/>
          </a:xfrm>
        </p:spPr>
        <p:txBody>
          <a:bodyPr/>
          <a:lstStyle/>
          <a:p>
            <a:pPr algn="just">
              <a:lnSpc>
                <a:spcPct val="150000"/>
              </a:lnSpc>
            </a:pPr>
            <a:r>
              <a:rPr lang="fr-FR" sz="2400" dirty="0" smtClean="0">
                <a:solidFill>
                  <a:schemeClr val="tx1"/>
                </a:solidFill>
              </a:rPr>
              <a:t>C’est un ordre donné par l’acheteur à sa banque de débiter son compte pour créditer le compte de son fournisseur .</a:t>
            </a:r>
          </a:p>
          <a:p>
            <a:pPr algn="just">
              <a:lnSpc>
                <a:spcPct val="150000"/>
              </a:lnSpc>
            </a:pPr>
            <a:r>
              <a:rPr lang="fr-FR" sz="2400" dirty="0" smtClean="0">
                <a:solidFill>
                  <a:schemeClr val="tx1"/>
                </a:solidFill>
              </a:rPr>
              <a:t>Il peut se faire soit à la livraison, soit à une échéance convenue.</a:t>
            </a:r>
          </a:p>
          <a:p>
            <a:pPr algn="just">
              <a:lnSpc>
                <a:spcPct val="150000"/>
              </a:lnSpc>
            </a:pPr>
            <a:r>
              <a:rPr lang="fr-FR" sz="2400" dirty="0" smtClean="0">
                <a:solidFill>
                  <a:schemeClr val="tx1"/>
                </a:solidFill>
              </a:rPr>
              <a:t> Il n’apporte aucune garantie de paiement.</a:t>
            </a:r>
          </a:p>
          <a:p>
            <a:pPr algn="just">
              <a:lnSpc>
                <a:spcPct val="150000"/>
              </a:lnSpc>
            </a:pPr>
            <a:r>
              <a:rPr lang="fr-FR" sz="2400" dirty="0" smtClean="0">
                <a:solidFill>
                  <a:schemeClr val="tx1"/>
                </a:solidFill>
              </a:rPr>
              <a:t> Alors il nécessite un degré de confiance minimum entre acheteur et vendeur.</a:t>
            </a:r>
          </a:p>
          <a:p>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13</a:t>
            </a:fld>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3.</a:t>
            </a:r>
            <a:r>
              <a:rPr lang="fr-FR" b="1" u="sng" dirty="0" smtClean="0">
                <a:solidFill>
                  <a:schemeClr val="tx1"/>
                </a:solidFill>
              </a:rPr>
              <a:t> L’effet de commerce :</a:t>
            </a:r>
            <a:endParaRPr lang="fr-FR" dirty="0">
              <a:solidFill>
                <a:schemeClr val="tx1"/>
              </a:solidFill>
            </a:endParaRPr>
          </a:p>
        </p:txBody>
      </p:sp>
      <p:sp>
        <p:nvSpPr>
          <p:cNvPr id="3" name="Espace réservé du contenu 2"/>
          <p:cNvSpPr>
            <a:spLocks noGrp="1"/>
          </p:cNvSpPr>
          <p:nvPr>
            <p:ph idx="1"/>
          </p:nvPr>
        </p:nvSpPr>
        <p:spPr>
          <a:xfrm>
            <a:off x="357158" y="1857364"/>
            <a:ext cx="7063999" cy="3881437"/>
          </a:xfrm>
        </p:spPr>
        <p:txBody>
          <a:bodyPr/>
          <a:lstStyle/>
          <a:p>
            <a:pPr>
              <a:buNone/>
            </a:pPr>
            <a:endParaRPr lang="fr-FR" sz="2000" b="1" dirty="0" smtClean="0"/>
          </a:p>
          <a:p>
            <a:pPr algn="just">
              <a:lnSpc>
                <a:spcPct val="150000"/>
              </a:lnSpc>
            </a:pPr>
            <a:r>
              <a:rPr lang="fr-FR" sz="2400" dirty="0" smtClean="0">
                <a:solidFill>
                  <a:schemeClr val="tx1"/>
                </a:solidFill>
              </a:rPr>
              <a:t>C’est un mode de règlement qui permet de matérialiser les délais du paiement accordés à l’importateur et qui constate, à travers l’acceptation de la traite, l’engagement du tiré de payer à l’échéance.</a:t>
            </a:r>
          </a:p>
          <a:p>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14</a:t>
            </a:fld>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86058"/>
            <a:ext cx="6447234" cy="1320800"/>
          </a:xfrm>
        </p:spPr>
        <p:txBody>
          <a:bodyPr/>
          <a:lstStyle/>
          <a:p>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15</a:t>
            </a:fld>
            <a:endParaRPr lang="fr-FR" dirty="0"/>
          </a:p>
        </p:txBody>
      </p:sp>
      <p:pic>
        <p:nvPicPr>
          <p:cNvPr id="198658" name="Picture 2" descr="Résultat de recherche d'images pour &quot;remise documentaire&quot;"/>
          <p:cNvPicPr>
            <a:picLocks noChangeAspect="1" noChangeArrowheads="1"/>
          </p:cNvPicPr>
          <p:nvPr/>
        </p:nvPicPr>
        <p:blipFill>
          <a:blip r:embed="rId2"/>
          <a:srcRect/>
          <a:stretch>
            <a:fillRect/>
          </a:stretch>
        </p:blipFill>
        <p:spPr bwMode="auto">
          <a:xfrm>
            <a:off x="0" y="0"/>
            <a:ext cx="9334500" cy="6858000"/>
          </a:xfrm>
          <a:prstGeom prst="rect">
            <a:avLst/>
          </a:prstGeom>
          <a:noFill/>
        </p:spPr>
      </p:pic>
      <p:sp>
        <p:nvSpPr>
          <p:cNvPr id="7" name="Titre 1"/>
          <p:cNvSpPr txBox="1">
            <a:spLocks/>
          </p:cNvSpPr>
          <p:nvPr/>
        </p:nvSpPr>
        <p:spPr bwMode="auto">
          <a:xfrm>
            <a:off x="714348" y="0"/>
            <a:ext cx="6447234"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7500"/>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3600" b="1" i="0" u="none" strike="noStrike" kern="1200" cap="none" spc="0" normalizeH="0" baseline="0" noProof="0" dirty="0" smtClean="0">
                <a:ln>
                  <a:noFill/>
                </a:ln>
                <a:solidFill>
                  <a:schemeClr val="accent1"/>
                </a:solidFill>
                <a:effectLst/>
                <a:uLnTx/>
                <a:uFillTx/>
                <a:latin typeface="+mj-lt"/>
                <a:ea typeface="+mj-ea"/>
                <a:cs typeface="+mj-cs"/>
              </a:rPr>
              <a:t>Les techniques de paiement:</a:t>
            </a:r>
            <a:r>
              <a:rPr kumimoji="0" lang="fr-FR" sz="3600" b="0" i="0" u="none" strike="noStrike" kern="1200" cap="none" spc="0" normalizeH="0" baseline="0" noProof="0" dirty="0" smtClean="0">
                <a:ln>
                  <a:noFill/>
                </a:ln>
                <a:solidFill>
                  <a:schemeClr val="accent1"/>
                </a:solidFill>
                <a:effectLst/>
                <a:uLnTx/>
                <a:uFillTx/>
                <a:latin typeface="+mj-lt"/>
                <a:ea typeface="+mj-ea"/>
                <a:cs typeface="+mj-cs"/>
              </a:rPr>
              <a:t/>
            </a:r>
            <a:br>
              <a:rPr kumimoji="0" lang="fr-FR" sz="3600" b="0" i="0" u="none" strike="noStrike" kern="1200" cap="none" spc="0" normalizeH="0" baseline="0" noProof="0" dirty="0" smtClean="0">
                <a:ln>
                  <a:noFill/>
                </a:ln>
                <a:solidFill>
                  <a:schemeClr val="accent1"/>
                </a:solidFill>
                <a:effectLst/>
                <a:uLnTx/>
                <a:uFillTx/>
                <a:latin typeface="+mj-lt"/>
                <a:ea typeface="+mj-ea"/>
                <a:cs typeface="+mj-cs"/>
              </a:rPr>
            </a:br>
            <a:endParaRPr kumimoji="0" lang="fr-FR" sz="3600" b="0" i="0" u="none" strike="noStrike" kern="1200" cap="none" spc="0" normalizeH="0" baseline="0" noProof="0" dirty="0">
              <a:ln>
                <a:noFill/>
              </a:ln>
              <a:solidFill>
                <a:schemeClr val="accent1"/>
              </a:solidFill>
              <a:effectLst/>
              <a:uLnTx/>
              <a:uFillTx/>
              <a:latin typeface="+mj-lt"/>
              <a:ea typeface="+mj-ea"/>
              <a:cs typeface="+mj-cs"/>
            </a:endParaRPr>
          </a:p>
        </p:txBody>
      </p:sp>
      <p:sp>
        <p:nvSpPr>
          <p:cNvPr id="8" name="Rectangle 7"/>
          <p:cNvSpPr/>
          <p:nvPr/>
        </p:nvSpPr>
        <p:spPr>
          <a:xfrm>
            <a:off x="857224" y="1071546"/>
            <a:ext cx="6429420" cy="523220"/>
          </a:xfrm>
          <a:prstGeom prst="rect">
            <a:avLst/>
          </a:prstGeom>
        </p:spPr>
        <p:txBody>
          <a:bodyPr wrap="square">
            <a:spAutoFit/>
          </a:bodyPr>
          <a:lstStyle/>
          <a:p>
            <a:pPr lvl="0"/>
            <a:r>
              <a:rPr lang="fr-FR" sz="2800" b="1" dirty="0" smtClean="0"/>
              <a:t>1</a:t>
            </a:r>
            <a:r>
              <a:rPr lang="fr-FR" sz="2800" b="1" u="sng" dirty="0" smtClean="0"/>
              <a:t>.Remise documentaire (RemDoc) : </a:t>
            </a:r>
            <a:endParaRPr lang="fr-FR" sz="2800" dirty="0" smtClean="0"/>
          </a:p>
        </p:txBody>
      </p:sp>
      <p:sp>
        <p:nvSpPr>
          <p:cNvPr id="9" name="Flèche droite 8"/>
          <p:cNvSpPr/>
          <p:nvPr/>
        </p:nvSpPr>
        <p:spPr>
          <a:xfrm>
            <a:off x="214282" y="2071678"/>
            <a:ext cx="1643074"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928794" y="1785926"/>
            <a:ext cx="5072098" cy="1938992"/>
          </a:xfrm>
          <a:prstGeom prst="rect">
            <a:avLst/>
          </a:prstGeom>
        </p:spPr>
        <p:txBody>
          <a:bodyPr wrap="square">
            <a:spAutoFit/>
          </a:bodyPr>
          <a:lstStyle/>
          <a:p>
            <a:pPr algn="just">
              <a:lnSpc>
                <a:spcPct val="150000"/>
              </a:lnSpc>
            </a:pPr>
            <a:r>
              <a:rPr lang="fr-FR" sz="2000" b="1" dirty="0" smtClean="0"/>
              <a:t>La remise documentaire est une technique par laquelle un exportateur mandate sa banque de recueillir une somme</a:t>
            </a:r>
            <a:endParaRPr lang="fr-FR" sz="2000" b="1" dirty="0"/>
          </a:p>
        </p:txBody>
      </p:sp>
      <p:sp>
        <p:nvSpPr>
          <p:cNvPr id="11" name="Demi-tour 10"/>
          <p:cNvSpPr/>
          <p:nvPr/>
        </p:nvSpPr>
        <p:spPr>
          <a:xfrm>
            <a:off x="214282" y="4143380"/>
            <a:ext cx="1285852" cy="228601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a:off x="1428728" y="4572008"/>
            <a:ext cx="4500594" cy="1938992"/>
          </a:xfrm>
          <a:prstGeom prst="rect">
            <a:avLst/>
          </a:prstGeom>
        </p:spPr>
        <p:txBody>
          <a:bodyPr wrap="square">
            <a:spAutoFit/>
          </a:bodyPr>
          <a:lstStyle/>
          <a:p>
            <a:pPr>
              <a:lnSpc>
                <a:spcPct val="150000"/>
              </a:lnSpc>
            </a:pPr>
            <a:r>
              <a:rPr lang="fr-FR" sz="2000" b="1" dirty="0" smtClean="0"/>
              <a:t>Ou l'acceptation d'un effet de commerce par un acheteur contre remise de documents représentatifs de la marchandise.</a:t>
            </a:r>
            <a:endParaRPr lang="fr-FR" sz="2000" b="1" dirty="0"/>
          </a:p>
        </p:txBody>
      </p:sp>
      <p:sp>
        <p:nvSpPr>
          <p:cNvPr id="13" name="Espace réservé du numéro de diapositive 3"/>
          <p:cNvSpPr txBox="1">
            <a:spLocks/>
          </p:cNvSpPr>
          <p:nvPr/>
        </p:nvSpPr>
        <p:spPr>
          <a:xfrm>
            <a:off x="6594872" y="6194426"/>
            <a:ext cx="513159"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8A876C5-F552-4109-9A01-D0D3A86749AC}" type="slidenum">
              <a:rPr kumimoji="0" lang="fr-FR" sz="900" b="0" i="0" u="none" strike="noStrike" kern="1200" cap="none" spc="0" normalizeH="0" baseline="0" noProof="0" smtClean="0">
                <a:ln>
                  <a:noFill/>
                </a:ln>
                <a:solidFill>
                  <a:schemeClr val="accent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9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7572396" cy="1320800"/>
          </a:xfrm>
        </p:spPr>
        <p:txBody>
          <a:bodyPr>
            <a:normAutofit/>
          </a:bodyPr>
          <a:lstStyle/>
          <a:p>
            <a:pPr algn="ctr"/>
            <a:r>
              <a:rPr lang="fr-FR" b="1" dirty="0" smtClean="0">
                <a:solidFill>
                  <a:schemeClr val="tx1"/>
                </a:solidFill>
              </a:rPr>
              <a:t>Les avantages et Les inconvénients de </a:t>
            </a:r>
            <a:r>
              <a:rPr lang="fr-FR" b="1" u="sng" dirty="0" smtClean="0">
                <a:solidFill>
                  <a:schemeClr val="tx1"/>
                </a:solidFill>
              </a:rPr>
              <a:t>(RemDoc)</a:t>
            </a:r>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16</a:t>
            </a:fld>
            <a:endParaRPr lang="fr-FR"/>
          </a:p>
        </p:txBody>
      </p:sp>
      <p:sp>
        <p:nvSpPr>
          <p:cNvPr id="5" name="Plus 4"/>
          <p:cNvSpPr/>
          <p:nvPr/>
        </p:nvSpPr>
        <p:spPr>
          <a:xfrm>
            <a:off x="-285784" y="1643050"/>
            <a:ext cx="2000264" cy="142876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Moins 5"/>
          <p:cNvSpPr/>
          <p:nvPr/>
        </p:nvSpPr>
        <p:spPr>
          <a:xfrm>
            <a:off x="0" y="4429132"/>
            <a:ext cx="1785918" cy="164307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00166" y="1500174"/>
            <a:ext cx="6000792" cy="2862322"/>
          </a:xfrm>
          <a:prstGeom prst="rect">
            <a:avLst/>
          </a:prstGeom>
        </p:spPr>
        <p:txBody>
          <a:bodyPr wrap="square">
            <a:spAutoFit/>
          </a:bodyPr>
          <a:lstStyle/>
          <a:p>
            <a:pPr algn="just">
              <a:lnSpc>
                <a:spcPct val="150000"/>
              </a:lnSpc>
              <a:buFont typeface="Wingdings" pitchFamily="2" charset="2"/>
              <a:buChar char="Ø"/>
            </a:pPr>
            <a:r>
              <a:rPr lang="fr-FR" sz="2000" dirty="0" smtClean="0"/>
              <a:t>L’acheteur ne pourra pas retirer la marchandises en douane sans avoir réglé à sa banque le montant de (RemDoc).</a:t>
            </a:r>
          </a:p>
          <a:p>
            <a:pPr algn="just">
              <a:lnSpc>
                <a:spcPct val="150000"/>
              </a:lnSpc>
              <a:buFont typeface="Wingdings" pitchFamily="2" charset="2"/>
              <a:buChar char="Ø"/>
            </a:pPr>
            <a:r>
              <a:rPr lang="fr-FR" sz="2000" dirty="0" smtClean="0"/>
              <a:t>Le cout est faible </a:t>
            </a:r>
          </a:p>
          <a:p>
            <a:pPr algn="just">
              <a:lnSpc>
                <a:spcPct val="150000"/>
              </a:lnSpc>
              <a:buFont typeface="Wingdings" pitchFamily="2" charset="2"/>
              <a:buChar char="Ø"/>
            </a:pPr>
            <a:r>
              <a:rPr lang="fr-FR" sz="2000" dirty="0" smtClean="0"/>
              <a:t>L’importateur peut inspecter la marchandise  Avant de payer ou d’accepter la traite .</a:t>
            </a:r>
          </a:p>
        </p:txBody>
      </p:sp>
      <p:sp>
        <p:nvSpPr>
          <p:cNvPr id="8" name="Rectangle 7"/>
          <p:cNvSpPr/>
          <p:nvPr/>
        </p:nvSpPr>
        <p:spPr>
          <a:xfrm>
            <a:off x="1714480" y="4929198"/>
            <a:ext cx="4572000" cy="959173"/>
          </a:xfrm>
          <a:prstGeom prst="rect">
            <a:avLst/>
          </a:prstGeom>
        </p:spPr>
        <p:txBody>
          <a:bodyPr>
            <a:spAutoFit/>
          </a:bodyPr>
          <a:lstStyle/>
          <a:p>
            <a:pPr algn="just">
              <a:lnSpc>
                <a:spcPct val="150000"/>
              </a:lnSpc>
              <a:buFont typeface="Wingdings" pitchFamily="2" charset="2"/>
              <a:buChar char="Ø"/>
            </a:pPr>
            <a:r>
              <a:rPr lang="fr-FR" sz="2000" dirty="0" smtClean="0"/>
              <a:t>Cette technique ne protège pas l’exportateur du risque de change.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3571868" y="6492875"/>
            <a:ext cx="513159" cy="365125"/>
          </a:xfrm>
        </p:spPr>
        <p:txBody>
          <a:bodyPr/>
          <a:lstStyle/>
          <a:p>
            <a:fld id="{88A876C5-F552-4109-9A01-D0D3A86749AC}" type="slidenum">
              <a:rPr lang="fr-FR" smtClean="0"/>
              <a:pPr/>
              <a:t>17</a:t>
            </a:fld>
            <a:endParaRPr lang="fr-FR"/>
          </a:p>
        </p:txBody>
      </p:sp>
      <p:pic>
        <p:nvPicPr>
          <p:cNvPr id="254978" name="Picture 2" descr="Image associée"/>
          <p:cNvPicPr>
            <a:picLocks noChangeAspect="1" noChangeArrowheads="1"/>
          </p:cNvPicPr>
          <p:nvPr/>
        </p:nvPicPr>
        <p:blipFill>
          <a:blip r:embed="rId2"/>
          <a:srcRect/>
          <a:stretch>
            <a:fillRect/>
          </a:stretch>
        </p:blipFill>
        <p:spPr bwMode="auto">
          <a:xfrm>
            <a:off x="5500694" y="3562349"/>
            <a:ext cx="3857652" cy="3295651"/>
          </a:xfrm>
          <a:prstGeom prst="rect">
            <a:avLst/>
          </a:prstGeom>
          <a:noFill/>
        </p:spPr>
      </p:pic>
      <p:sp>
        <p:nvSpPr>
          <p:cNvPr id="6" name="Titre 1"/>
          <p:cNvSpPr>
            <a:spLocks noGrp="1"/>
          </p:cNvSpPr>
          <p:nvPr>
            <p:ph type="title"/>
          </p:nvPr>
        </p:nvSpPr>
        <p:spPr>
          <a:xfrm>
            <a:off x="285720" y="571480"/>
            <a:ext cx="7429552" cy="1320800"/>
          </a:xfrm>
        </p:spPr>
        <p:txBody>
          <a:bodyPr>
            <a:normAutofit/>
          </a:bodyPr>
          <a:lstStyle/>
          <a:p>
            <a:pPr lvl="0" algn="ctr"/>
            <a:r>
              <a:rPr lang="fr-FR" sz="3200" b="1" dirty="0" smtClean="0">
                <a:solidFill>
                  <a:schemeClr val="tx1"/>
                </a:solidFill>
              </a:rPr>
              <a:t>2.</a:t>
            </a:r>
            <a:r>
              <a:rPr lang="fr-FR" sz="3200" b="1" u="sng" dirty="0" smtClean="0">
                <a:solidFill>
                  <a:schemeClr val="tx1"/>
                </a:solidFill>
              </a:rPr>
              <a:t> Crédit Documentaire(Credoc) :</a:t>
            </a:r>
            <a:r>
              <a:rPr lang="fr-FR" sz="3200" dirty="0" smtClean="0"/>
              <a:t/>
            </a:r>
            <a:br>
              <a:rPr lang="fr-FR" sz="3200" dirty="0" smtClean="0"/>
            </a:br>
            <a:endParaRPr lang="fr-FR" sz="3200" dirty="0"/>
          </a:p>
        </p:txBody>
      </p:sp>
      <p:sp>
        <p:nvSpPr>
          <p:cNvPr id="7" name="Parchemin horizontal 6"/>
          <p:cNvSpPr/>
          <p:nvPr/>
        </p:nvSpPr>
        <p:spPr>
          <a:xfrm>
            <a:off x="500034" y="2071678"/>
            <a:ext cx="5000660" cy="407196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000" b="1" dirty="0" smtClean="0"/>
              <a:t>Le </a:t>
            </a:r>
            <a:r>
              <a:rPr lang="fr-FR" sz="2000" b="1" u="sng" dirty="0" smtClean="0">
                <a:solidFill>
                  <a:schemeClr val="tx1"/>
                </a:solidFill>
              </a:rPr>
              <a:t>(Credoc)</a:t>
            </a:r>
            <a:endParaRPr lang="fr-FR" sz="2000" b="1" dirty="0" smtClean="0"/>
          </a:p>
          <a:p>
            <a:pPr>
              <a:lnSpc>
                <a:spcPct val="150000"/>
              </a:lnSpc>
            </a:pPr>
            <a:r>
              <a:rPr lang="fr-FR" sz="2000" b="1" dirty="0" smtClean="0"/>
              <a:t>Est un engagement d’une banque à une autre contre remise d'un certain nombre de documents, établissant que le vendeur a exécuté ses obligations .</a:t>
            </a:r>
          </a:p>
          <a:p>
            <a:pPr algn="ctr"/>
            <a:endParaRPr lang="fr-F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396" y="609600"/>
            <a:ext cx="6992561" cy="1320800"/>
          </a:xfrm>
        </p:spPr>
        <p:txBody>
          <a:bodyPr>
            <a:normAutofit fontScale="90000"/>
          </a:bodyPr>
          <a:lstStyle/>
          <a:p>
            <a:pPr algn="ctr"/>
            <a:r>
              <a:rPr lang="fr-FR" b="1" u="sng" dirty="0" smtClean="0">
                <a:solidFill>
                  <a:schemeClr val="tx1"/>
                </a:solidFill>
              </a:rPr>
              <a:t>Les Avantages </a:t>
            </a:r>
            <a:br>
              <a:rPr lang="fr-FR" b="1" u="sng" dirty="0" smtClean="0">
                <a:solidFill>
                  <a:schemeClr val="tx1"/>
                </a:solidFill>
              </a:rPr>
            </a:br>
            <a:r>
              <a:rPr lang="fr-FR" b="1" u="sng" dirty="0" smtClean="0">
                <a:solidFill>
                  <a:schemeClr val="tx1"/>
                </a:solidFill>
              </a:rPr>
              <a:t>et les inconvénients du (Credoc)</a:t>
            </a:r>
            <a:r>
              <a:rPr lang="fr-FR" u="sng" dirty="0" smtClean="0">
                <a:solidFill>
                  <a:schemeClr val="tx1"/>
                </a:solidFill>
              </a:rPr>
              <a:t> :</a:t>
            </a:r>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18</a:t>
            </a:fld>
            <a:endParaRPr lang="fr-FR"/>
          </a:p>
        </p:txBody>
      </p:sp>
      <p:sp>
        <p:nvSpPr>
          <p:cNvPr id="5" name="Plus 4"/>
          <p:cNvSpPr/>
          <p:nvPr/>
        </p:nvSpPr>
        <p:spPr>
          <a:xfrm>
            <a:off x="-214346" y="2071678"/>
            <a:ext cx="2000264" cy="142876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Moins 5"/>
          <p:cNvSpPr/>
          <p:nvPr/>
        </p:nvSpPr>
        <p:spPr>
          <a:xfrm>
            <a:off x="0" y="4214818"/>
            <a:ext cx="1785918" cy="164307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71604" y="2214554"/>
            <a:ext cx="6858048" cy="1882503"/>
          </a:xfrm>
          <a:prstGeom prst="rect">
            <a:avLst/>
          </a:prstGeom>
        </p:spPr>
        <p:txBody>
          <a:bodyPr wrap="square">
            <a:spAutoFit/>
          </a:bodyPr>
          <a:lstStyle/>
          <a:p>
            <a:pPr lvl="0">
              <a:lnSpc>
                <a:spcPct val="150000"/>
              </a:lnSpc>
              <a:buFont typeface="Wingdings" pitchFamily="2" charset="2"/>
              <a:buChar char="Ø"/>
            </a:pPr>
            <a:r>
              <a:rPr lang="fr-FR" sz="2000" dirty="0" smtClean="0"/>
              <a:t>Le paiement ne sera effectué que lorsque le vendeur présentera la preuve qu’il a expédié la marchandise.  </a:t>
            </a:r>
          </a:p>
          <a:p>
            <a:pPr lvl="0">
              <a:lnSpc>
                <a:spcPct val="150000"/>
              </a:lnSpc>
              <a:buFont typeface="Wingdings" pitchFamily="2" charset="2"/>
              <a:buChar char="Ø"/>
            </a:pPr>
            <a:r>
              <a:rPr lang="fr-FR" sz="2000" dirty="0" smtClean="0"/>
              <a:t>La sécurité de la transaction est basée sur le support d’une banque. </a:t>
            </a:r>
          </a:p>
        </p:txBody>
      </p:sp>
      <p:sp>
        <p:nvSpPr>
          <p:cNvPr id="8" name="Rectangle 7"/>
          <p:cNvSpPr/>
          <p:nvPr/>
        </p:nvSpPr>
        <p:spPr>
          <a:xfrm>
            <a:off x="1857356" y="4786322"/>
            <a:ext cx="6858048" cy="959173"/>
          </a:xfrm>
          <a:prstGeom prst="rect">
            <a:avLst/>
          </a:prstGeom>
        </p:spPr>
        <p:txBody>
          <a:bodyPr wrap="square">
            <a:spAutoFit/>
          </a:bodyPr>
          <a:lstStyle/>
          <a:p>
            <a:pPr>
              <a:lnSpc>
                <a:spcPct val="150000"/>
              </a:lnSpc>
              <a:buFont typeface="Wingdings" pitchFamily="2" charset="2"/>
              <a:buChar char="Ø"/>
            </a:pPr>
            <a:r>
              <a:rPr lang="fr-FR" sz="2000" dirty="0" smtClean="0"/>
              <a:t>Les banques n’assument aucune responsabilité concernant la quantité et la qualité de la marchandise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00034" y="0"/>
            <a:ext cx="6447501" cy="1320800"/>
          </a:xfrm>
        </p:spPr>
        <p:txBody>
          <a:bodyPr>
            <a:normAutofit fontScale="90000"/>
          </a:bodyPr>
          <a:lstStyle/>
          <a:p>
            <a:pPr algn="ctr"/>
            <a:r>
              <a:rPr lang="fr-FR" b="1" u="sng" dirty="0" smtClean="0"/>
              <a:t>II. les risques </a:t>
            </a:r>
            <a:br>
              <a:rPr lang="fr-FR" b="1" u="sng" dirty="0" smtClean="0"/>
            </a:br>
            <a:r>
              <a:rPr lang="fr-FR" b="1" u="sng" dirty="0" smtClean="0"/>
              <a:t>du commerce international </a:t>
            </a:r>
            <a:r>
              <a:rPr lang="fr-FR" dirty="0" smtClean="0"/>
              <a:t/>
            </a:r>
            <a:br>
              <a:rPr lang="fr-FR" dirty="0" smtClean="0"/>
            </a:br>
            <a:endParaRPr lang="fr-FR" dirty="0"/>
          </a:p>
        </p:txBody>
      </p:sp>
      <p:sp>
        <p:nvSpPr>
          <p:cNvPr id="4" name="Espace réservé du numéro de diapositive 3"/>
          <p:cNvSpPr>
            <a:spLocks noGrp="1"/>
          </p:cNvSpPr>
          <p:nvPr>
            <p:ph type="sldNum" sz="quarter" idx="12"/>
          </p:nvPr>
        </p:nvSpPr>
        <p:spPr>
          <a:xfrm>
            <a:off x="5357818" y="6094427"/>
            <a:ext cx="669119" cy="763573"/>
          </a:xfrm>
        </p:spPr>
        <p:txBody>
          <a:bodyPr/>
          <a:lstStyle/>
          <a:p>
            <a:fld id="{88A876C5-F552-4109-9A01-D0D3A86749AC}" type="slidenum">
              <a:rPr lang="fr-FR" smtClean="0"/>
              <a:pPr/>
              <a:t>19</a:t>
            </a:fld>
            <a:endParaRPr lang="fr-FR" dirty="0"/>
          </a:p>
        </p:txBody>
      </p:sp>
      <p:pic>
        <p:nvPicPr>
          <p:cNvPr id="257028" name="Picture 4" descr="Résultat de recherche d'images pour &quot;les risques financiers&quot;"/>
          <p:cNvPicPr>
            <a:picLocks noChangeAspect="1" noChangeArrowheads="1"/>
          </p:cNvPicPr>
          <p:nvPr/>
        </p:nvPicPr>
        <p:blipFill>
          <a:blip r:embed="rId3"/>
          <a:srcRect/>
          <a:stretch>
            <a:fillRect/>
          </a:stretch>
        </p:blipFill>
        <p:spPr bwMode="auto">
          <a:xfrm>
            <a:off x="6715140" y="1643050"/>
            <a:ext cx="2428860" cy="5214950"/>
          </a:xfrm>
          <a:prstGeom prst="rect">
            <a:avLst/>
          </a:prstGeom>
          <a:noFill/>
        </p:spPr>
      </p:pic>
      <p:sp>
        <p:nvSpPr>
          <p:cNvPr id="13" name="Rectangle 3"/>
          <p:cNvSpPr txBox="1">
            <a:spLocks noChangeArrowheads="1"/>
          </p:cNvSpPr>
          <p:nvPr/>
        </p:nvSpPr>
        <p:spPr>
          <a:xfrm>
            <a:off x="357158" y="1285860"/>
            <a:ext cx="6572296" cy="4500594"/>
          </a:xfrm>
          <a:prstGeom prst="rect">
            <a:avLst/>
          </a:prstGeom>
        </p:spPr>
        <p:txBody>
          <a:bodyPr/>
          <a:lstStyle/>
          <a:p>
            <a:pPr marL="342900" marR="0" lvl="0" indent="-342900" algn="l" defTabSz="457200" rtl="0" eaLnBrk="1" fontAlgn="base" latinLnBrk="0" hangingPunct="1">
              <a:lnSpc>
                <a:spcPct val="150000"/>
              </a:lnSpc>
              <a:spcBef>
                <a:spcPts val="1000"/>
              </a:spcBef>
              <a:spcAft>
                <a:spcPct val="0"/>
              </a:spcAft>
              <a:buClr>
                <a:schemeClr val="tx1"/>
              </a:buClr>
              <a:buSzPct val="80000"/>
              <a:buFont typeface="Wingdings" pitchFamily="2" charset="2"/>
              <a:buChar char="q"/>
              <a:tabLst/>
              <a:defRPr/>
            </a:pPr>
            <a:r>
              <a:rPr kumimoji="0" lang="fr-FR" b="1" i="0" u="none" strike="noStrike" kern="1200" cap="none" spc="0" normalizeH="0" baseline="0" noProof="0" dirty="0" smtClean="0">
                <a:ln>
                  <a:noFill/>
                </a:ln>
                <a:effectLst/>
                <a:uLnTx/>
                <a:uFillTx/>
                <a:latin typeface="Comic Sans MS" pitchFamily="66" charset="0"/>
                <a:ea typeface="+mn-ea"/>
                <a:cs typeface="+mn-cs"/>
              </a:rPr>
              <a:t>Risques de crédit commercial</a:t>
            </a:r>
          </a:p>
          <a:p>
            <a:pPr marL="742950" marR="0" lvl="1" indent="-285750" algn="l" defTabSz="457200" rtl="0" eaLnBrk="1" fontAlgn="base" latinLnBrk="0" hangingPunct="1">
              <a:lnSpc>
                <a:spcPct val="150000"/>
              </a:lnSpc>
              <a:spcBef>
                <a:spcPts val="1000"/>
              </a:spcBef>
              <a:spcAft>
                <a:spcPct val="0"/>
              </a:spcAft>
              <a:buClr>
                <a:schemeClr val="tx1"/>
              </a:buClr>
              <a:buSzPct val="80000"/>
              <a:buFontTx/>
              <a:buChar char="•"/>
              <a:tabLst/>
              <a:defRPr/>
            </a:pPr>
            <a:r>
              <a:rPr kumimoji="0" lang="fr-FR" b="0" i="0" u="none" strike="noStrike" kern="1200" cap="none" spc="0" normalizeH="0" baseline="0" noProof="0" dirty="0" smtClean="0">
                <a:ln>
                  <a:noFill/>
                </a:ln>
                <a:effectLst/>
                <a:uLnTx/>
                <a:uFillTx/>
                <a:latin typeface="Comic Sans MS" pitchFamily="66" charset="0"/>
                <a:ea typeface="+mn-ea"/>
                <a:cs typeface="+mn-cs"/>
              </a:rPr>
              <a:t>Risque d’acceptation</a:t>
            </a:r>
          </a:p>
          <a:p>
            <a:pPr marL="742950" marR="0" lvl="1" indent="-285750" algn="l" defTabSz="457200" rtl="0" eaLnBrk="1" fontAlgn="base" latinLnBrk="0" hangingPunct="1">
              <a:lnSpc>
                <a:spcPct val="150000"/>
              </a:lnSpc>
              <a:spcBef>
                <a:spcPts val="1000"/>
              </a:spcBef>
              <a:spcAft>
                <a:spcPct val="0"/>
              </a:spcAft>
              <a:buClr>
                <a:schemeClr val="tx1"/>
              </a:buClr>
              <a:buSzPct val="80000"/>
              <a:buFontTx/>
              <a:buChar char="•"/>
              <a:tabLst/>
              <a:defRPr/>
            </a:pPr>
            <a:r>
              <a:rPr kumimoji="0" lang="fr-FR" b="0" i="0" u="none" strike="noStrike" kern="1200" cap="none" spc="0" normalizeH="0" baseline="0" noProof="0" dirty="0" smtClean="0">
                <a:ln>
                  <a:noFill/>
                </a:ln>
                <a:effectLst/>
                <a:uLnTx/>
                <a:uFillTx/>
                <a:latin typeface="Comic Sans MS" pitchFamily="66" charset="0"/>
                <a:ea typeface="+mn-ea"/>
                <a:cs typeface="Times New Roman" pitchFamily="18" charset="0"/>
              </a:rPr>
              <a:t>Risque financier</a:t>
            </a:r>
          </a:p>
          <a:p>
            <a:pPr marL="342900" marR="0" lvl="0" indent="-342900" algn="l" defTabSz="457200" rtl="0" eaLnBrk="1" fontAlgn="base" latinLnBrk="0" hangingPunct="1">
              <a:lnSpc>
                <a:spcPct val="150000"/>
              </a:lnSpc>
              <a:spcBef>
                <a:spcPts val="1000"/>
              </a:spcBef>
              <a:spcAft>
                <a:spcPct val="0"/>
              </a:spcAft>
              <a:buClr>
                <a:schemeClr val="tx1"/>
              </a:buClr>
              <a:buSzPct val="80000"/>
              <a:buFont typeface="Wingdings" pitchFamily="2" charset="2"/>
              <a:buChar char="q"/>
              <a:tabLst/>
              <a:defRPr/>
            </a:pPr>
            <a:r>
              <a:rPr kumimoji="0" lang="fr-FR" b="1" i="0" u="none" strike="noStrike" kern="1200" cap="none" spc="0" normalizeH="0" baseline="0" noProof="0" dirty="0" smtClean="0">
                <a:ln>
                  <a:noFill/>
                </a:ln>
                <a:effectLst/>
                <a:uLnTx/>
                <a:uFillTx/>
                <a:latin typeface="Comic Sans MS" pitchFamily="66" charset="0"/>
                <a:ea typeface="+mn-ea"/>
                <a:cs typeface="+mn-cs"/>
              </a:rPr>
              <a:t>Risques politique</a:t>
            </a:r>
          </a:p>
          <a:p>
            <a:pPr marL="742950" marR="0" lvl="1" indent="-285750" algn="l" defTabSz="457200" rtl="0" eaLnBrk="1" fontAlgn="base" latinLnBrk="0" hangingPunct="1">
              <a:lnSpc>
                <a:spcPct val="150000"/>
              </a:lnSpc>
              <a:spcBef>
                <a:spcPts val="1000"/>
              </a:spcBef>
              <a:spcAft>
                <a:spcPct val="0"/>
              </a:spcAft>
              <a:buClr>
                <a:schemeClr val="tx1"/>
              </a:buClr>
              <a:buSzPct val="80000"/>
              <a:buFontTx/>
              <a:buChar char="•"/>
              <a:tabLst/>
              <a:defRPr/>
            </a:pPr>
            <a:r>
              <a:rPr kumimoji="0" lang="fr-FR" b="0" i="0" u="none" strike="noStrike" kern="1200" cap="none" spc="0" normalizeH="0" baseline="0" noProof="0" dirty="0" smtClean="0">
                <a:ln>
                  <a:noFill/>
                </a:ln>
                <a:effectLst/>
                <a:uLnTx/>
                <a:uFillTx/>
                <a:latin typeface="Comic Sans MS" pitchFamily="66" charset="0"/>
                <a:ea typeface="+mn-ea"/>
                <a:cs typeface="Times New Roman" pitchFamily="18" charset="0"/>
              </a:rPr>
              <a:t>Risque de guerre, de troubles politiques,  de guerres civiles</a:t>
            </a:r>
          </a:p>
          <a:p>
            <a:pPr marL="742950" marR="0" lvl="1" indent="-285750" algn="l" defTabSz="457200" rtl="0" eaLnBrk="1" fontAlgn="base" latinLnBrk="0" hangingPunct="1">
              <a:lnSpc>
                <a:spcPct val="150000"/>
              </a:lnSpc>
              <a:spcBef>
                <a:spcPts val="1000"/>
              </a:spcBef>
              <a:spcAft>
                <a:spcPct val="0"/>
              </a:spcAft>
              <a:buClr>
                <a:schemeClr val="tx1"/>
              </a:buClr>
              <a:buSzPct val="80000"/>
              <a:buFontTx/>
              <a:buChar char="•"/>
              <a:tabLst/>
              <a:defRPr/>
            </a:pPr>
            <a:r>
              <a:rPr kumimoji="0" lang="fr-FR" b="0" i="0" u="none" strike="noStrike" kern="1200" cap="none" spc="0" normalizeH="0" baseline="0" noProof="0" dirty="0" smtClean="0">
                <a:ln>
                  <a:noFill/>
                </a:ln>
                <a:effectLst/>
                <a:uLnTx/>
                <a:uFillTx/>
                <a:latin typeface="Comic Sans MS" pitchFamily="66" charset="0"/>
                <a:ea typeface="+mn-ea"/>
                <a:cs typeface="Times New Roman" pitchFamily="18" charset="0"/>
              </a:rPr>
              <a:t>Risques liés au transfert de fonds (contrôle de change, rareté de devises dans le pays de l’importateur)</a:t>
            </a:r>
            <a:endParaRPr kumimoji="0" lang="fr-FR" b="0" i="0" u="none" strike="noStrike" kern="1200" cap="none" spc="0" normalizeH="0" baseline="0" noProof="0" dirty="0" smtClean="0">
              <a:ln>
                <a:noFill/>
              </a:ln>
              <a:effectLst/>
              <a:uLnTx/>
              <a:uFillTx/>
              <a:latin typeface="+mn-lt"/>
              <a:ea typeface="+mn-ea"/>
              <a:cs typeface="Times New Roman" pitchFamily="18" charset="0"/>
            </a:endParaRPr>
          </a:p>
          <a:p>
            <a:pPr marL="342900" marR="0" lvl="0" indent="-342900" algn="l" defTabSz="457200" rtl="0" eaLnBrk="1" fontAlgn="base" latinLnBrk="0" hangingPunct="1">
              <a:lnSpc>
                <a:spcPct val="150000"/>
              </a:lnSpc>
              <a:spcBef>
                <a:spcPts val="1000"/>
              </a:spcBef>
              <a:spcAft>
                <a:spcPct val="0"/>
              </a:spcAft>
              <a:buClr>
                <a:schemeClr val="tx1"/>
              </a:buClr>
              <a:buSzPct val="80000"/>
              <a:buFont typeface="Wingdings" pitchFamily="2" charset="2"/>
              <a:buChar char="q"/>
              <a:tabLst/>
              <a:defRPr/>
            </a:pPr>
            <a:r>
              <a:rPr kumimoji="0" lang="fr-FR" b="1" i="0" u="none" strike="noStrike" kern="1200" cap="none" spc="0" normalizeH="0" baseline="0" noProof="0" dirty="0" smtClean="0">
                <a:ln>
                  <a:noFill/>
                </a:ln>
                <a:effectLst/>
                <a:uLnTx/>
                <a:uFillTx/>
                <a:latin typeface="Comic Sans MS" pitchFamily="66" charset="0"/>
                <a:ea typeface="+mn-ea"/>
                <a:cs typeface="+mn-cs"/>
              </a:rPr>
              <a:t>Risque de taux d’intérêts</a:t>
            </a:r>
          </a:p>
          <a:p>
            <a:pPr marL="342900" marR="0" lvl="0" indent="-342900" algn="l" defTabSz="457200" rtl="0" eaLnBrk="1" fontAlgn="base" latinLnBrk="0" hangingPunct="1">
              <a:lnSpc>
                <a:spcPct val="150000"/>
              </a:lnSpc>
              <a:spcBef>
                <a:spcPts val="1000"/>
              </a:spcBef>
              <a:spcAft>
                <a:spcPct val="0"/>
              </a:spcAft>
              <a:buClr>
                <a:schemeClr val="tx1"/>
              </a:buClr>
              <a:buSzPct val="80000"/>
              <a:buFont typeface="Wingdings" pitchFamily="2" charset="2"/>
              <a:buChar char="q"/>
              <a:tabLst/>
              <a:defRPr/>
            </a:pPr>
            <a:r>
              <a:rPr kumimoji="0" lang="fr-FR" b="1" i="0" u="none" strike="noStrike" kern="1200" cap="none" spc="0" normalizeH="0" baseline="0" noProof="0" dirty="0" smtClean="0">
                <a:ln>
                  <a:noFill/>
                </a:ln>
                <a:effectLst/>
                <a:uLnTx/>
                <a:uFillTx/>
                <a:latin typeface="Comic Sans MS" pitchFamily="66" charset="0"/>
                <a:ea typeface="+mn-ea"/>
                <a:cs typeface="+mn-cs"/>
              </a:rPr>
              <a:t>Risque de change</a:t>
            </a:r>
          </a:p>
          <a:p>
            <a:pPr marL="342900" marR="0" lvl="0" indent="-342900" algn="l" defTabSz="457200" rtl="0" eaLnBrk="1" fontAlgn="base" latinLnBrk="0" hangingPunct="1">
              <a:lnSpc>
                <a:spcPct val="100000"/>
              </a:lnSpc>
              <a:spcBef>
                <a:spcPts val="1000"/>
              </a:spcBef>
              <a:spcAft>
                <a:spcPct val="0"/>
              </a:spcAft>
              <a:buClr>
                <a:schemeClr val="tx1"/>
              </a:buClr>
              <a:buSzPct val="80000"/>
              <a:buFont typeface="Wingdings" pitchFamily="2" charset="2"/>
              <a:buChar char="q"/>
              <a:tabLst/>
              <a:defRPr/>
            </a:pPr>
            <a:endParaRPr kumimoji="0" lang="fr-FR" sz="1800" b="0" i="0" u="none" strike="noStrike" kern="1200" cap="none" spc="0" normalizeH="0" baseline="0" noProof="0" dirty="0" smtClean="0">
              <a:ln>
                <a:noFill/>
              </a:ln>
              <a:solidFill>
                <a:srgbClr val="404040"/>
              </a:solidFill>
              <a:effectLst/>
              <a:uLnTx/>
              <a:uFillTx/>
              <a:latin typeface="+mn-lt"/>
              <a:ea typeface="+mn-ea"/>
              <a:cs typeface="Times New Roman" pitchFamily="18" charset="0"/>
            </a:endParaRPr>
          </a:p>
          <a:p>
            <a:pPr marL="342900" marR="0" lvl="0" indent="-342900" algn="l" defTabSz="457200" rtl="0" eaLnBrk="1" fontAlgn="base" latinLnBrk="0" hangingPunct="1">
              <a:lnSpc>
                <a:spcPct val="100000"/>
              </a:lnSpc>
              <a:spcBef>
                <a:spcPts val="1000"/>
              </a:spcBef>
              <a:spcAft>
                <a:spcPct val="0"/>
              </a:spcAft>
              <a:buClr>
                <a:schemeClr val="accent1"/>
              </a:buClr>
              <a:buSzPct val="80000"/>
              <a:buFont typeface="Wingdings 3" pitchFamily="18" charset="2"/>
              <a:buChar char=""/>
              <a:tabLst/>
              <a:defRPr/>
            </a:pPr>
            <a:endParaRPr kumimoji="0" lang="fr-FR" sz="18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7467600" cy="1643066"/>
          </a:xfrm>
        </p:spPr>
        <p:txBody>
          <a:bodyPr>
            <a:noAutofit/>
          </a:bodyPr>
          <a:lstStyle/>
          <a:p>
            <a:pPr algn="ctr" fontAlgn="t"/>
            <a:r>
              <a:rPr lang="fr-FR" sz="1600" b="1" dirty="0" smtClean="0">
                <a:solidFill>
                  <a:schemeClr val="tx1"/>
                </a:solidFill>
              </a:rPr>
              <a:t/>
            </a:r>
            <a:br>
              <a:rPr lang="fr-FR" sz="1600" b="1" dirty="0" smtClean="0">
                <a:solidFill>
                  <a:schemeClr val="tx1"/>
                </a:solidFill>
              </a:rPr>
            </a:br>
            <a:r>
              <a:rPr lang="fr-FR" sz="1600" b="1" dirty="0" smtClean="0">
                <a:solidFill>
                  <a:schemeClr val="tx1"/>
                </a:solidFill>
              </a:rPr>
              <a:t>REPUBLIQUE  TUNISIENNE</a:t>
            </a:r>
            <a:br>
              <a:rPr lang="fr-FR" sz="1600" b="1" dirty="0" smtClean="0">
                <a:solidFill>
                  <a:schemeClr val="tx1"/>
                </a:solidFill>
              </a:rPr>
            </a:br>
            <a:r>
              <a:rPr lang="fr-FR" sz="1600" b="1" dirty="0" smtClean="0">
                <a:solidFill>
                  <a:schemeClr val="tx1"/>
                </a:solidFill>
              </a:rPr>
              <a:t>MINISTERE DE LA  FORMATION PROFESSIONNELLE  ET DE L’EMPLOI</a:t>
            </a:r>
            <a:br>
              <a:rPr lang="fr-FR" sz="1600" b="1" dirty="0" smtClean="0">
                <a:solidFill>
                  <a:schemeClr val="tx1"/>
                </a:solidFill>
              </a:rPr>
            </a:br>
            <a:r>
              <a:rPr lang="fr-FR" sz="1600" b="1" dirty="0" smtClean="0">
                <a:solidFill>
                  <a:schemeClr val="tx1"/>
                </a:solidFill>
                <a:latin typeface="Times New Roman"/>
                <a:ea typeface="Calibri"/>
                <a:cs typeface="Times New Roman"/>
              </a:rPr>
              <a:t> collège lasalle, tunis</a:t>
            </a:r>
            <a:r>
              <a:rPr lang="fr-FR" sz="1100" dirty="0" smtClean="0">
                <a:latin typeface="Calibri"/>
                <a:ea typeface="Calibri"/>
                <a:cs typeface="Times New Roman"/>
              </a:rPr>
              <a:t/>
            </a:r>
            <a:br>
              <a:rPr lang="fr-FR" sz="1100" dirty="0" smtClean="0">
                <a:latin typeface="Calibri"/>
                <a:ea typeface="Calibri"/>
                <a:cs typeface="Times New Roman"/>
              </a:rPr>
            </a:br>
            <a:r>
              <a:rPr lang="fr-FR" sz="1600" b="1" dirty="0" smtClean="0">
                <a:solidFill>
                  <a:schemeClr val="tx1"/>
                </a:solidFill>
              </a:rPr>
              <a:t/>
            </a:r>
            <a:br>
              <a:rPr lang="fr-FR" sz="1600" b="1" dirty="0" smtClean="0">
                <a:solidFill>
                  <a:schemeClr val="tx1"/>
                </a:solidFill>
              </a:rPr>
            </a:br>
            <a:endParaRPr lang="fr-FR" sz="1600" b="1" dirty="0">
              <a:solidFill>
                <a:schemeClr val="tx1"/>
              </a:solidFill>
            </a:endParaRPr>
          </a:p>
        </p:txBody>
      </p:sp>
      <p:sp>
        <p:nvSpPr>
          <p:cNvPr id="3" name="Espace réservé du contenu 2"/>
          <p:cNvSpPr>
            <a:spLocks noGrp="1"/>
          </p:cNvSpPr>
          <p:nvPr>
            <p:ph idx="1"/>
          </p:nvPr>
        </p:nvSpPr>
        <p:spPr>
          <a:xfrm>
            <a:off x="457200" y="2857496"/>
            <a:ext cx="8115328" cy="3616456"/>
          </a:xfrm>
        </p:spPr>
        <p:txBody>
          <a:bodyPr>
            <a:normAutofit fontScale="92500" lnSpcReduction="10000"/>
          </a:bodyPr>
          <a:lstStyle/>
          <a:p>
            <a:pPr marL="0" lvl="0" indent="0" algn="ctr" fontAlgn="base">
              <a:spcBef>
                <a:spcPct val="0"/>
              </a:spcBef>
              <a:spcAft>
                <a:spcPct val="0"/>
              </a:spcAft>
              <a:buClrTx/>
              <a:buSzTx/>
              <a:buNone/>
            </a:pPr>
            <a:r>
              <a:rPr lang="fr-FR" b="1" i="1" dirty="0" smtClean="0">
                <a:latin typeface="Times New Roman" pitchFamily="18" charset="0"/>
                <a:ea typeface="Calibri" pitchFamily="34" charset="0"/>
                <a:cs typeface="Times New Roman" pitchFamily="18" charset="0"/>
              </a:rPr>
              <a:t>Rapport de Projet de fin d</a:t>
            </a:r>
            <a:r>
              <a:rPr lang="fr-FR" b="1" i="1" dirty="0" smtClean="0">
                <a:latin typeface="Calibri"/>
                <a:ea typeface="Calibri" pitchFamily="34" charset="0"/>
                <a:cs typeface="Times New Roman" pitchFamily="18" charset="0"/>
              </a:rPr>
              <a:t>’</a:t>
            </a:r>
            <a:r>
              <a:rPr lang="fr-FR" b="1" i="1" dirty="0" smtClean="0">
                <a:latin typeface="Times New Roman" pitchFamily="18" charset="0"/>
                <a:ea typeface="Calibri" pitchFamily="34" charset="0"/>
                <a:cs typeface="Times New Roman" pitchFamily="18" charset="0"/>
              </a:rPr>
              <a:t>Etudes</a:t>
            </a:r>
            <a:r>
              <a:rPr lang="fr-FR" sz="800" b="1" i="1" dirty="0" smtClean="0">
                <a:latin typeface="Arial" pitchFamily="34" charset="0"/>
                <a:ea typeface="Calibri" pitchFamily="34" charset="0"/>
                <a:cs typeface="Arial" pitchFamily="34" charset="0"/>
              </a:rPr>
              <a:t> </a:t>
            </a:r>
            <a:r>
              <a:rPr lang="fr-FR" b="1" i="1" dirty="0" smtClean="0">
                <a:latin typeface="Times New Roman" pitchFamily="18" charset="0"/>
                <a:ea typeface="Calibri" pitchFamily="34" charset="0"/>
                <a:cs typeface="Times New Roman" pitchFamily="18" charset="0"/>
              </a:rPr>
              <a:t>effectu</a:t>
            </a:r>
            <a:r>
              <a:rPr lang="fr-FR" b="1" i="1" dirty="0" smtClean="0">
                <a:latin typeface="Calibri"/>
                <a:ea typeface="Calibri" pitchFamily="34" charset="0"/>
                <a:cs typeface="Times New Roman" pitchFamily="18" charset="0"/>
              </a:rPr>
              <a:t>é</a:t>
            </a:r>
            <a:r>
              <a:rPr lang="fr-FR" b="1" i="1" dirty="0" smtClean="0">
                <a:latin typeface="Times New Roman" pitchFamily="18" charset="0"/>
                <a:ea typeface="Calibri" pitchFamily="34" charset="0"/>
                <a:cs typeface="Times New Roman" pitchFamily="18" charset="0"/>
              </a:rPr>
              <a:t> à la banque </a:t>
            </a:r>
            <a:r>
              <a:rPr lang="fr-FR" b="1" i="1" dirty="0" smtClean="0">
                <a:latin typeface="Calibri"/>
                <a:ea typeface="Calibri" pitchFamily="34" charset="0"/>
                <a:cs typeface="Times New Roman" pitchFamily="18" charset="0"/>
              </a:rPr>
              <a:t>« </a:t>
            </a:r>
            <a:r>
              <a:rPr lang="fr-FR" b="1" i="1" dirty="0" smtClean="0">
                <a:latin typeface="Times New Roman" pitchFamily="18" charset="0"/>
                <a:ea typeface="Calibri" pitchFamily="34" charset="0"/>
                <a:cs typeface="Times New Roman" pitchFamily="18" charset="0"/>
              </a:rPr>
              <a:t>Zitouna</a:t>
            </a:r>
            <a:r>
              <a:rPr lang="fr-FR" b="1" i="1" dirty="0" smtClean="0">
                <a:latin typeface="Calibri"/>
                <a:ea typeface="Calibri" pitchFamily="34" charset="0"/>
                <a:cs typeface="Times New Roman" pitchFamily="18" charset="0"/>
              </a:rPr>
              <a:t> »</a:t>
            </a:r>
            <a:endParaRPr lang="fr-FR" sz="800" dirty="0" smtClean="0">
              <a:latin typeface="Arial" pitchFamily="34" charset="0"/>
              <a:cs typeface="Arial" pitchFamily="34" charset="0"/>
            </a:endParaRPr>
          </a:p>
          <a:p>
            <a:pPr marL="0" lvl="0" indent="0" algn="ctr" eaLnBrk="0" fontAlgn="base" hangingPunct="0">
              <a:spcBef>
                <a:spcPct val="0"/>
              </a:spcBef>
              <a:spcAft>
                <a:spcPct val="0"/>
              </a:spcAft>
              <a:buClrTx/>
              <a:buSzTx/>
              <a:buNone/>
            </a:pPr>
            <a:r>
              <a:rPr lang="fr-FR" b="1" dirty="0" smtClean="0">
                <a:latin typeface="Times New Roman" pitchFamily="18" charset="0"/>
                <a:ea typeface="Calibri" pitchFamily="34" charset="0"/>
                <a:cs typeface="Times New Roman" pitchFamily="18" charset="0"/>
              </a:rPr>
              <a:t> </a:t>
            </a:r>
            <a:r>
              <a:rPr lang="fr-FR" sz="2000" b="1" dirty="0" smtClean="0">
                <a:latin typeface="Times New Roman" pitchFamily="18" charset="0"/>
                <a:ea typeface="Calibri" pitchFamily="34" charset="0"/>
                <a:cs typeface="Times New Roman" pitchFamily="18" charset="0"/>
              </a:rPr>
              <a:t>Sp</a:t>
            </a:r>
            <a:r>
              <a:rPr lang="fr-FR" sz="2000" b="1" dirty="0" smtClean="0">
                <a:latin typeface="Calibri"/>
                <a:ea typeface="Calibri" pitchFamily="34" charset="0"/>
                <a:cs typeface="Times New Roman" pitchFamily="18" charset="0"/>
              </a:rPr>
              <a:t>é</a:t>
            </a:r>
            <a:r>
              <a:rPr lang="fr-FR" sz="2000" b="1" dirty="0" smtClean="0">
                <a:latin typeface="Times New Roman" pitchFamily="18" charset="0"/>
                <a:ea typeface="Calibri" pitchFamily="34" charset="0"/>
                <a:cs typeface="Times New Roman" pitchFamily="18" charset="0"/>
              </a:rPr>
              <a:t>cialit</a:t>
            </a:r>
            <a:r>
              <a:rPr lang="fr-FR" sz="2000" b="1" dirty="0" smtClean="0">
                <a:latin typeface="Calibri"/>
                <a:ea typeface="Calibri" pitchFamily="34" charset="0"/>
                <a:cs typeface="Times New Roman" pitchFamily="18" charset="0"/>
              </a:rPr>
              <a:t>é </a:t>
            </a:r>
            <a:r>
              <a:rPr lang="fr-FR" sz="2000" b="1" dirty="0" smtClean="0">
                <a:latin typeface="Times New Roman" pitchFamily="18" charset="0"/>
                <a:ea typeface="Calibri" pitchFamily="34" charset="0"/>
                <a:cs typeface="Times New Roman" pitchFamily="18" charset="0"/>
              </a:rPr>
              <a:t>:Commerce international </a:t>
            </a:r>
          </a:p>
          <a:p>
            <a:pPr marL="0" lvl="0" indent="0" algn="ctr" eaLnBrk="0" fontAlgn="base" hangingPunct="0">
              <a:spcBef>
                <a:spcPct val="0"/>
              </a:spcBef>
              <a:spcAft>
                <a:spcPct val="0"/>
              </a:spcAft>
              <a:buClrTx/>
              <a:buSzTx/>
              <a:buNone/>
            </a:pPr>
            <a:endParaRPr lang="fr-FR" sz="2000" b="1" dirty="0" smtClean="0">
              <a:latin typeface="Times New Roman" pitchFamily="18" charset="0"/>
              <a:ea typeface="Calibri" pitchFamily="34" charset="0"/>
              <a:cs typeface="Times New Roman" pitchFamily="18" charset="0"/>
            </a:endParaRPr>
          </a:p>
          <a:p>
            <a:pPr marL="0" indent="0" algn="ctr" eaLnBrk="0" fontAlgn="base" hangingPunct="0">
              <a:spcBef>
                <a:spcPct val="0"/>
              </a:spcBef>
              <a:spcAft>
                <a:spcPct val="0"/>
              </a:spcAft>
              <a:buClrTx/>
              <a:buSzTx/>
              <a:buNone/>
            </a:pPr>
            <a:r>
              <a:rPr lang="fr-FR" sz="3200" b="1" dirty="0" smtClean="0">
                <a:solidFill>
                  <a:srgbClr val="C00000"/>
                </a:solidFill>
                <a:latin typeface="Tempus Sans ITC" pitchFamily="82" charset="0"/>
                <a:ea typeface="Calibri" pitchFamily="34" charset="0"/>
                <a:cs typeface="Times New Roman" pitchFamily="18" charset="0"/>
              </a:rPr>
              <a:t>Th</a:t>
            </a:r>
            <a:r>
              <a:rPr lang="fr-FR" sz="3200" b="1" dirty="0" smtClean="0">
                <a:solidFill>
                  <a:srgbClr val="C00000"/>
                </a:solidFill>
                <a:latin typeface="Calibri"/>
                <a:ea typeface="Calibri" pitchFamily="34" charset="0"/>
                <a:cs typeface="Times New Roman" pitchFamily="18" charset="0"/>
              </a:rPr>
              <a:t>è</a:t>
            </a:r>
            <a:r>
              <a:rPr lang="fr-FR" sz="3200" b="1" dirty="0" smtClean="0">
                <a:solidFill>
                  <a:srgbClr val="C00000"/>
                </a:solidFill>
                <a:latin typeface="Tempus Sans ITC" pitchFamily="82" charset="0"/>
                <a:ea typeface="Calibri" pitchFamily="34" charset="0"/>
                <a:cs typeface="Times New Roman" pitchFamily="18" charset="0"/>
              </a:rPr>
              <a:t>me</a:t>
            </a:r>
            <a:r>
              <a:rPr lang="fr-FR" sz="3200" b="1" dirty="0" smtClean="0">
                <a:solidFill>
                  <a:srgbClr val="C00000"/>
                </a:solidFill>
                <a:latin typeface="Calibri"/>
                <a:ea typeface="Calibri" pitchFamily="34" charset="0"/>
                <a:cs typeface="Times New Roman" pitchFamily="18" charset="0"/>
              </a:rPr>
              <a:t> </a:t>
            </a:r>
            <a:r>
              <a:rPr lang="fr-FR" sz="3200" b="1" dirty="0" smtClean="0">
                <a:solidFill>
                  <a:srgbClr val="C00000"/>
                </a:solidFill>
                <a:latin typeface="Tempus Sans ITC" pitchFamily="82" charset="0"/>
                <a:ea typeface="Calibri" pitchFamily="34" charset="0"/>
                <a:cs typeface="Times New Roman" pitchFamily="18" charset="0"/>
              </a:rPr>
              <a:t>:Gestion des opérations commerciales à l’internationale</a:t>
            </a:r>
          </a:p>
          <a:p>
            <a:pPr marL="0" indent="0" algn="ctr" eaLnBrk="0" fontAlgn="base" hangingPunct="0">
              <a:spcBef>
                <a:spcPct val="0"/>
              </a:spcBef>
              <a:spcAft>
                <a:spcPct val="0"/>
              </a:spcAft>
              <a:buClrTx/>
              <a:buSzTx/>
              <a:buNone/>
            </a:pPr>
            <a:endParaRPr lang="fr-FR" sz="3200" b="1" dirty="0" smtClean="0">
              <a:latin typeface="Arial" pitchFamily="34" charset="0"/>
              <a:cs typeface="Arial" pitchFamily="34" charset="0"/>
            </a:endParaRPr>
          </a:p>
          <a:p>
            <a:pPr marL="0" lvl="0" indent="0" algn="ctr" eaLnBrk="0" fontAlgn="base" hangingPunct="0">
              <a:spcBef>
                <a:spcPct val="0"/>
              </a:spcBef>
              <a:spcAft>
                <a:spcPct val="0"/>
              </a:spcAft>
              <a:buClrTx/>
              <a:buSzTx/>
              <a:buNone/>
            </a:pPr>
            <a:endParaRPr lang="fr-FR" sz="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fr-FR" sz="1600" b="1" dirty="0" smtClean="0">
                <a:latin typeface="Times New Roman" pitchFamily="18" charset="0"/>
                <a:ea typeface="Calibri" pitchFamily="34" charset="0"/>
                <a:cs typeface="Times New Roman" pitchFamily="18" charset="0"/>
              </a:rPr>
              <a:t> R</a:t>
            </a:r>
            <a:r>
              <a:rPr lang="fr-FR" sz="1600" b="1" dirty="0" smtClean="0">
                <a:latin typeface="Calibri"/>
                <a:ea typeface="Calibri" pitchFamily="34" charset="0"/>
                <a:cs typeface="Times New Roman" pitchFamily="18" charset="0"/>
              </a:rPr>
              <a:t>é</a:t>
            </a:r>
            <a:r>
              <a:rPr lang="fr-FR" sz="1600" b="1" dirty="0" smtClean="0">
                <a:latin typeface="Times New Roman" pitchFamily="18" charset="0"/>
                <a:ea typeface="Calibri" pitchFamily="34" charset="0"/>
                <a:cs typeface="Times New Roman" pitchFamily="18" charset="0"/>
              </a:rPr>
              <a:t>alis</a:t>
            </a:r>
            <a:r>
              <a:rPr lang="fr-FR" sz="1600" b="1" dirty="0" smtClean="0">
                <a:latin typeface="Calibri"/>
                <a:ea typeface="Calibri" pitchFamily="34" charset="0"/>
                <a:cs typeface="Times New Roman" pitchFamily="18" charset="0"/>
              </a:rPr>
              <a:t>é</a:t>
            </a:r>
            <a:r>
              <a:rPr lang="fr-FR" sz="1600" b="1" dirty="0" smtClean="0">
                <a:latin typeface="Times New Roman" pitchFamily="18" charset="0"/>
                <a:ea typeface="Calibri" pitchFamily="34" charset="0"/>
                <a:cs typeface="Times New Roman" pitchFamily="18" charset="0"/>
              </a:rPr>
              <a:t> par</a:t>
            </a:r>
            <a:r>
              <a:rPr lang="fr-FR" sz="1600" b="1" dirty="0" smtClean="0">
                <a:latin typeface="Calibri"/>
                <a:ea typeface="Calibri" pitchFamily="34" charset="0"/>
                <a:cs typeface="Times New Roman" pitchFamily="18" charset="0"/>
              </a:rPr>
              <a:t> </a:t>
            </a:r>
            <a:r>
              <a:rPr lang="fr-FR" sz="1600" b="1" dirty="0" smtClean="0">
                <a:latin typeface="Times New Roman" pitchFamily="18" charset="0"/>
                <a:ea typeface="Calibri" pitchFamily="34" charset="0"/>
                <a:cs typeface="Times New Roman" pitchFamily="18" charset="0"/>
              </a:rPr>
              <a:t>: Touaibi Amira</a:t>
            </a:r>
            <a:endParaRPr lang="fr-FR" sz="16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fr-FR" sz="1600" b="1" dirty="0" smtClean="0">
                <a:latin typeface="Times New Roman" pitchFamily="18" charset="0"/>
                <a:ea typeface="Calibri" pitchFamily="34" charset="0"/>
                <a:cs typeface="Times New Roman" pitchFamily="18" charset="0"/>
              </a:rPr>
              <a:t>           </a:t>
            </a:r>
          </a:p>
          <a:p>
            <a:pPr marL="0" lvl="0" indent="0" eaLnBrk="0" fontAlgn="base" hangingPunct="0">
              <a:spcBef>
                <a:spcPct val="0"/>
              </a:spcBef>
              <a:spcAft>
                <a:spcPct val="0"/>
              </a:spcAft>
              <a:buClrTx/>
              <a:buSzTx/>
              <a:buNone/>
            </a:pPr>
            <a:r>
              <a:rPr lang="fr-FR" sz="1600" b="1" dirty="0" smtClean="0">
                <a:latin typeface="Times New Roman" pitchFamily="18" charset="0"/>
                <a:ea typeface="Calibri" pitchFamily="34" charset="0"/>
                <a:cs typeface="Times New Roman" pitchFamily="18" charset="0"/>
              </a:rPr>
              <a:t>  Encadr</a:t>
            </a:r>
            <a:r>
              <a:rPr lang="fr-FR" sz="1600" b="1" dirty="0" smtClean="0">
                <a:latin typeface="Calibri"/>
                <a:ea typeface="Calibri" pitchFamily="34" charset="0"/>
                <a:cs typeface="Times New Roman" pitchFamily="18" charset="0"/>
              </a:rPr>
              <a:t>é</a:t>
            </a:r>
            <a:r>
              <a:rPr lang="fr-FR" sz="1600" b="1" dirty="0" smtClean="0">
                <a:latin typeface="Times New Roman" pitchFamily="18" charset="0"/>
                <a:ea typeface="Calibri" pitchFamily="34" charset="0"/>
                <a:cs typeface="Times New Roman" pitchFamily="18" charset="0"/>
              </a:rPr>
              <a:t> par</a:t>
            </a:r>
            <a:r>
              <a:rPr lang="fr-FR" sz="1600" b="1" dirty="0" smtClean="0">
                <a:latin typeface="Calibri"/>
                <a:ea typeface="Calibri" pitchFamily="34" charset="0"/>
                <a:cs typeface="Times New Roman" pitchFamily="18" charset="0"/>
              </a:rPr>
              <a:t> </a:t>
            </a:r>
            <a:r>
              <a:rPr lang="fr-FR" sz="1600" b="1" dirty="0" smtClean="0">
                <a:latin typeface="Times New Roman" pitchFamily="18" charset="0"/>
                <a:ea typeface="Calibri" pitchFamily="34" charset="0"/>
                <a:cs typeface="Times New Roman" pitchFamily="18" charset="0"/>
              </a:rPr>
              <a:t>: Gargouri Slaheddine                                   </a:t>
            </a:r>
            <a:endParaRPr lang="fr-FR" sz="1600" dirty="0"/>
          </a:p>
        </p:txBody>
      </p:sp>
      <p:sp>
        <p:nvSpPr>
          <p:cNvPr id="6" name="Espace réservé du numéro de diapositive 5"/>
          <p:cNvSpPr>
            <a:spLocks noGrp="1"/>
          </p:cNvSpPr>
          <p:nvPr>
            <p:ph type="sldNum" sz="quarter" idx="12"/>
          </p:nvPr>
        </p:nvSpPr>
        <p:spPr/>
        <p:txBody>
          <a:bodyPr/>
          <a:lstStyle/>
          <a:p>
            <a:fld id="{88A876C5-F552-4109-9A01-D0D3A86749AC}" type="slidenum">
              <a:rPr lang="fr-FR" smtClean="0"/>
              <a:pPr/>
              <a:t>2</a:t>
            </a:fld>
            <a:endParaRPr lang="fr-FR"/>
          </a:p>
        </p:txBody>
      </p:sp>
      <p:pic>
        <p:nvPicPr>
          <p:cNvPr id="4" name="Image 0" descr="armorie.gif"/>
          <p:cNvPicPr>
            <a:picLocks noChangeAspect="1" noChangeArrowheads="1"/>
          </p:cNvPicPr>
          <p:nvPr/>
        </p:nvPicPr>
        <p:blipFill>
          <a:blip r:embed="rId3"/>
          <a:srcRect/>
          <a:stretch>
            <a:fillRect/>
          </a:stretch>
        </p:blipFill>
        <p:spPr bwMode="auto">
          <a:xfrm>
            <a:off x="3143240" y="0"/>
            <a:ext cx="1695450" cy="785794"/>
          </a:xfrm>
          <a:prstGeom prst="rect">
            <a:avLst/>
          </a:prstGeom>
          <a:noFill/>
        </p:spPr>
      </p:pic>
      <p:pic>
        <p:nvPicPr>
          <p:cNvPr id="5" name="Picture 1" descr="Description: collegelasalle_Tunis_FR"/>
          <p:cNvPicPr>
            <a:picLocks noChangeAspect="1" noChangeArrowheads="1"/>
          </p:cNvPicPr>
          <p:nvPr/>
        </p:nvPicPr>
        <p:blipFill>
          <a:blip r:embed="rId4"/>
          <a:srcRect/>
          <a:stretch>
            <a:fillRect/>
          </a:stretch>
        </p:blipFill>
        <p:spPr bwMode="auto">
          <a:xfrm>
            <a:off x="2214546" y="1857364"/>
            <a:ext cx="4752975" cy="762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214290"/>
            <a:ext cx="6447234" cy="1320800"/>
          </a:xfrm>
        </p:spPr>
        <p:txBody>
          <a:bodyPr/>
          <a:lstStyle/>
          <a:p>
            <a:pPr algn="ctr"/>
            <a:r>
              <a:rPr lang="fr-FR" sz="4400" b="1" dirty="0" smtClean="0"/>
              <a:t>III. La garantie Bancaire </a:t>
            </a:r>
            <a:r>
              <a:rPr lang="fr-FR" b="1" dirty="0" smtClean="0"/>
              <a:t/>
            </a:r>
            <a:br>
              <a:rPr lang="fr-FR" b="1" dirty="0" smtClean="0"/>
            </a:br>
            <a:endParaRPr lang="fr-FR" dirty="0"/>
          </a:p>
        </p:txBody>
      </p:sp>
      <p:sp>
        <p:nvSpPr>
          <p:cNvPr id="3" name="Espace réservé du contenu 2"/>
          <p:cNvSpPr>
            <a:spLocks noGrp="1"/>
          </p:cNvSpPr>
          <p:nvPr>
            <p:ph idx="1"/>
          </p:nvPr>
        </p:nvSpPr>
        <p:spPr>
          <a:xfrm>
            <a:off x="785786" y="1142984"/>
            <a:ext cx="6447234" cy="3738561"/>
          </a:xfrm>
        </p:spPr>
        <p:txBody>
          <a:bodyPr/>
          <a:lstStyle/>
          <a:p>
            <a:r>
              <a:rPr lang="fr-FR" sz="2800" b="1" dirty="0" smtClean="0"/>
              <a:t>Caution bancaire</a:t>
            </a:r>
          </a:p>
          <a:p>
            <a:pPr>
              <a:lnSpc>
                <a:spcPct val="150000"/>
              </a:lnSpc>
              <a:buNone/>
            </a:pPr>
            <a:r>
              <a:rPr lang="fr-FR" sz="1800" dirty="0" smtClean="0">
                <a:solidFill>
                  <a:schemeClr val="tx1"/>
                </a:solidFill>
              </a:rPr>
              <a:t>     La caution bancaire n'est pas une assurance pour l'emprunteur mais bien une garantie pour la banque. En cas de défaillance, l'organisme de cautionnement chargé de se substituer à l'emprunteur pour rembourser le prêt et elle peut se retourner contre ce dernier pour récupérer les sommes avancées. </a:t>
            </a:r>
            <a:r>
              <a:rPr lang="fr-FR" sz="1600" dirty="0" smtClean="0">
                <a:solidFill>
                  <a:schemeClr val="tx1"/>
                </a:solidFill>
              </a:rPr>
              <a:t/>
            </a:r>
            <a:br>
              <a:rPr lang="fr-FR" sz="1600" dirty="0" smtClean="0">
                <a:solidFill>
                  <a:schemeClr val="tx1"/>
                </a:solidFill>
              </a:rPr>
            </a:br>
            <a:endParaRPr lang="fr-FR" sz="1600" dirty="0" smtClean="0">
              <a:solidFill>
                <a:schemeClr val="tx1"/>
              </a:solidFill>
            </a:endParaRPr>
          </a:p>
          <a:p>
            <a:pPr>
              <a:buNone/>
            </a:pPr>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20</a:t>
            </a:fld>
            <a:endParaRPr lang="fr-FR"/>
          </a:p>
        </p:txBody>
      </p:sp>
      <p:sp>
        <p:nvSpPr>
          <p:cNvPr id="5" name="Flèche courbée vers la droite 4"/>
          <p:cNvSpPr/>
          <p:nvPr/>
        </p:nvSpPr>
        <p:spPr>
          <a:xfrm>
            <a:off x="857224" y="4357694"/>
            <a:ext cx="1714512" cy="22860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courbée vers la gauche 5"/>
          <p:cNvSpPr/>
          <p:nvPr/>
        </p:nvSpPr>
        <p:spPr>
          <a:xfrm>
            <a:off x="5214942" y="4286256"/>
            <a:ext cx="1714512" cy="22860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Rectangle 6"/>
          <p:cNvSpPr/>
          <p:nvPr/>
        </p:nvSpPr>
        <p:spPr>
          <a:xfrm>
            <a:off x="2714612" y="4357694"/>
            <a:ext cx="2214578" cy="2339102"/>
          </a:xfrm>
          <a:prstGeom prst="rect">
            <a:avLst/>
          </a:prstGeom>
        </p:spPr>
        <p:txBody>
          <a:bodyPr wrap="square">
            <a:spAutoFit/>
          </a:bodyPr>
          <a:lstStyle/>
          <a:p>
            <a:pPr algn="ctr"/>
            <a:r>
              <a:rPr lang="fr-FR" sz="2800" b="1" dirty="0" smtClean="0"/>
              <a:t>avantages</a:t>
            </a:r>
            <a:r>
              <a:rPr lang="fr-FR" b="1" dirty="0" smtClean="0"/>
              <a:t/>
            </a:r>
            <a:br>
              <a:rPr lang="fr-FR" b="1" dirty="0" smtClean="0"/>
            </a:br>
            <a:endParaRPr lang="fr-FR" b="1" dirty="0" smtClean="0"/>
          </a:p>
          <a:p>
            <a:pPr algn="ctr">
              <a:buFont typeface="Wingdings" pitchFamily="2" charset="2"/>
              <a:buChar char="ü"/>
            </a:pPr>
            <a:r>
              <a:rPr lang="fr-FR" sz="2000" dirty="0" smtClean="0"/>
              <a:t>Faibles coûts</a:t>
            </a:r>
          </a:p>
          <a:p>
            <a:pPr algn="ctr"/>
            <a:r>
              <a:rPr lang="fr-FR" sz="2000" dirty="0" smtClean="0"/>
              <a:t> </a:t>
            </a:r>
          </a:p>
          <a:p>
            <a:pPr algn="ctr">
              <a:lnSpc>
                <a:spcPct val="150000"/>
              </a:lnSpc>
              <a:buFont typeface="Wingdings" pitchFamily="2" charset="2"/>
              <a:buChar char="ü"/>
            </a:pPr>
            <a:r>
              <a:rPr lang="fr-FR" sz="2000" dirty="0" smtClean="0"/>
              <a:t>parfaitement prévisibles.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3571868" y="6492875"/>
            <a:ext cx="513159" cy="365125"/>
          </a:xfrm>
        </p:spPr>
        <p:txBody>
          <a:bodyPr/>
          <a:lstStyle/>
          <a:p>
            <a:fld id="{88A876C5-F552-4109-9A01-D0D3A86749AC}" type="slidenum">
              <a:rPr lang="fr-FR" smtClean="0"/>
              <a:pPr/>
              <a:t>21</a:t>
            </a:fld>
            <a:endParaRPr lang="fr-FR" dirty="0"/>
          </a:p>
        </p:txBody>
      </p:sp>
      <p:sp>
        <p:nvSpPr>
          <p:cNvPr id="5" name="Titre 4"/>
          <p:cNvSpPr>
            <a:spLocks noGrp="1"/>
          </p:cNvSpPr>
          <p:nvPr>
            <p:ph type="title"/>
          </p:nvPr>
        </p:nvSpPr>
        <p:spPr>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600" b="1" dirty="0" smtClean="0">
                <a:solidFill>
                  <a:schemeClr val="tx1"/>
                </a:solidFill>
                <a:latin typeface="MS Reference Sans Serif" pitchFamily="34" charset="0"/>
              </a:rPr>
              <a:t>PARTIE PRATIQUE</a:t>
            </a:r>
            <a:endParaRPr lang="fr-FR" sz="3600" dirty="0"/>
          </a:p>
        </p:txBody>
      </p:sp>
      <p:sp>
        <p:nvSpPr>
          <p:cNvPr id="260098" name="AutoShape 2" descr="Résultat de recherche d'images pour &quot;partie pratiqu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60100" name="Picture 4" descr="Résultat de recherche d'images pour &quot;partie pratique&quot;"/>
          <p:cNvPicPr>
            <a:picLocks noChangeAspect="1" noChangeArrowheads="1" noCrop="1"/>
          </p:cNvPicPr>
          <p:nvPr/>
        </p:nvPicPr>
        <p:blipFill>
          <a:blip r:embed="rId2"/>
          <a:srcRect/>
          <a:stretch>
            <a:fillRect/>
          </a:stretch>
        </p:blipFill>
        <p:spPr bwMode="auto">
          <a:xfrm>
            <a:off x="2071670" y="2357430"/>
            <a:ext cx="3357586" cy="3571875"/>
          </a:xfrm>
          <a:prstGeom prst="rect">
            <a:avLst/>
          </a:prstGeom>
          <a:noFill/>
        </p:spPr>
      </p:pic>
      <p:sp>
        <p:nvSpPr>
          <p:cNvPr id="8" name="Ellipse 7"/>
          <p:cNvSpPr/>
          <p:nvPr/>
        </p:nvSpPr>
        <p:spPr>
          <a:xfrm>
            <a:off x="0" y="2428868"/>
            <a:ext cx="2571736" cy="192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I.</a:t>
            </a:r>
            <a:r>
              <a:rPr lang="fr-FR" b="1" dirty="0"/>
              <a:t> La démarche de paiement </a:t>
            </a:r>
            <a:r>
              <a:rPr lang="fr-FR" b="1" dirty="0" smtClean="0"/>
              <a:t>adoptée </a:t>
            </a:r>
            <a:r>
              <a:rPr lang="fr-FR" b="1" dirty="0"/>
              <a:t>par banque </a:t>
            </a:r>
            <a:r>
              <a:rPr lang="fr-FR" b="1" dirty="0" smtClean="0"/>
              <a:t>Zitouna</a:t>
            </a:r>
            <a:r>
              <a:rPr lang="fr-FR" b="1" dirty="0"/>
              <a:t> </a:t>
            </a:r>
          </a:p>
        </p:txBody>
      </p:sp>
      <p:sp>
        <p:nvSpPr>
          <p:cNvPr id="10" name="Ellipse 9"/>
          <p:cNvSpPr/>
          <p:nvPr/>
        </p:nvSpPr>
        <p:spPr>
          <a:xfrm>
            <a:off x="5643570" y="2143116"/>
            <a:ext cx="2857520" cy="192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II. </a:t>
            </a:r>
            <a:r>
              <a:rPr lang="fr-FR" b="1" dirty="0"/>
              <a:t>La présentation de questionnaire</a:t>
            </a:r>
          </a:p>
        </p:txBody>
      </p:sp>
      <p:sp>
        <p:nvSpPr>
          <p:cNvPr id="11" name="Ellipse 10"/>
          <p:cNvSpPr/>
          <p:nvPr/>
        </p:nvSpPr>
        <p:spPr>
          <a:xfrm>
            <a:off x="4929190" y="4929174"/>
            <a:ext cx="2786082" cy="192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 III.  Analyses </a:t>
            </a:r>
            <a:r>
              <a:rPr lang="fr-FR" b="1" dirty="0" smtClean="0"/>
              <a:t>des résultats </a:t>
            </a:r>
            <a:r>
              <a:rPr lang="fr-FR" b="1" dirty="0"/>
              <a:t>de questionnaire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 calcmode="lin" valueType="num">
                                      <p:cBhvr additive="base">
                                        <p:cTn id="1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bg/>
                                          </p:spTgt>
                                        </p:tgtEl>
                                        <p:attrNameLst>
                                          <p:attrName>style.visibility</p:attrName>
                                        </p:attrNameLst>
                                      </p:cBhvr>
                                      <p:to>
                                        <p:strVal val="visible"/>
                                      </p:to>
                                    </p:set>
                                    <p:anim calcmode="lin" valueType="num">
                                      <p:cBhvr additive="base">
                                        <p:cTn id="2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0" grpId="0" build="allAtOnce" animBg="1"/>
      <p:bldP spid="11"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428736"/>
            <a:ext cx="7215238" cy="3881437"/>
          </a:xfrm>
        </p:spPr>
        <p:txBody>
          <a:bodyPr/>
          <a:lstStyle/>
          <a:p>
            <a:pPr>
              <a:lnSpc>
                <a:spcPct val="150000"/>
              </a:lnSpc>
            </a:pPr>
            <a:r>
              <a:rPr lang="fr-FR" sz="2400" b="1" dirty="0" smtClean="0">
                <a:solidFill>
                  <a:schemeClr val="tx1"/>
                </a:solidFill>
              </a:rPr>
              <a:t>1. </a:t>
            </a:r>
            <a:r>
              <a:rPr lang="fr-FR" sz="2400" b="1" u="sng" dirty="0" smtClean="0">
                <a:solidFill>
                  <a:schemeClr val="tx1"/>
                </a:solidFill>
              </a:rPr>
              <a:t>Le chèque :</a:t>
            </a:r>
            <a:endParaRPr lang="fr-FR" sz="2400" dirty="0" smtClean="0">
              <a:solidFill>
                <a:schemeClr val="tx1"/>
              </a:solidFill>
            </a:endParaRPr>
          </a:p>
          <a:p>
            <a:pPr algn="ctr">
              <a:lnSpc>
                <a:spcPct val="150000"/>
              </a:lnSpc>
              <a:buFont typeface="Wingdings" pitchFamily="2" charset="2"/>
              <a:buChar char="ü"/>
            </a:pPr>
            <a:r>
              <a:rPr lang="fr-FR" sz="2000" b="1" dirty="0" smtClean="0">
                <a:solidFill>
                  <a:schemeClr val="tx1"/>
                </a:solidFill>
              </a:rPr>
              <a:t>  </a:t>
            </a:r>
            <a:r>
              <a:rPr lang="fr-FR" sz="2000" dirty="0" smtClean="0">
                <a:solidFill>
                  <a:schemeClr val="tx1"/>
                </a:solidFill>
              </a:rPr>
              <a:t>Le BOE procède à l’encaissement des chèques émis par les clients BZ au profit de leur fournisseur .</a:t>
            </a:r>
          </a:p>
          <a:p>
            <a:pPr algn="ctr">
              <a:lnSpc>
                <a:spcPct val="150000"/>
              </a:lnSpc>
              <a:buFont typeface="Wingdings" pitchFamily="2" charset="2"/>
              <a:buChar char="ü"/>
            </a:pPr>
            <a:endParaRPr lang="fr-FR" sz="2000" dirty="0" smtClean="0">
              <a:solidFill>
                <a:schemeClr val="tx1"/>
              </a:solidFill>
            </a:endParaRPr>
          </a:p>
          <a:p>
            <a:pPr algn="ctr">
              <a:lnSpc>
                <a:spcPct val="150000"/>
              </a:lnSpc>
              <a:buNone/>
            </a:pPr>
            <a:r>
              <a:rPr lang="fr-FR" sz="2000" dirty="0" smtClean="0">
                <a:solidFill>
                  <a:schemeClr val="tx1"/>
                </a:solidFill>
              </a:rPr>
              <a:t>   Traite aussi les messages de rejet si le chèque présente un vice de forme ou pour manque de provision.</a:t>
            </a:r>
          </a:p>
          <a:p>
            <a:pPr algn="ctr">
              <a:lnSpc>
                <a:spcPct val="150000"/>
              </a:lnSpc>
              <a:buNone/>
            </a:pPr>
            <a:endParaRPr lang="fr-FR" sz="2000" dirty="0" smtClean="0">
              <a:solidFill>
                <a:schemeClr val="tx1"/>
              </a:solidFill>
            </a:endParaRPr>
          </a:p>
          <a:p>
            <a:pPr algn="ctr">
              <a:lnSpc>
                <a:spcPct val="150000"/>
              </a:lnSpc>
              <a:buNone/>
            </a:pPr>
            <a:r>
              <a:rPr lang="fr-FR" sz="2000" dirty="0" smtClean="0">
                <a:solidFill>
                  <a:schemeClr val="tx1"/>
                </a:solidFill>
              </a:rPr>
              <a:t>      Le transmet à la banque concernée les chèques reçus et assure le suivi du paiement.</a:t>
            </a:r>
            <a:endParaRPr lang="fr-FR" sz="2000" dirty="0">
              <a:solidFill>
                <a:schemeClr val="tx1"/>
              </a:solidFill>
            </a:endParaRPr>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22</a:t>
            </a:fld>
            <a:endParaRPr lang="fr-FR"/>
          </a:p>
        </p:txBody>
      </p:sp>
      <p:sp>
        <p:nvSpPr>
          <p:cNvPr id="5" name="Flèche courbée vers la droite 4"/>
          <p:cNvSpPr/>
          <p:nvPr/>
        </p:nvSpPr>
        <p:spPr>
          <a:xfrm>
            <a:off x="285720" y="2357430"/>
            <a:ext cx="642942"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lèche courbée vers la droite 6"/>
          <p:cNvSpPr/>
          <p:nvPr/>
        </p:nvSpPr>
        <p:spPr>
          <a:xfrm>
            <a:off x="285720" y="5572140"/>
            <a:ext cx="571504" cy="7858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Titre 1"/>
          <p:cNvSpPr>
            <a:spLocks noGrp="1"/>
          </p:cNvSpPr>
          <p:nvPr>
            <p:ph type="title"/>
          </p:nvPr>
        </p:nvSpPr>
        <p:spPr>
          <a:xfrm>
            <a:off x="500034" y="0"/>
            <a:ext cx="6447234" cy="1320800"/>
          </a:xfrm>
        </p:spPr>
        <p:txBody>
          <a:bodyPr>
            <a:normAutofit fontScale="90000"/>
          </a:bodyPr>
          <a:lstStyle/>
          <a:p>
            <a:pPr algn="ctr"/>
            <a:r>
              <a:rPr lang="fr-FR" b="1" dirty="0" smtClean="0"/>
              <a:t>I. La démarche de paiement adopter par banque Zitouna </a:t>
            </a:r>
            <a:br>
              <a:rPr lang="fr-FR" b="1" dirty="0" smtClean="0"/>
            </a:br>
            <a:endParaRPr lang="fr-FR" dirty="0"/>
          </a:p>
        </p:txBody>
      </p:sp>
      <p:sp>
        <p:nvSpPr>
          <p:cNvPr id="9" name="Flèche courbée vers la droite 8"/>
          <p:cNvSpPr/>
          <p:nvPr/>
        </p:nvSpPr>
        <p:spPr>
          <a:xfrm>
            <a:off x="0" y="3857628"/>
            <a:ext cx="642910" cy="857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928670"/>
            <a:ext cx="6447234" cy="3881437"/>
          </a:xfrm>
        </p:spPr>
        <p:txBody>
          <a:bodyPr/>
          <a:lstStyle/>
          <a:p>
            <a:pPr>
              <a:lnSpc>
                <a:spcPct val="150000"/>
              </a:lnSpc>
            </a:pPr>
            <a:r>
              <a:rPr lang="fr-FR" b="1" dirty="0" smtClean="0">
                <a:solidFill>
                  <a:schemeClr val="tx1"/>
                </a:solidFill>
              </a:rPr>
              <a:t> </a:t>
            </a:r>
            <a:r>
              <a:rPr lang="fr-FR" sz="2400" b="1" dirty="0" smtClean="0">
                <a:solidFill>
                  <a:schemeClr val="tx1"/>
                </a:solidFill>
              </a:rPr>
              <a:t>Le BOE prend en charge la réception des transferts internationaux </a:t>
            </a:r>
            <a:endParaRPr lang="fr-FR" sz="2400" b="1" dirty="0">
              <a:solidFill>
                <a:schemeClr val="tx1"/>
              </a:solidFill>
            </a:endParaRPr>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23</a:t>
            </a:fld>
            <a:endParaRPr lang="fr-FR"/>
          </a:p>
        </p:txBody>
      </p:sp>
      <p:sp>
        <p:nvSpPr>
          <p:cNvPr id="5" name="Titre 1"/>
          <p:cNvSpPr>
            <a:spLocks noGrp="1"/>
          </p:cNvSpPr>
          <p:nvPr>
            <p:ph type="title"/>
          </p:nvPr>
        </p:nvSpPr>
        <p:spPr>
          <a:xfrm>
            <a:off x="500034" y="285728"/>
            <a:ext cx="6447234" cy="1320800"/>
          </a:xfrm>
        </p:spPr>
        <p:txBody>
          <a:bodyPr>
            <a:noAutofit/>
          </a:bodyPr>
          <a:lstStyle/>
          <a:p>
            <a:pPr lvl="0"/>
            <a:r>
              <a:rPr lang="fr-FR" sz="2400" b="1" dirty="0" smtClean="0">
                <a:solidFill>
                  <a:schemeClr val="tx1"/>
                </a:solidFill>
              </a:rPr>
              <a:t>2.</a:t>
            </a:r>
            <a:r>
              <a:rPr lang="fr-FR" sz="2400" b="1" u="sng" dirty="0" smtClean="0">
                <a:solidFill>
                  <a:schemeClr val="tx1"/>
                </a:solidFill>
              </a:rPr>
              <a:t>Transfert international :</a:t>
            </a:r>
            <a:r>
              <a:rPr lang="fr-FR" sz="2400" dirty="0" smtClean="0"/>
              <a:t/>
            </a:r>
            <a:br>
              <a:rPr lang="fr-FR" sz="2400" dirty="0" smtClean="0"/>
            </a:br>
            <a:endParaRPr lang="fr-FR" sz="2400" dirty="0"/>
          </a:p>
        </p:txBody>
      </p:sp>
      <p:sp>
        <p:nvSpPr>
          <p:cNvPr id="6" name="Flèche droite 5"/>
          <p:cNvSpPr/>
          <p:nvPr/>
        </p:nvSpPr>
        <p:spPr>
          <a:xfrm>
            <a:off x="357158" y="2357430"/>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357158" y="3714752"/>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357158" y="5214950"/>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42976" y="2357430"/>
            <a:ext cx="6643734" cy="959173"/>
          </a:xfrm>
          <a:prstGeom prst="rect">
            <a:avLst/>
          </a:prstGeom>
        </p:spPr>
        <p:txBody>
          <a:bodyPr wrap="square">
            <a:spAutoFit/>
          </a:bodyPr>
          <a:lstStyle/>
          <a:p>
            <a:pPr>
              <a:lnSpc>
                <a:spcPct val="150000"/>
              </a:lnSpc>
            </a:pPr>
            <a:r>
              <a:rPr lang="fr-FR" sz="2000" dirty="0" smtClean="0"/>
              <a:t>Pour l’émission d’un transfert, un message SWIFT est envoyé de notre banque à l’étranger </a:t>
            </a:r>
            <a:endParaRPr lang="fr-FR" sz="2000" dirty="0"/>
          </a:p>
        </p:txBody>
      </p:sp>
      <p:sp>
        <p:nvSpPr>
          <p:cNvPr id="10" name="Rectangle 9"/>
          <p:cNvSpPr/>
          <p:nvPr/>
        </p:nvSpPr>
        <p:spPr>
          <a:xfrm>
            <a:off x="1214414" y="3571876"/>
            <a:ext cx="6858048" cy="1420838"/>
          </a:xfrm>
          <a:prstGeom prst="rect">
            <a:avLst/>
          </a:prstGeom>
        </p:spPr>
        <p:txBody>
          <a:bodyPr wrap="square">
            <a:spAutoFit/>
          </a:bodyPr>
          <a:lstStyle/>
          <a:p>
            <a:pPr>
              <a:lnSpc>
                <a:spcPct val="150000"/>
              </a:lnSpc>
            </a:pPr>
            <a:r>
              <a:rPr lang="fr-FR" sz="2000" dirty="0" smtClean="0"/>
              <a:t>donnant l’autorisation d’opération de débiter le compte de BZ et de transférer le montant à la banque du fournisseur étranger. </a:t>
            </a:r>
          </a:p>
        </p:txBody>
      </p:sp>
      <p:sp>
        <p:nvSpPr>
          <p:cNvPr id="11" name="Rectangle 10"/>
          <p:cNvSpPr/>
          <p:nvPr/>
        </p:nvSpPr>
        <p:spPr>
          <a:xfrm>
            <a:off x="1214414" y="5214950"/>
            <a:ext cx="7072362" cy="959173"/>
          </a:xfrm>
          <a:prstGeom prst="rect">
            <a:avLst/>
          </a:prstGeom>
        </p:spPr>
        <p:txBody>
          <a:bodyPr wrap="square">
            <a:spAutoFit/>
          </a:bodyPr>
          <a:lstStyle/>
          <a:p>
            <a:pPr>
              <a:lnSpc>
                <a:spcPct val="150000"/>
              </a:lnSpc>
            </a:pPr>
            <a:r>
              <a:rPr lang="fr-FR" sz="2000" dirty="0" smtClean="0"/>
              <a:t>Le BOE autorise alors le crédit du compte en devises de son client exportateur.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428736"/>
            <a:ext cx="6447234" cy="3881437"/>
          </a:xfrm>
        </p:spPr>
        <p:txBody>
          <a:bodyPr/>
          <a:lstStyle/>
          <a:p>
            <a:pPr>
              <a:lnSpc>
                <a:spcPct val="150000"/>
              </a:lnSpc>
            </a:pPr>
            <a:r>
              <a:rPr lang="fr-FR" sz="2400" dirty="0" smtClean="0"/>
              <a:t>Dans le cas d’un paiement par traite, la banque Zitouna intervient à deux niveaux : </a:t>
            </a:r>
          </a:p>
          <a:p>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24</a:t>
            </a:fld>
            <a:endParaRPr lang="fr-FR"/>
          </a:p>
        </p:txBody>
      </p:sp>
      <p:sp>
        <p:nvSpPr>
          <p:cNvPr id="5" name="Titre 1"/>
          <p:cNvSpPr>
            <a:spLocks noGrp="1"/>
          </p:cNvSpPr>
          <p:nvPr>
            <p:ph type="title"/>
          </p:nvPr>
        </p:nvSpPr>
        <p:spPr/>
        <p:txBody>
          <a:bodyPr/>
          <a:lstStyle/>
          <a:p>
            <a:r>
              <a:rPr lang="fr-FR" sz="2800" b="1" dirty="0" smtClean="0">
                <a:solidFill>
                  <a:schemeClr val="tx1"/>
                </a:solidFill>
              </a:rPr>
              <a:t>3.</a:t>
            </a:r>
            <a:r>
              <a:rPr lang="fr-FR" sz="2800" b="1" u="sng" dirty="0" smtClean="0">
                <a:solidFill>
                  <a:schemeClr val="tx1"/>
                </a:solidFill>
              </a:rPr>
              <a:t> L’effet de commerce :</a:t>
            </a:r>
            <a:r>
              <a:rPr lang="fr-FR" dirty="0" smtClean="0"/>
              <a:t/>
            </a:r>
            <a:br>
              <a:rPr lang="fr-FR" dirty="0" smtClean="0"/>
            </a:br>
            <a:endParaRPr lang="fr-FR" dirty="0"/>
          </a:p>
        </p:txBody>
      </p:sp>
      <p:sp>
        <p:nvSpPr>
          <p:cNvPr id="6" name="Flèche droite rayée 5"/>
          <p:cNvSpPr/>
          <p:nvPr/>
        </p:nvSpPr>
        <p:spPr>
          <a:xfrm>
            <a:off x="428596" y="2857496"/>
            <a:ext cx="928694" cy="57150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rayée 6"/>
          <p:cNvSpPr/>
          <p:nvPr/>
        </p:nvSpPr>
        <p:spPr>
          <a:xfrm>
            <a:off x="428596" y="5143512"/>
            <a:ext cx="928694" cy="57150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357290" y="2857496"/>
            <a:ext cx="7072362" cy="1938992"/>
          </a:xfrm>
          <a:prstGeom prst="rect">
            <a:avLst/>
          </a:prstGeom>
        </p:spPr>
        <p:txBody>
          <a:bodyPr wrap="square">
            <a:spAutoFit/>
          </a:bodyPr>
          <a:lstStyle/>
          <a:p>
            <a:pPr>
              <a:lnSpc>
                <a:spcPct val="150000"/>
              </a:lnSpc>
            </a:pPr>
            <a:r>
              <a:rPr lang="fr-FR" sz="2000" b="1" dirty="0" smtClean="0"/>
              <a:t>Réception de la traite du correspondant avec instruction de la présenter à l’importateur pour acceptation </a:t>
            </a:r>
            <a:r>
              <a:rPr lang="fr-FR" sz="2000" dirty="0" smtClean="0"/>
              <a:t>(éventuellement de la retourner après acceptation ou de la garder jusqu’à l’échéance). </a:t>
            </a:r>
            <a:endParaRPr lang="fr-FR" sz="2000" b="1" dirty="0"/>
          </a:p>
        </p:txBody>
      </p:sp>
      <p:sp>
        <p:nvSpPr>
          <p:cNvPr id="9" name="Rectangle 8"/>
          <p:cNvSpPr/>
          <p:nvPr/>
        </p:nvSpPr>
        <p:spPr>
          <a:xfrm>
            <a:off x="1500166" y="5214950"/>
            <a:ext cx="7000924" cy="959173"/>
          </a:xfrm>
          <a:prstGeom prst="rect">
            <a:avLst/>
          </a:prstGeom>
        </p:spPr>
        <p:txBody>
          <a:bodyPr wrap="square">
            <a:spAutoFit/>
          </a:bodyPr>
          <a:lstStyle/>
          <a:p>
            <a:pPr lvl="0" algn="just">
              <a:lnSpc>
                <a:spcPct val="150000"/>
              </a:lnSpc>
            </a:pPr>
            <a:r>
              <a:rPr lang="fr-FR" sz="2000" b="1" dirty="0" smtClean="0"/>
              <a:t> Réception de la traite à l’échéance pour encaissement en faveur du  correspondant étranger.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14290"/>
            <a:ext cx="7063999" cy="1320800"/>
          </a:xfrm>
        </p:spPr>
        <p:txBody>
          <a:bodyPr>
            <a:normAutofit fontScale="90000"/>
          </a:bodyPr>
          <a:lstStyle/>
          <a:p>
            <a:pPr algn="ctr"/>
            <a:r>
              <a:rPr lang="fr-FR" b="1" dirty="0" smtClean="0"/>
              <a:t>Les techniques de paiement de BZ :</a:t>
            </a:r>
            <a:r>
              <a:rPr lang="fr-FR" dirty="0" smtClean="0"/>
              <a:t/>
            </a:r>
            <a:br>
              <a:rPr lang="fr-FR" dirty="0" smtClean="0"/>
            </a:br>
            <a:endParaRPr lang="fr-FR" dirty="0"/>
          </a:p>
        </p:txBody>
      </p:sp>
      <p:sp>
        <p:nvSpPr>
          <p:cNvPr id="3" name="Espace réservé du contenu 2"/>
          <p:cNvSpPr>
            <a:spLocks noGrp="1"/>
          </p:cNvSpPr>
          <p:nvPr>
            <p:ph idx="1"/>
          </p:nvPr>
        </p:nvSpPr>
        <p:spPr>
          <a:xfrm>
            <a:off x="285720" y="1000108"/>
            <a:ext cx="7715304" cy="3881437"/>
          </a:xfrm>
        </p:spPr>
        <p:txBody>
          <a:bodyPr/>
          <a:lstStyle/>
          <a:p>
            <a:pPr>
              <a:buNone/>
            </a:pPr>
            <a:r>
              <a:rPr lang="fr-FR" sz="2400" b="1" dirty="0" smtClean="0">
                <a:solidFill>
                  <a:schemeClr val="tx1"/>
                </a:solidFill>
              </a:rPr>
              <a:t>I. </a:t>
            </a:r>
            <a:r>
              <a:rPr lang="fr-FR" sz="2400" b="1" u="sng" dirty="0" smtClean="0">
                <a:solidFill>
                  <a:schemeClr val="tx1"/>
                </a:solidFill>
              </a:rPr>
              <a:t>Remise documentaire </a:t>
            </a:r>
            <a:r>
              <a:rPr lang="fr-FR" sz="2400" b="1" dirty="0" smtClean="0">
                <a:solidFill>
                  <a:schemeClr val="tx1"/>
                </a:solidFill>
              </a:rPr>
              <a:t>(Etude d’un dossier par remise documentaire )</a:t>
            </a:r>
          </a:p>
          <a:p>
            <a:pPr>
              <a:lnSpc>
                <a:spcPct val="150000"/>
              </a:lnSpc>
            </a:pPr>
            <a:r>
              <a:rPr lang="fr-FR" sz="2000" dirty="0" smtClean="0">
                <a:solidFill>
                  <a:schemeClr val="tx1"/>
                </a:solidFill>
              </a:rPr>
              <a:t>D’une entreprise tunisienne (SARL) spécialisée dans l’</a:t>
            </a:r>
            <a:r>
              <a:rPr lang="fr-FR" sz="2000" dirty="0" err="1" smtClean="0">
                <a:solidFill>
                  <a:schemeClr val="tx1"/>
                </a:solidFill>
              </a:rPr>
              <a:t>instalation</a:t>
            </a:r>
            <a:r>
              <a:rPr lang="fr-FR" sz="2000" dirty="0" smtClean="0">
                <a:solidFill>
                  <a:schemeClr val="tx1"/>
                </a:solidFill>
              </a:rPr>
              <a:t>, et la vente des équipements scientifique </a:t>
            </a:r>
          </a:p>
          <a:p>
            <a:pPr lvl="0"/>
            <a:r>
              <a:rPr lang="fr-FR" sz="2400" dirty="0" smtClean="0">
                <a:solidFill>
                  <a:schemeClr val="tx1"/>
                </a:solidFill>
              </a:rPr>
              <a:t>Le prix de la marchandise : 16000.80 USD </a:t>
            </a:r>
          </a:p>
          <a:p>
            <a:pPr lvl="0"/>
            <a:r>
              <a:rPr lang="fr-FR" sz="2400" dirty="0" smtClean="0">
                <a:solidFill>
                  <a:schemeClr val="tx1"/>
                </a:solidFill>
              </a:rPr>
              <a:t>La banque émettrice : ZITOUNA</a:t>
            </a:r>
          </a:p>
          <a:p>
            <a:pPr lvl="0"/>
            <a:r>
              <a:rPr lang="en-US" sz="2400" dirty="0" smtClean="0">
                <a:solidFill>
                  <a:schemeClr val="tx1"/>
                </a:solidFill>
              </a:rPr>
              <a:t>Banque remettante : BANK OF CHINA</a:t>
            </a:r>
            <a:endParaRPr lang="fr-FR" sz="2400" dirty="0" smtClean="0">
              <a:solidFill>
                <a:schemeClr val="tx1"/>
              </a:solidFill>
            </a:endParaRPr>
          </a:p>
          <a:p>
            <a:pPr lvl="0"/>
            <a:r>
              <a:rPr lang="fr-FR" sz="2400" dirty="0" smtClean="0">
                <a:solidFill>
                  <a:schemeClr val="tx1"/>
                </a:solidFill>
              </a:rPr>
              <a:t>Marchandise expédié au : port  RADES TUNIS </a:t>
            </a:r>
          </a:p>
          <a:p>
            <a:pPr lvl="0"/>
            <a:r>
              <a:rPr lang="fr-FR" sz="2400" dirty="0" smtClean="0">
                <a:solidFill>
                  <a:schemeClr val="tx1"/>
                </a:solidFill>
              </a:rPr>
              <a:t>Port d’expédition : Ningbo</a:t>
            </a:r>
          </a:p>
          <a:p>
            <a:pPr lvl="0"/>
            <a:r>
              <a:rPr lang="fr-FR" sz="2400" dirty="0" smtClean="0">
                <a:solidFill>
                  <a:schemeClr val="tx1"/>
                </a:solidFill>
              </a:rPr>
              <a:t>Modalité de paiement : encaissement contre document </a:t>
            </a:r>
          </a:p>
          <a:p>
            <a:pPr lvl="0"/>
            <a:r>
              <a:rPr lang="fr-FR" sz="2400" dirty="0" smtClean="0">
                <a:solidFill>
                  <a:schemeClr val="tx1"/>
                </a:solidFill>
              </a:rPr>
              <a:t>Incoterms : FOB</a:t>
            </a:r>
          </a:p>
          <a:p>
            <a:endParaRPr lang="fr-FR" sz="2400" dirty="0" smtClean="0"/>
          </a:p>
          <a:p>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25</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396" y="609600"/>
            <a:ext cx="7421189" cy="1320800"/>
          </a:xfrm>
        </p:spPr>
        <p:txBody>
          <a:bodyPr>
            <a:noAutofit/>
          </a:bodyPr>
          <a:lstStyle/>
          <a:p>
            <a:pPr lvl="0"/>
            <a:r>
              <a:rPr lang="fr-FR" sz="2800" b="1" dirty="0" smtClean="0">
                <a:solidFill>
                  <a:schemeClr val="tx1"/>
                </a:solidFill>
              </a:rPr>
              <a:t>1. La constitution du dossier d'une remise documentaire:</a:t>
            </a:r>
            <a:br>
              <a:rPr lang="fr-FR" sz="2800" b="1" dirty="0" smtClean="0">
                <a:solidFill>
                  <a:schemeClr val="tx1"/>
                </a:solidFill>
              </a:rPr>
            </a:br>
            <a:endParaRPr lang="fr-FR" sz="2800" b="1" dirty="0">
              <a:solidFill>
                <a:schemeClr val="tx1"/>
              </a:solidFill>
            </a:endParaRPr>
          </a:p>
        </p:txBody>
      </p:sp>
      <p:sp>
        <p:nvSpPr>
          <p:cNvPr id="3" name="Espace réservé du contenu 2"/>
          <p:cNvSpPr>
            <a:spLocks noGrp="1"/>
          </p:cNvSpPr>
          <p:nvPr>
            <p:ph idx="1"/>
          </p:nvPr>
        </p:nvSpPr>
        <p:spPr>
          <a:xfrm>
            <a:off x="500034" y="1785926"/>
            <a:ext cx="6447234" cy="3881437"/>
          </a:xfrm>
        </p:spPr>
        <p:txBody>
          <a:bodyPr/>
          <a:lstStyle/>
          <a:p>
            <a:pPr lvl="0" algn="just">
              <a:lnSpc>
                <a:spcPct val="150000"/>
              </a:lnSpc>
            </a:pPr>
            <a:r>
              <a:rPr lang="fr-FR" sz="2400" u="sng" dirty="0" smtClean="0">
                <a:solidFill>
                  <a:schemeClr val="tx1"/>
                </a:solidFill>
              </a:rPr>
              <a:t>Pour le client :</a:t>
            </a:r>
          </a:p>
          <a:p>
            <a:pPr lvl="0" algn="just">
              <a:lnSpc>
                <a:spcPct val="150000"/>
              </a:lnSpc>
            </a:pPr>
            <a:r>
              <a:rPr lang="fr-FR" sz="2000" dirty="0" smtClean="0">
                <a:solidFill>
                  <a:schemeClr val="tx1"/>
                </a:solidFill>
              </a:rPr>
              <a:t>Il faut que la commande appartienne à son domaine d'activité.</a:t>
            </a:r>
          </a:p>
          <a:p>
            <a:pPr lvl="0" algn="just">
              <a:lnSpc>
                <a:spcPct val="150000"/>
              </a:lnSpc>
            </a:pPr>
            <a:r>
              <a:rPr lang="fr-FR" sz="2400" u="sng" dirty="0" smtClean="0">
                <a:solidFill>
                  <a:schemeClr val="tx1"/>
                </a:solidFill>
              </a:rPr>
              <a:t>Pour le banquier : </a:t>
            </a:r>
          </a:p>
          <a:p>
            <a:pPr lvl="0" algn="just">
              <a:lnSpc>
                <a:spcPct val="150000"/>
              </a:lnSpc>
            </a:pPr>
            <a:r>
              <a:rPr lang="fr-FR" sz="2000" dirty="0" smtClean="0">
                <a:solidFill>
                  <a:schemeClr val="tx1"/>
                </a:solidFill>
              </a:rPr>
              <a:t>Il  doit vérifier que la marchandise importée est liée à l’activité de l’entreprise.</a:t>
            </a:r>
          </a:p>
          <a:p>
            <a:pPr lvl="0" algn="just">
              <a:lnSpc>
                <a:spcPct val="150000"/>
              </a:lnSpc>
            </a:pPr>
            <a:r>
              <a:rPr lang="fr-FR" sz="2000" dirty="0" smtClean="0">
                <a:solidFill>
                  <a:schemeClr val="tx1"/>
                </a:solidFill>
              </a:rPr>
              <a:t>Il doit  effectuer un dossier remise documentaire sur laquelle sera notée l'essentiel de l'opération.</a:t>
            </a:r>
          </a:p>
          <a:p>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26</a:t>
            </a:fld>
            <a:endParaRPr lang="fr-FR"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14290"/>
            <a:ext cx="6447234" cy="1320800"/>
          </a:xfrm>
        </p:spPr>
        <p:txBody>
          <a:bodyPr>
            <a:normAutofit fontScale="90000"/>
          </a:bodyPr>
          <a:lstStyle/>
          <a:p>
            <a:pPr lvl="0"/>
            <a:r>
              <a:rPr lang="fr-FR" sz="3100" b="1" dirty="0" smtClean="0">
                <a:solidFill>
                  <a:schemeClr val="tx1"/>
                </a:solidFill>
              </a:rPr>
              <a:t>2. Les documents exigés par le client dans notre cas :</a:t>
            </a:r>
            <a:r>
              <a:rPr lang="fr-FR" dirty="0" smtClean="0"/>
              <a:t/>
            </a:r>
            <a:br>
              <a:rPr lang="fr-FR" dirty="0" smtClean="0"/>
            </a:br>
            <a:endParaRPr lang="fr-FR" dirty="0"/>
          </a:p>
        </p:txBody>
      </p:sp>
      <p:sp>
        <p:nvSpPr>
          <p:cNvPr id="3" name="Espace réservé du contenu 2"/>
          <p:cNvSpPr>
            <a:spLocks noGrp="1"/>
          </p:cNvSpPr>
          <p:nvPr>
            <p:ph idx="1"/>
          </p:nvPr>
        </p:nvSpPr>
        <p:spPr>
          <a:xfrm>
            <a:off x="285720" y="1571612"/>
            <a:ext cx="7929618" cy="3881437"/>
          </a:xfrm>
        </p:spPr>
        <p:txBody>
          <a:bodyPr/>
          <a:lstStyle/>
          <a:p>
            <a:pPr lvl="0" algn="just">
              <a:lnSpc>
                <a:spcPct val="150000"/>
              </a:lnSpc>
            </a:pPr>
            <a:r>
              <a:rPr lang="fr-FR" sz="2400" dirty="0" smtClean="0">
                <a:solidFill>
                  <a:schemeClr val="tx1"/>
                </a:solidFill>
              </a:rPr>
              <a:t>2 traites : lettre de change </a:t>
            </a:r>
          </a:p>
          <a:p>
            <a:pPr lvl="0" algn="just">
              <a:lnSpc>
                <a:spcPct val="150000"/>
              </a:lnSpc>
            </a:pPr>
            <a:r>
              <a:rPr lang="fr-FR" sz="2400" dirty="0" smtClean="0">
                <a:solidFill>
                  <a:schemeClr val="tx1"/>
                </a:solidFill>
              </a:rPr>
              <a:t>Document  de transport  (3originaux  + 3 copies) </a:t>
            </a:r>
          </a:p>
          <a:p>
            <a:pPr lvl="0" algn="just">
              <a:lnSpc>
                <a:spcPct val="150000"/>
              </a:lnSpc>
            </a:pPr>
            <a:r>
              <a:rPr lang="fr-FR" sz="2400" dirty="0" smtClean="0">
                <a:solidFill>
                  <a:schemeClr val="tx1"/>
                </a:solidFill>
              </a:rPr>
              <a:t>3 Facture commerciale </a:t>
            </a:r>
          </a:p>
          <a:p>
            <a:pPr lvl="0" algn="just">
              <a:lnSpc>
                <a:spcPct val="150000"/>
              </a:lnSpc>
            </a:pPr>
            <a:r>
              <a:rPr lang="fr-FR" sz="2400" dirty="0" smtClean="0">
                <a:solidFill>
                  <a:schemeClr val="tx1"/>
                </a:solidFill>
              </a:rPr>
              <a:t>3 Liste de colisage </a:t>
            </a:r>
            <a:r>
              <a:rPr lang="fr-FR" sz="2400" b="1" dirty="0" smtClean="0"/>
              <a:t> </a:t>
            </a:r>
          </a:p>
          <a:p>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27</a:t>
            </a:fld>
            <a:endParaRPr lang="fr-F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14290"/>
            <a:ext cx="7635503" cy="1320800"/>
          </a:xfrm>
        </p:spPr>
        <p:txBody>
          <a:bodyPr>
            <a:normAutofit/>
          </a:bodyPr>
          <a:lstStyle/>
          <a:p>
            <a:pPr lvl="0"/>
            <a:r>
              <a:rPr lang="fr-FR" sz="2700" b="1" dirty="0" smtClean="0">
                <a:solidFill>
                  <a:schemeClr val="tx1"/>
                </a:solidFill>
              </a:rPr>
              <a:t>3. La réalisation d'une remise documentaire</a:t>
            </a:r>
            <a:r>
              <a:rPr lang="fr-FR" b="1" dirty="0" smtClean="0"/>
              <a:t> </a:t>
            </a:r>
            <a:r>
              <a:rPr lang="fr-FR" dirty="0" smtClean="0"/>
              <a:t/>
            </a:r>
            <a:br>
              <a:rPr lang="fr-FR" dirty="0" smtClean="0"/>
            </a:br>
            <a:endParaRPr lang="fr-FR" dirty="0"/>
          </a:p>
        </p:txBody>
      </p:sp>
      <p:sp>
        <p:nvSpPr>
          <p:cNvPr id="3" name="Espace réservé du contenu 2"/>
          <p:cNvSpPr>
            <a:spLocks noGrp="1"/>
          </p:cNvSpPr>
          <p:nvPr>
            <p:ph idx="1"/>
          </p:nvPr>
        </p:nvSpPr>
        <p:spPr>
          <a:xfrm>
            <a:off x="285720" y="1142984"/>
            <a:ext cx="7572428" cy="3357586"/>
          </a:xfrm>
        </p:spPr>
        <p:txBody>
          <a:bodyPr/>
          <a:lstStyle/>
          <a:p>
            <a:pPr>
              <a:lnSpc>
                <a:spcPct val="150000"/>
              </a:lnSpc>
              <a:buNone/>
            </a:pPr>
            <a:r>
              <a:rPr lang="fr-FR" sz="2400" dirty="0" smtClean="0"/>
              <a:t>A l'arrivée des documents, le banquier de Banque Zitouna, a procédé de la manière suivante :</a:t>
            </a:r>
          </a:p>
          <a:p>
            <a:pPr lvl="0">
              <a:lnSpc>
                <a:spcPct val="150000"/>
              </a:lnSpc>
            </a:pPr>
            <a:r>
              <a:rPr lang="fr-FR" sz="2400" dirty="0" smtClean="0">
                <a:solidFill>
                  <a:schemeClr val="tx1"/>
                </a:solidFill>
              </a:rPr>
              <a:t>Vérification de la conformité des documents </a:t>
            </a:r>
          </a:p>
          <a:p>
            <a:pPr lvl="0">
              <a:lnSpc>
                <a:spcPct val="150000"/>
              </a:lnSpc>
            </a:pPr>
            <a:r>
              <a:rPr lang="fr-FR" sz="2400" dirty="0" smtClean="0">
                <a:solidFill>
                  <a:schemeClr val="tx1"/>
                </a:solidFill>
              </a:rPr>
              <a:t>Etablissement d'un accusé de réception </a:t>
            </a:r>
          </a:p>
          <a:p>
            <a:pPr lvl="0">
              <a:lnSpc>
                <a:spcPct val="150000"/>
              </a:lnSpc>
            </a:pPr>
            <a:r>
              <a:rPr lang="fr-FR" sz="2400" dirty="0" smtClean="0">
                <a:solidFill>
                  <a:schemeClr val="tx1"/>
                </a:solidFill>
              </a:rPr>
              <a:t>Transmission par l’agence Banque Zitouna  les documents à l'importateur .</a:t>
            </a:r>
          </a:p>
          <a:p>
            <a:pPr>
              <a:lnSpc>
                <a:spcPct val="150000"/>
              </a:lnSpc>
            </a:pPr>
            <a:r>
              <a:rPr lang="fr-FR" sz="2400" dirty="0" smtClean="0">
                <a:solidFill>
                  <a:schemeClr val="tx1"/>
                </a:solidFill>
              </a:rPr>
              <a:t>procède au règlement et la comptabilisation de la commission de paiement.</a:t>
            </a:r>
          </a:p>
          <a:p>
            <a:pPr lvl="0"/>
            <a:endParaRPr lang="fr-FR" sz="2400" b="1" dirty="0" smtClean="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28</a:t>
            </a:fld>
            <a:endParaRPr lang="fr-F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6447234" cy="1320800"/>
          </a:xfrm>
        </p:spPr>
        <p:txBody>
          <a:bodyPr>
            <a:normAutofit fontScale="90000"/>
          </a:bodyPr>
          <a:lstStyle/>
          <a:p>
            <a:r>
              <a:rPr lang="fr-FR" b="1" dirty="0" smtClean="0"/>
              <a:t> </a:t>
            </a:r>
            <a:r>
              <a:rPr lang="fr-FR" b="1" dirty="0" smtClean="0">
                <a:solidFill>
                  <a:schemeClr val="tx1"/>
                </a:solidFill>
              </a:rPr>
              <a:t>II. </a:t>
            </a:r>
            <a:r>
              <a:rPr lang="fr-FR" b="1" u="sng" dirty="0" smtClean="0">
                <a:solidFill>
                  <a:schemeClr val="tx1"/>
                </a:solidFill>
              </a:rPr>
              <a:t>crédit documentaire:</a:t>
            </a:r>
            <a:br>
              <a:rPr lang="fr-FR" b="1" u="sng" dirty="0" smtClean="0">
                <a:solidFill>
                  <a:schemeClr val="tx1"/>
                </a:solidFill>
              </a:rPr>
            </a:br>
            <a:r>
              <a:rPr lang="fr-FR" dirty="0" smtClean="0"/>
              <a:t/>
            </a:r>
            <a:br>
              <a:rPr lang="fr-FR" dirty="0" smtClean="0"/>
            </a:br>
            <a:endParaRPr lang="fr-FR" dirty="0"/>
          </a:p>
        </p:txBody>
      </p:sp>
      <p:sp>
        <p:nvSpPr>
          <p:cNvPr id="3" name="Espace réservé du contenu 2"/>
          <p:cNvSpPr>
            <a:spLocks noGrp="1"/>
          </p:cNvSpPr>
          <p:nvPr>
            <p:ph idx="1"/>
          </p:nvPr>
        </p:nvSpPr>
        <p:spPr>
          <a:xfrm>
            <a:off x="214282" y="1000108"/>
            <a:ext cx="8286808" cy="4357718"/>
          </a:xfrm>
        </p:spPr>
        <p:txBody>
          <a:bodyPr/>
          <a:lstStyle/>
          <a:p>
            <a:pPr algn="just">
              <a:lnSpc>
                <a:spcPct val="150000"/>
              </a:lnSpc>
              <a:buNone/>
            </a:pPr>
            <a:r>
              <a:rPr lang="fr-FR" sz="2400" b="1" dirty="0" smtClean="0">
                <a:solidFill>
                  <a:schemeClr val="tx1"/>
                </a:solidFill>
              </a:rPr>
              <a:t>La démarche adopter par banque </a:t>
            </a:r>
            <a:r>
              <a:rPr lang="fr-FR" sz="2400" b="1" dirty="0" err="1" smtClean="0">
                <a:solidFill>
                  <a:schemeClr val="tx1"/>
                </a:solidFill>
              </a:rPr>
              <a:t>Zitouna</a:t>
            </a:r>
            <a:r>
              <a:rPr lang="fr-FR" sz="2400" b="1" dirty="0" smtClean="0">
                <a:solidFill>
                  <a:schemeClr val="tx1"/>
                </a:solidFill>
              </a:rPr>
              <a:t>  :</a:t>
            </a:r>
            <a:endParaRPr lang="fr-FR" sz="2000" dirty="0" smtClean="0"/>
          </a:p>
          <a:p>
            <a:pPr algn="just">
              <a:lnSpc>
                <a:spcPct val="150000"/>
              </a:lnSpc>
            </a:pPr>
            <a:r>
              <a:rPr lang="fr-FR" sz="2000" dirty="0" smtClean="0">
                <a:solidFill>
                  <a:schemeClr val="tx1"/>
                </a:solidFill>
              </a:rPr>
              <a:t>Ouvre un crédit documentaire chez la banque de l’exportateur. </a:t>
            </a:r>
          </a:p>
          <a:p>
            <a:pPr algn="just">
              <a:lnSpc>
                <a:spcPct val="150000"/>
              </a:lnSpc>
            </a:pPr>
            <a:r>
              <a:rPr lang="fr-FR" sz="2000" dirty="0" smtClean="0">
                <a:solidFill>
                  <a:schemeClr val="tx1"/>
                </a:solidFill>
              </a:rPr>
              <a:t>La banque </a:t>
            </a:r>
            <a:r>
              <a:rPr lang="fr-FR" sz="2000" dirty="0" err="1" smtClean="0">
                <a:solidFill>
                  <a:schemeClr val="tx1"/>
                </a:solidFill>
              </a:rPr>
              <a:t>notificatrice</a:t>
            </a:r>
            <a:r>
              <a:rPr lang="fr-FR" sz="2000" dirty="0" smtClean="0">
                <a:solidFill>
                  <a:schemeClr val="tx1"/>
                </a:solidFill>
              </a:rPr>
              <a:t> notifie le crédit en y ajoutant éventuellement sa confirmation.</a:t>
            </a:r>
          </a:p>
          <a:p>
            <a:pPr algn="just">
              <a:lnSpc>
                <a:spcPct val="150000"/>
              </a:lnSpc>
            </a:pPr>
            <a:r>
              <a:rPr lang="fr-FR" sz="2000" dirty="0" smtClean="0">
                <a:solidFill>
                  <a:schemeClr val="tx1"/>
                </a:solidFill>
              </a:rPr>
              <a:t>Le bénéficiaire remet les documents à son banquier qui les vérifie et le paie.</a:t>
            </a:r>
          </a:p>
          <a:p>
            <a:pPr algn="just">
              <a:lnSpc>
                <a:spcPct val="150000"/>
              </a:lnSpc>
            </a:pPr>
            <a:r>
              <a:rPr lang="fr-FR" sz="2000" dirty="0" smtClean="0">
                <a:solidFill>
                  <a:schemeClr val="tx1"/>
                </a:solidFill>
              </a:rPr>
              <a:t>La banque </a:t>
            </a:r>
            <a:r>
              <a:rPr lang="fr-FR" sz="2000" dirty="0" err="1" smtClean="0">
                <a:solidFill>
                  <a:schemeClr val="tx1"/>
                </a:solidFill>
              </a:rPr>
              <a:t>notificatrice</a:t>
            </a:r>
            <a:r>
              <a:rPr lang="fr-FR" sz="2000" dirty="0" smtClean="0">
                <a:solidFill>
                  <a:schemeClr val="tx1"/>
                </a:solidFill>
              </a:rPr>
              <a:t> envoie les documents au banquier de l’importateur (BZ) qui le crédit en retour. </a:t>
            </a:r>
          </a:p>
          <a:p>
            <a:pPr algn="just">
              <a:lnSpc>
                <a:spcPct val="150000"/>
              </a:lnSpc>
            </a:pPr>
            <a:r>
              <a:rPr lang="fr-FR" sz="2000" dirty="0" smtClean="0">
                <a:solidFill>
                  <a:schemeClr val="tx1"/>
                </a:solidFill>
              </a:rPr>
              <a:t>La banque émettrice envoie les documents à l’acheteur qui le rembourse soit contre paiement soit contre acceptation. </a:t>
            </a:r>
          </a:p>
          <a:p>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29</a:t>
            </a:fld>
            <a:endParaRPr lang="fr-F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8A876C5-F552-4109-9A01-D0D3A86749AC}" type="slidenum">
              <a:rPr lang="fr-FR" smtClean="0"/>
              <a:pPr/>
              <a:t>3</a:t>
            </a:fld>
            <a:endParaRPr lang="fr-FR"/>
          </a:p>
        </p:txBody>
      </p:sp>
      <p:sp>
        <p:nvSpPr>
          <p:cNvPr id="5" name="Rectangle à coins arrondis 4"/>
          <p:cNvSpPr/>
          <p:nvPr/>
        </p:nvSpPr>
        <p:spPr>
          <a:xfrm>
            <a:off x="2571736" y="500042"/>
            <a:ext cx="4000528" cy="648072"/>
          </a:xfrm>
          <a:prstGeom prst="roundRect">
            <a:avLst/>
          </a:prstGeom>
          <a:solidFill>
            <a:schemeClr val="bg2">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rgbClr val="00B050"/>
                </a:solidFill>
                <a:latin typeface="Monotype Corsiva" pitchFamily="66" charset="0"/>
              </a:rPr>
              <a:t>Plan de travail</a:t>
            </a:r>
          </a:p>
        </p:txBody>
      </p:sp>
      <p:sp>
        <p:nvSpPr>
          <p:cNvPr id="6" name="AutoShape 3"/>
          <p:cNvSpPr>
            <a:spLocks noChangeArrowheads="1"/>
          </p:cNvSpPr>
          <p:nvPr/>
        </p:nvSpPr>
        <p:spPr bwMode="auto">
          <a:xfrm>
            <a:off x="357158" y="1571612"/>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60000"/>
              <a:lumOff val="40000"/>
            </a:schemeClr>
          </a:solidFill>
          <a:ln>
            <a:headEnd/>
            <a:tailEnd/>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wrap="none" anchor="ctr"/>
          <a:lstStyle/>
          <a:p>
            <a:pPr eaLnBrk="0" hangingPunct="0">
              <a:defRPr/>
            </a:pPr>
            <a:endParaRPr lang="fr-FR" dirty="0">
              <a:latin typeface="Arial" pitchFamily="34" charset="0"/>
              <a:cs typeface="Arial" pitchFamily="34" charset="0"/>
            </a:endParaRPr>
          </a:p>
        </p:txBody>
      </p:sp>
      <p:sp>
        <p:nvSpPr>
          <p:cNvPr id="7" name="Rectangle à coins arrondis 6"/>
          <p:cNvSpPr/>
          <p:nvPr/>
        </p:nvSpPr>
        <p:spPr>
          <a:xfrm>
            <a:off x="1571604" y="1571612"/>
            <a:ext cx="6143668" cy="602926"/>
          </a:xfrm>
          <a:prstGeom prst="roundRect">
            <a:avLst/>
          </a:prstGeom>
          <a:solidFill>
            <a:schemeClr val="accent2">
              <a:lumMod val="60000"/>
              <a:lumOff val="40000"/>
            </a:schemeClr>
          </a:solidFill>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Bef>
                <a:spcPct val="50000"/>
              </a:spcBef>
              <a:defRPr/>
            </a:pPr>
            <a:r>
              <a:rPr lang="fr-FR" sz="3200" b="1" dirty="0" smtClean="0">
                <a:solidFill>
                  <a:schemeClr val="bg1"/>
                </a:solidFill>
              </a:rPr>
              <a:t>Introduction </a:t>
            </a:r>
            <a:endParaRPr lang="fr-CA" sz="3200" dirty="0">
              <a:solidFill>
                <a:schemeClr val="bg1"/>
              </a:solidFill>
            </a:endParaRPr>
          </a:p>
        </p:txBody>
      </p:sp>
      <p:sp>
        <p:nvSpPr>
          <p:cNvPr id="8" name="AutoShape 3"/>
          <p:cNvSpPr>
            <a:spLocks noChangeArrowheads="1"/>
          </p:cNvSpPr>
          <p:nvPr/>
        </p:nvSpPr>
        <p:spPr bwMode="auto">
          <a:xfrm>
            <a:off x="428596" y="2428868"/>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60000"/>
              <a:lumOff val="40000"/>
            </a:schemeClr>
          </a:solidFill>
          <a:ln>
            <a:headEnd/>
            <a:tailEnd/>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wrap="none" anchor="ctr"/>
          <a:lstStyle/>
          <a:p>
            <a:pPr eaLnBrk="0" hangingPunct="0">
              <a:defRPr/>
            </a:pPr>
            <a:endParaRPr lang="fr-FR" dirty="0">
              <a:latin typeface="Arial" pitchFamily="34" charset="0"/>
              <a:cs typeface="Arial" pitchFamily="34" charset="0"/>
            </a:endParaRPr>
          </a:p>
        </p:txBody>
      </p:sp>
      <p:sp>
        <p:nvSpPr>
          <p:cNvPr id="9" name="Rectangle à coins arrondis 8"/>
          <p:cNvSpPr/>
          <p:nvPr/>
        </p:nvSpPr>
        <p:spPr>
          <a:xfrm>
            <a:off x="1571604" y="2428868"/>
            <a:ext cx="6143668" cy="602926"/>
          </a:xfrm>
          <a:prstGeom prst="roundRect">
            <a:avLst/>
          </a:prstGeom>
          <a:solidFill>
            <a:schemeClr val="accent2">
              <a:lumMod val="60000"/>
              <a:lumOff val="40000"/>
            </a:schemeClr>
          </a:solidFill>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Bef>
                <a:spcPct val="50000"/>
              </a:spcBef>
              <a:defRPr/>
            </a:pPr>
            <a:r>
              <a:rPr lang="fr-FR" sz="3200" b="1" dirty="0" smtClean="0">
                <a:solidFill>
                  <a:schemeClr val="bg1"/>
                </a:solidFill>
              </a:rPr>
              <a:t>Partie Préliminaire </a:t>
            </a:r>
            <a:endParaRPr lang="fr-CA" sz="3200" dirty="0">
              <a:solidFill>
                <a:schemeClr val="bg1"/>
              </a:solidFill>
            </a:endParaRPr>
          </a:p>
        </p:txBody>
      </p:sp>
      <p:sp>
        <p:nvSpPr>
          <p:cNvPr id="10" name="AutoShape 3"/>
          <p:cNvSpPr>
            <a:spLocks noChangeArrowheads="1"/>
          </p:cNvSpPr>
          <p:nvPr/>
        </p:nvSpPr>
        <p:spPr bwMode="auto">
          <a:xfrm>
            <a:off x="357158" y="3500438"/>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60000"/>
              <a:lumOff val="40000"/>
            </a:schemeClr>
          </a:solidFill>
          <a:ln>
            <a:headEnd/>
            <a:tailEnd/>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wrap="none" anchor="ctr"/>
          <a:lstStyle/>
          <a:p>
            <a:pPr eaLnBrk="0" hangingPunct="0">
              <a:defRPr/>
            </a:pPr>
            <a:endParaRPr lang="fr-FR" dirty="0">
              <a:latin typeface="Arial" pitchFamily="34" charset="0"/>
              <a:cs typeface="Arial" pitchFamily="34" charset="0"/>
            </a:endParaRPr>
          </a:p>
        </p:txBody>
      </p:sp>
      <p:sp>
        <p:nvSpPr>
          <p:cNvPr id="11" name="Rectangle à coins arrondis 10"/>
          <p:cNvSpPr/>
          <p:nvPr/>
        </p:nvSpPr>
        <p:spPr>
          <a:xfrm>
            <a:off x="1500166" y="3429000"/>
            <a:ext cx="6143668" cy="602926"/>
          </a:xfrm>
          <a:prstGeom prst="roundRect">
            <a:avLst/>
          </a:prstGeom>
          <a:solidFill>
            <a:schemeClr val="accent2">
              <a:lumMod val="60000"/>
              <a:lumOff val="40000"/>
            </a:schemeClr>
          </a:solidFill>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Bef>
                <a:spcPct val="50000"/>
              </a:spcBef>
              <a:defRPr/>
            </a:pPr>
            <a:r>
              <a:rPr lang="fr-FR" sz="3200" b="1" dirty="0" smtClean="0">
                <a:solidFill>
                  <a:schemeClr val="bg1"/>
                </a:solidFill>
              </a:rPr>
              <a:t>Partie Théorique </a:t>
            </a:r>
            <a:endParaRPr lang="fr-CA" sz="3200" dirty="0">
              <a:solidFill>
                <a:schemeClr val="bg1"/>
              </a:solidFill>
            </a:endParaRPr>
          </a:p>
        </p:txBody>
      </p:sp>
      <p:sp>
        <p:nvSpPr>
          <p:cNvPr id="12" name="AutoShape 3"/>
          <p:cNvSpPr>
            <a:spLocks noChangeArrowheads="1"/>
          </p:cNvSpPr>
          <p:nvPr/>
        </p:nvSpPr>
        <p:spPr bwMode="auto">
          <a:xfrm>
            <a:off x="285720" y="4714884"/>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60000"/>
              <a:lumOff val="40000"/>
            </a:schemeClr>
          </a:solidFill>
          <a:ln>
            <a:headEnd/>
            <a:tailEnd/>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wrap="none" anchor="ctr"/>
          <a:lstStyle/>
          <a:p>
            <a:pPr eaLnBrk="0" hangingPunct="0">
              <a:defRPr/>
            </a:pPr>
            <a:endParaRPr lang="fr-FR" dirty="0">
              <a:latin typeface="Arial" pitchFamily="34" charset="0"/>
              <a:cs typeface="Arial" pitchFamily="34" charset="0"/>
            </a:endParaRPr>
          </a:p>
        </p:txBody>
      </p:sp>
      <p:sp>
        <p:nvSpPr>
          <p:cNvPr id="13" name="Rectangle à coins arrondis 12"/>
          <p:cNvSpPr/>
          <p:nvPr/>
        </p:nvSpPr>
        <p:spPr>
          <a:xfrm>
            <a:off x="1500166" y="4643446"/>
            <a:ext cx="6143668" cy="602926"/>
          </a:xfrm>
          <a:prstGeom prst="roundRect">
            <a:avLst/>
          </a:prstGeom>
          <a:solidFill>
            <a:schemeClr val="accent2">
              <a:lumMod val="60000"/>
              <a:lumOff val="40000"/>
            </a:schemeClr>
          </a:solidFill>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Bef>
                <a:spcPct val="50000"/>
              </a:spcBef>
              <a:defRPr/>
            </a:pPr>
            <a:r>
              <a:rPr lang="fr-FR" sz="3200" b="1" dirty="0" smtClean="0">
                <a:solidFill>
                  <a:schemeClr val="bg1"/>
                </a:solidFill>
              </a:rPr>
              <a:t>Partie Pratique </a:t>
            </a:r>
            <a:endParaRPr lang="fr-CA" sz="3200" dirty="0">
              <a:solidFill>
                <a:schemeClr val="bg1"/>
              </a:solidFill>
            </a:endParaRPr>
          </a:p>
        </p:txBody>
      </p:sp>
      <p:sp>
        <p:nvSpPr>
          <p:cNvPr id="14" name="AutoShape 3"/>
          <p:cNvSpPr>
            <a:spLocks noChangeArrowheads="1"/>
          </p:cNvSpPr>
          <p:nvPr/>
        </p:nvSpPr>
        <p:spPr bwMode="auto">
          <a:xfrm>
            <a:off x="285720" y="5786454"/>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60000"/>
              <a:lumOff val="40000"/>
            </a:schemeClr>
          </a:solidFill>
          <a:ln>
            <a:headEnd/>
            <a:tailEnd/>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wrap="none" anchor="ctr"/>
          <a:lstStyle/>
          <a:p>
            <a:pPr eaLnBrk="0" hangingPunct="0">
              <a:defRPr/>
            </a:pPr>
            <a:endParaRPr lang="fr-FR" dirty="0">
              <a:latin typeface="Arial" pitchFamily="34" charset="0"/>
              <a:cs typeface="Arial" pitchFamily="34" charset="0"/>
            </a:endParaRPr>
          </a:p>
        </p:txBody>
      </p:sp>
      <p:sp>
        <p:nvSpPr>
          <p:cNvPr id="15" name="Rectangle à coins arrondis 14"/>
          <p:cNvSpPr/>
          <p:nvPr/>
        </p:nvSpPr>
        <p:spPr>
          <a:xfrm>
            <a:off x="1428728" y="5715016"/>
            <a:ext cx="6143668" cy="602926"/>
          </a:xfrm>
          <a:prstGeom prst="roundRect">
            <a:avLst/>
          </a:prstGeom>
          <a:solidFill>
            <a:schemeClr val="accent2">
              <a:lumMod val="60000"/>
              <a:lumOff val="40000"/>
            </a:schemeClr>
          </a:solidFill>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Bef>
                <a:spcPct val="50000"/>
              </a:spcBef>
              <a:defRPr/>
            </a:pPr>
            <a:r>
              <a:rPr lang="fr-FR" sz="3200" b="1" dirty="0" smtClean="0">
                <a:solidFill>
                  <a:schemeClr val="bg1"/>
                </a:solidFill>
              </a:rPr>
              <a:t>Conclusion </a:t>
            </a:r>
            <a:endParaRPr lang="fr-CA" sz="3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 presetClass="entr" presetSubtype="1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 presetClass="entr" presetSubtype="1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7715304" cy="3881437"/>
          </a:xfrm>
        </p:spPr>
        <p:txBody>
          <a:bodyPr/>
          <a:lstStyle/>
          <a:p>
            <a:pPr lvl="0">
              <a:buNone/>
            </a:pPr>
            <a:r>
              <a:rPr lang="fr-FR" sz="2800" b="1" u="sng" dirty="0" smtClean="0"/>
              <a:t>Documents nécessaire pour le C/D :</a:t>
            </a:r>
          </a:p>
          <a:p>
            <a:pPr lvl="0">
              <a:buNone/>
            </a:pPr>
            <a:endParaRPr lang="fr-FR" sz="2800" dirty="0" smtClean="0">
              <a:solidFill>
                <a:schemeClr val="tx1"/>
              </a:solidFill>
            </a:endParaRPr>
          </a:p>
          <a:p>
            <a:r>
              <a:rPr lang="fr-FR" sz="2000" dirty="0" smtClean="0">
                <a:solidFill>
                  <a:schemeClr val="tx1"/>
                </a:solidFill>
              </a:rPr>
              <a:t>  Documents de transport (attestation de l’expédition des marchandises) ;</a:t>
            </a:r>
          </a:p>
          <a:p>
            <a:r>
              <a:rPr lang="fr-FR" sz="2000" dirty="0" smtClean="0">
                <a:solidFill>
                  <a:schemeClr val="tx1"/>
                </a:solidFill>
              </a:rPr>
              <a:t> Liste de colisage ;  </a:t>
            </a:r>
          </a:p>
          <a:p>
            <a:r>
              <a:rPr lang="fr-FR" sz="2000" dirty="0" smtClean="0">
                <a:solidFill>
                  <a:schemeClr val="tx1"/>
                </a:solidFill>
              </a:rPr>
              <a:t>  Facture commerciale ;</a:t>
            </a:r>
          </a:p>
          <a:p>
            <a:r>
              <a:rPr lang="fr-FR" sz="2000" dirty="0" smtClean="0">
                <a:solidFill>
                  <a:schemeClr val="tx1"/>
                </a:solidFill>
              </a:rPr>
              <a:t>  Certificat d’assurance ;</a:t>
            </a:r>
          </a:p>
          <a:p>
            <a:r>
              <a:rPr lang="fr-FR" sz="2000" dirty="0" smtClean="0">
                <a:solidFill>
                  <a:schemeClr val="tx1"/>
                </a:solidFill>
              </a:rPr>
              <a:t>  Certificat d’origine ;</a:t>
            </a:r>
          </a:p>
          <a:p>
            <a:r>
              <a:rPr lang="fr-FR" sz="2000" dirty="0" smtClean="0">
                <a:solidFill>
                  <a:schemeClr val="tx1"/>
                </a:solidFill>
              </a:rPr>
              <a:t> Certificat de qualité ;</a:t>
            </a:r>
          </a:p>
          <a:p>
            <a:r>
              <a:rPr lang="fr-FR" sz="2000" dirty="0" smtClean="0">
                <a:solidFill>
                  <a:schemeClr val="tx1"/>
                </a:solidFill>
              </a:rPr>
              <a:t>  Certificat d’analyses ;</a:t>
            </a:r>
          </a:p>
          <a:p>
            <a:r>
              <a:rPr lang="fr-FR" sz="2000" dirty="0" smtClean="0">
                <a:solidFill>
                  <a:schemeClr val="tx1"/>
                </a:solidFill>
              </a:rPr>
              <a:t>  Certificat de circulation </a:t>
            </a:r>
          </a:p>
          <a:p>
            <a:pPr>
              <a:buNone/>
            </a:pPr>
            <a:r>
              <a:rPr lang="fr-FR" sz="2000" dirty="0" smtClean="0">
                <a:solidFill>
                  <a:schemeClr val="tx1"/>
                </a:solidFill>
              </a:rPr>
              <a:t>des marchandises.</a:t>
            </a:r>
          </a:p>
          <a:p>
            <a:pPr>
              <a:buNone/>
            </a:pPr>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30</a:t>
            </a:fld>
            <a:endParaRPr lang="fr-FR"/>
          </a:p>
        </p:txBody>
      </p:sp>
      <p:sp>
        <p:nvSpPr>
          <p:cNvPr id="9218" name="AutoShape 2" descr="Résultat de recherche d'images pour &quot;document clipar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0" name="AutoShape 4" descr="Résultat de recherche d'images pour &quot;document clipar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2" name="Picture 2" descr="Résultat de recherche d'images pour &quot;model Liste de colisage en arabe&quot;"/>
          <p:cNvPicPr>
            <a:picLocks noChangeAspect="1" noChangeArrowheads="1"/>
          </p:cNvPicPr>
          <p:nvPr/>
        </p:nvPicPr>
        <p:blipFill>
          <a:blip r:embed="rId3"/>
          <a:srcRect/>
          <a:stretch>
            <a:fillRect/>
          </a:stretch>
        </p:blipFill>
        <p:spPr bwMode="auto">
          <a:xfrm>
            <a:off x="4071934" y="2000240"/>
            <a:ext cx="3714776" cy="4143404"/>
          </a:xfrm>
          <a:prstGeom prst="rect">
            <a:avLst/>
          </a:prstGeom>
          <a:noFill/>
        </p:spPr>
      </p:pic>
      <p:pic>
        <p:nvPicPr>
          <p:cNvPr id="10246" name="Picture 6" descr="Image associée"/>
          <p:cNvPicPr>
            <a:picLocks noChangeAspect="1" noChangeArrowheads="1"/>
          </p:cNvPicPr>
          <p:nvPr/>
        </p:nvPicPr>
        <p:blipFill>
          <a:blip r:embed="rId4"/>
          <a:srcRect/>
          <a:stretch>
            <a:fillRect/>
          </a:stretch>
        </p:blipFill>
        <p:spPr bwMode="auto">
          <a:xfrm>
            <a:off x="4357686" y="2143116"/>
            <a:ext cx="3643338" cy="328610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0242"/>
                                        </p:tgtEl>
                                        <p:attrNameLst>
                                          <p:attrName>ppt_x</p:attrName>
                                        </p:attrNameLst>
                                      </p:cBhvr>
                                      <p:tavLst>
                                        <p:tav tm="0">
                                          <p:val>
                                            <p:strVal val="ppt_x"/>
                                          </p:val>
                                        </p:tav>
                                        <p:tav tm="100000">
                                          <p:val>
                                            <p:strVal val="ppt_x"/>
                                          </p:val>
                                        </p:tav>
                                      </p:tavLst>
                                    </p:anim>
                                    <p:anim calcmode="lin" valueType="num">
                                      <p:cBhvr additive="base">
                                        <p:cTn id="12" dur="500"/>
                                        <p:tgtEl>
                                          <p:spTgt spid="10242"/>
                                        </p:tgtEl>
                                        <p:attrNameLst>
                                          <p:attrName>ppt_y</p:attrName>
                                        </p:attrNameLst>
                                      </p:cBhvr>
                                      <p:tavLst>
                                        <p:tav tm="0">
                                          <p:val>
                                            <p:strVal val="ppt_y"/>
                                          </p:val>
                                        </p:tav>
                                        <p:tav tm="100000">
                                          <p:val>
                                            <p:strVal val="1+ppt_h/2"/>
                                          </p:val>
                                        </p:tav>
                                      </p:tavLst>
                                    </p:anim>
                                    <p:set>
                                      <p:cBhvr>
                                        <p:cTn id="13" dur="1" fill="hold">
                                          <p:stCondLst>
                                            <p:cond delay="499"/>
                                          </p:stCondLst>
                                        </p:cTn>
                                        <p:tgtEl>
                                          <p:spTgt spid="1024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box(in)">
                                      <p:cBhvr>
                                        <p:cTn id="18" dur="500"/>
                                        <p:tgtEl>
                                          <p:spTgt spid="1024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nodeType="clickEffect">
                                  <p:stCondLst>
                                    <p:cond delay="0"/>
                                  </p:stCondLst>
                                  <p:childTnLst>
                                    <p:animEffect transition="out" filter="diamond(in)">
                                      <p:cBhvr>
                                        <p:cTn id="22" dur="2000"/>
                                        <p:tgtEl>
                                          <p:spTgt spid="10246"/>
                                        </p:tgtEl>
                                      </p:cBhvr>
                                    </p:animEffect>
                                    <p:set>
                                      <p:cBhvr>
                                        <p:cTn id="23" dur="1" fill="hold">
                                          <p:stCondLst>
                                            <p:cond delay="1999"/>
                                          </p:stCondLst>
                                        </p:cTn>
                                        <p:tgtEl>
                                          <p:spTgt spid="10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8A876C5-F552-4109-9A01-D0D3A86749AC}" type="slidenum">
              <a:rPr lang="fr-FR" smtClean="0"/>
              <a:pPr/>
              <a:t>31</a:t>
            </a:fld>
            <a:endParaRPr lang="fr-FR"/>
          </a:p>
        </p:txBody>
      </p:sp>
      <p:sp>
        <p:nvSpPr>
          <p:cNvPr id="5" name="Titre 4"/>
          <p:cNvSpPr>
            <a:spLocks noGrp="1"/>
          </p:cNvSpPr>
          <p:nvPr>
            <p:ph type="title"/>
          </p:nvPr>
        </p:nvSpPr>
        <p:spPr>
          <a:xfrm>
            <a:off x="508397" y="609600"/>
            <a:ext cx="6447234" cy="819136"/>
          </a:xfrm>
        </p:spPr>
        <p:txBody>
          <a:bodyPr>
            <a:normAutofit fontScale="90000"/>
          </a:bodyPr>
          <a:lstStyle/>
          <a:p>
            <a:r>
              <a:rPr lang="fr-FR" dirty="0" smtClean="0"/>
              <a:t>Les garanties de banque zitouna :</a:t>
            </a:r>
            <a:br>
              <a:rPr lang="fr-FR" dirty="0" smtClean="0"/>
            </a:br>
            <a:endParaRPr lang="fr-FR" dirty="0"/>
          </a:p>
        </p:txBody>
      </p:sp>
      <p:sp>
        <p:nvSpPr>
          <p:cNvPr id="1025" name="Rectangle 1"/>
          <p:cNvSpPr>
            <a:spLocks noChangeArrowheads="1"/>
          </p:cNvSpPr>
          <p:nvPr/>
        </p:nvSpPr>
        <p:spPr bwMode="auto">
          <a:xfrm>
            <a:off x="285720" y="1571612"/>
            <a:ext cx="633199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Les garanties bancaires établies par Banque Zitouna sont :</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avec flèche vers le haut 8"/>
          <p:cNvSpPr/>
          <p:nvPr/>
        </p:nvSpPr>
        <p:spPr>
          <a:xfrm>
            <a:off x="0" y="2428868"/>
            <a:ext cx="3786214" cy="300039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u="sng" dirty="0" smtClean="0">
                <a:solidFill>
                  <a:schemeClr val="tx1"/>
                </a:solidFill>
              </a:rPr>
              <a:t>Les garanties de marché :</a:t>
            </a:r>
          </a:p>
          <a:p>
            <a:pPr lvl="0" algn="ctr"/>
            <a:r>
              <a:rPr lang="fr-FR" b="1" dirty="0" smtClean="0"/>
              <a:t>Ces garanties peuvent avoir un objet purement technique (la garantie de soumission et la garantie de bonne exécution) </a:t>
            </a:r>
            <a:endParaRPr lang="fr-FR" b="1" u="sng" dirty="0" smtClean="0">
              <a:solidFill>
                <a:schemeClr val="tx1"/>
              </a:solidFill>
            </a:endParaRPr>
          </a:p>
          <a:p>
            <a:pPr algn="ctr"/>
            <a:endParaRPr lang="fr-FR" dirty="0"/>
          </a:p>
        </p:txBody>
      </p:sp>
      <p:sp>
        <p:nvSpPr>
          <p:cNvPr id="10" name="Rectangle avec flèche vers le haut 9"/>
          <p:cNvSpPr/>
          <p:nvPr/>
        </p:nvSpPr>
        <p:spPr>
          <a:xfrm>
            <a:off x="4357686" y="2857496"/>
            <a:ext cx="4143404" cy="328614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u="sng" dirty="0" smtClean="0">
                <a:solidFill>
                  <a:schemeClr val="tx1"/>
                </a:solidFill>
              </a:rPr>
              <a:t>Les garanties de paiement:</a:t>
            </a:r>
          </a:p>
          <a:p>
            <a:pPr lvl="0" algn="ctr"/>
            <a:r>
              <a:rPr lang="fr-FR" b="1" dirty="0" smtClean="0"/>
              <a:t>est un engagement par signature par lequel la banque s’engage, sur ordre d’un de ses clients, à payer un certain montant en faveur d’un bénéficiaire. </a:t>
            </a:r>
            <a:endParaRPr lang="fr-FR" b="1" u="sng" dirty="0" smtClean="0">
              <a:solidFill>
                <a:schemeClr val="tx1"/>
              </a:solidFill>
            </a:endParaRPr>
          </a:p>
          <a:p>
            <a:pPr algn="ctr"/>
            <a:endParaRPr lang="fr-FR" dirty="0"/>
          </a:p>
        </p:txBody>
      </p:sp>
      <p:pic>
        <p:nvPicPr>
          <p:cNvPr id="8194" name="Picture 2" descr="Résultat de recherche d'images pour &quot;les garanties bancaires&quot;"/>
          <p:cNvPicPr>
            <a:picLocks noChangeAspect="1" noChangeArrowheads="1"/>
          </p:cNvPicPr>
          <p:nvPr/>
        </p:nvPicPr>
        <p:blipFill>
          <a:blip r:embed="rId2"/>
          <a:srcRect/>
          <a:stretch>
            <a:fillRect/>
          </a:stretch>
        </p:blipFill>
        <p:spPr bwMode="auto">
          <a:xfrm>
            <a:off x="3643306" y="2143116"/>
            <a:ext cx="1928826" cy="1285884"/>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III.  Analyses des résultats de questionnaire</a:t>
            </a:r>
            <a:endParaRPr lang="fr-FR" dirty="0"/>
          </a:p>
        </p:txBody>
      </p:sp>
      <p:sp>
        <p:nvSpPr>
          <p:cNvPr id="3" name="Espace réservé du contenu 2"/>
          <p:cNvSpPr>
            <a:spLocks noGrp="1"/>
          </p:cNvSpPr>
          <p:nvPr>
            <p:ph idx="1"/>
          </p:nvPr>
        </p:nvSpPr>
        <p:spPr>
          <a:xfrm>
            <a:off x="500034" y="2071678"/>
            <a:ext cx="7135438" cy="3881437"/>
          </a:xfrm>
        </p:spPr>
        <p:txBody>
          <a:bodyPr/>
          <a:lstStyle/>
          <a:p>
            <a:pPr algn="just">
              <a:lnSpc>
                <a:spcPct val="150000"/>
              </a:lnSpc>
              <a:buFont typeface="Wingdings" pitchFamily="2" charset="2"/>
              <a:buChar char="Ø"/>
            </a:pPr>
            <a:r>
              <a:rPr lang="fr-FR" sz="2000" dirty="0" smtClean="0">
                <a:solidFill>
                  <a:schemeClr val="tx1"/>
                </a:solidFill>
              </a:rPr>
              <a:t>Le questionnaire préparé a été publié sur le site internet via Google formulaire .</a:t>
            </a:r>
          </a:p>
          <a:p>
            <a:pPr algn="just">
              <a:lnSpc>
                <a:spcPct val="150000"/>
              </a:lnSpc>
              <a:buFont typeface="Wingdings" pitchFamily="2" charset="2"/>
              <a:buChar char="Ø"/>
            </a:pPr>
            <a:r>
              <a:rPr lang="fr-FR" sz="2000" dirty="0" smtClean="0">
                <a:solidFill>
                  <a:schemeClr val="tx1"/>
                </a:solidFill>
              </a:rPr>
              <a:t> Il comportait 14 questions destinées à avoir l’information crédible sur la satisfaction des clients envers les opérations bancaire.</a:t>
            </a:r>
          </a:p>
          <a:p>
            <a:pPr algn="just">
              <a:lnSpc>
                <a:spcPct val="150000"/>
              </a:lnSpc>
              <a:buFont typeface="Wingdings" pitchFamily="2" charset="2"/>
              <a:buChar char="Ø"/>
            </a:pPr>
            <a:r>
              <a:rPr lang="fr-FR" sz="2000" dirty="0" smtClean="0">
                <a:solidFill>
                  <a:schemeClr val="tx1"/>
                </a:solidFill>
              </a:rPr>
              <a:t> La population cible de notre recherche est constituée d'un ensemble des clients qui font des opérations bancaire à l’international.</a:t>
            </a:r>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32</a:t>
            </a:fld>
            <a:endParaRPr lang="fr-FR"/>
          </a:p>
        </p:txBody>
      </p:sp>
      <p:pic>
        <p:nvPicPr>
          <p:cNvPr id="7170" name="Picture 2" descr="Image associée"/>
          <p:cNvPicPr>
            <a:picLocks noChangeAspect="1" noChangeArrowheads="1"/>
          </p:cNvPicPr>
          <p:nvPr/>
        </p:nvPicPr>
        <p:blipFill>
          <a:blip r:embed="rId2"/>
          <a:srcRect/>
          <a:stretch>
            <a:fillRect/>
          </a:stretch>
        </p:blipFill>
        <p:spPr bwMode="auto">
          <a:xfrm>
            <a:off x="7048500" y="357166"/>
            <a:ext cx="2095500" cy="1543051"/>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357166"/>
            <a:ext cx="4357686" cy="5929354"/>
          </a:xfrm>
        </p:spPr>
        <p:txBody>
          <a:bodyPr/>
          <a:lstStyle/>
          <a:p>
            <a:pPr algn="just">
              <a:lnSpc>
                <a:spcPct val="150000"/>
              </a:lnSpc>
            </a:pPr>
            <a:r>
              <a:rPr lang="fr-FR" sz="2000" dirty="0" smtClean="0">
                <a:solidFill>
                  <a:schemeClr val="tx1"/>
                </a:solidFill>
              </a:rPr>
              <a:t>La majorité de ces clients interrogés sont des commerçants</a:t>
            </a:r>
          </a:p>
          <a:p>
            <a:pPr algn="just">
              <a:lnSpc>
                <a:spcPct val="150000"/>
              </a:lnSpc>
              <a:buNone/>
            </a:pPr>
            <a:endParaRPr lang="fr-FR" sz="2000" dirty="0" smtClean="0"/>
          </a:p>
          <a:p>
            <a:pPr algn="just">
              <a:lnSpc>
                <a:spcPct val="150000"/>
              </a:lnSpc>
            </a:pPr>
            <a:r>
              <a:rPr lang="fr-FR" sz="2000" dirty="0" smtClean="0"/>
              <a:t>Le plus grand part de paiement utilisé provient des moyens de virement SWIFT</a:t>
            </a:r>
          </a:p>
          <a:p>
            <a:pPr algn="just">
              <a:lnSpc>
                <a:spcPct val="150000"/>
              </a:lnSpc>
              <a:buNone/>
            </a:pPr>
            <a:endParaRPr lang="fr-FR" sz="2000" dirty="0" smtClean="0"/>
          </a:p>
          <a:p>
            <a:pPr algn="just">
              <a:lnSpc>
                <a:spcPct val="150000"/>
              </a:lnSpc>
            </a:pPr>
            <a:r>
              <a:rPr lang="fr-FR" sz="2000" dirty="0" smtClean="0"/>
              <a:t>53.8% des clients utilisent le transfert simple</a:t>
            </a:r>
          </a:p>
          <a:p>
            <a:endParaRPr lang="fr-FR" sz="2000" dirty="0" smtClean="0"/>
          </a:p>
          <a:p>
            <a:endParaRPr lang="fr-FR" sz="2000" dirty="0" smtClean="0"/>
          </a:p>
          <a:p>
            <a:endParaRPr lang="fr-FR" sz="2000" dirty="0" smtClean="0"/>
          </a:p>
          <a:p>
            <a:endParaRPr lang="fr-FR" dirty="0"/>
          </a:p>
        </p:txBody>
      </p:sp>
      <p:sp>
        <p:nvSpPr>
          <p:cNvPr id="5" name="Espace réservé du numéro de diapositive 4"/>
          <p:cNvSpPr>
            <a:spLocks noGrp="1"/>
          </p:cNvSpPr>
          <p:nvPr>
            <p:ph type="sldNum" sz="quarter" idx="12"/>
          </p:nvPr>
        </p:nvSpPr>
        <p:spPr>
          <a:xfrm>
            <a:off x="3143240" y="6492875"/>
            <a:ext cx="513159" cy="365125"/>
          </a:xfrm>
        </p:spPr>
        <p:txBody>
          <a:bodyPr/>
          <a:lstStyle/>
          <a:p>
            <a:r>
              <a:rPr lang="fr-FR" dirty="0" smtClean="0"/>
              <a:t> </a:t>
            </a:r>
            <a:fld id="{88A876C5-F552-4109-9A01-D0D3A86749AC}" type="slidenum">
              <a:rPr lang="fr-FR" smtClean="0"/>
              <a:pPr/>
              <a:t>33</a:t>
            </a:fld>
            <a:endParaRPr lang="fr-FR" dirty="0"/>
          </a:p>
        </p:txBody>
      </p:sp>
      <p:pic>
        <p:nvPicPr>
          <p:cNvPr id="6" name="Espace réservé du contenu 5"/>
          <p:cNvPicPr>
            <a:picLocks noGrp="1"/>
          </p:cNvPicPr>
          <p:nvPr>
            <p:ph sz="half" idx="2"/>
          </p:nvPr>
        </p:nvPicPr>
        <p:blipFill>
          <a:blip r:embed="rId2"/>
          <a:srcRect/>
          <a:stretch>
            <a:fillRect/>
          </a:stretch>
        </p:blipFill>
        <p:spPr bwMode="auto">
          <a:xfrm>
            <a:off x="4357686" y="0"/>
            <a:ext cx="4786314" cy="2285992"/>
          </a:xfrm>
          <a:prstGeom prst="rect">
            <a:avLst/>
          </a:prstGeom>
          <a:noFill/>
          <a:ln w="9525">
            <a:noFill/>
            <a:miter lim="800000"/>
            <a:headEnd/>
            <a:tailEnd/>
          </a:ln>
          <a:scene3d>
            <a:camera prst="orthographicFront"/>
            <a:lightRig rig="threePt" dir="t"/>
          </a:scene3d>
          <a:sp3d>
            <a:bevelT/>
          </a:sp3d>
        </p:spPr>
      </p:pic>
      <p:pic>
        <p:nvPicPr>
          <p:cNvPr id="9" name="Image 8"/>
          <p:cNvPicPr/>
          <p:nvPr/>
        </p:nvPicPr>
        <p:blipFill>
          <a:blip r:embed="rId3"/>
          <a:srcRect/>
          <a:stretch>
            <a:fillRect/>
          </a:stretch>
        </p:blipFill>
        <p:spPr bwMode="auto">
          <a:xfrm>
            <a:off x="4357686" y="1785926"/>
            <a:ext cx="4786314" cy="2214578"/>
          </a:xfrm>
          <a:prstGeom prst="rect">
            <a:avLst/>
          </a:prstGeom>
          <a:noFill/>
          <a:ln w="9525">
            <a:noFill/>
            <a:miter lim="800000"/>
            <a:headEnd/>
            <a:tailEnd/>
          </a:ln>
          <a:scene3d>
            <a:camera prst="orthographicFront"/>
            <a:lightRig rig="threePt" dir="t"/>
          </a:scene3d>
          <a:sp3d>
            <a:bevelT/>
          </a:sp3d>
        </p:spPr>
      </p:pic>
      <p:pic>
        <p:nvPicPr>
          <p:cNvPr id="10" name="Image 9"/>
          <p:cNvPicPr/>
          <p:nvPr/>
        </p:nvPicPr>
        <p:blipFill>
          <a:blip r:embed="rId4"/>
          <a:srcRect/>
          <a:stretch>
            <a:fillRect/>
          </a:stretch>
        </p:blipFill>
        <p:spPr bwMode="auto">
          <a:xfrm>
            <a:off x="4357686" y="4071942"/>
            <a:ext cx="4786314" cy="2214578"/>
          </a:xfrm>
          <a:prstGeom prst="rect">
            <a:avLst/>
          </a:prstGeom>
          <a:noFill/>
          <a:ln w="9525">
            <a:noFill/>
            <a:miter lim="800000"/>
            <a:headEnd/>
            <a:tailEnd/>
          </a:ln>
          <a:scene3d>
            <a:camera prst="orthographicFront"/>
            <a:lightRig rig="threePt" dir="t"/>
          </a:scene3d>
          <a:sp3d>
            <a:bevelT/>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xit" presetSubtype="16" fill="hold" nodeType="clickEffect">
                                  <p:stCondLst>
                                    <p:cond delay="0"/>
                                  </p:stCondLst>
                                  <p:childTnLst>
                                    <p:animEffect transition="out" filter="diamond(in)">
                                      <p:cBhvr>
                                        <p:cTn id="23" dur="2000"/>
                                        <p:tgtEl>
                                          <p:spTgt spid="9"/>
                                        </p:tgtEl>
                                      </p:cBhvr>
                                    </p:animEffect>
                                    <p:set>
                                      <p:cBhvr>
                                        <p:cTn id="24" dur="1" fill="hold">
                                          <p:stCondLst>
                                            <p:cond delay="19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3214678" y="6492875"/>
            <a:ext cx="513159" cy="365125"/>
          </a:xfrm>
        </p:spPr>
        <p:txBody>
          <a:bodyPr/>
          <a:lstStyle/>
          <a:p>
            <a:fld id="{88A876C5-F552-4109-9A01-D0D3A86749AC}" type="slidenum">
              <a:rPr lang="fr-FR" smtClean="0"/>
              <a:pPr/>
              <a:t>34</a:t>
            </a:fld>
            <a:endParaRPr lang="fr-FR"/>
          </a:p>
        </p:txBody>
      </p:sp>
      <p:sp>
        <p:nvSpPr>
          <p:cNvPr id="6" name="Espace réservé du contenu 2"/>
          <p:cNvSpPr>
            <a:spLocks noGrp="1"/>
          </p:cNvSpPr>
          <p:nvPr>
            <p:ph sz="half" idx="1"/>
          </p:nvPr>
        </p:nvSpPr>
        <p:spPr>
          <a:xfrm>
            <a:off x="214282" y="214290"/>
            <a:ext cx="4643470" cy="2714644"/>
          </a:xfrm>
        </p:spPr>
        <p:txBody>
          <a:bodyPr/>
          <a:lstStyle/>
          <a:p>
            <a:pPr>
              <a:lnSpc>
                <a:spcPct val="150000"/>
              </a:lnSpc>
            </a:pPr>
            <a:r>
              <a:rPr lang="fr-FR" sz="2000" dirty="0" smtClean="0">
                <a:solidFill>
                  <a:schemeClr val="tx1"/>
                </a:solidFill>
              </a:rPr>
              <a:t>83% des clients  préfèrent utiliser la couverture bancaires comme un technique de couverture de risque de leurs transactions </a:t>
            </a:r>
          </a:p>
          <a:p>
            <a:pPr>
              <a:lnSpc>
                <a:spcPct val="150000"/>
              </a:lnSpc>
            </a:pPr>
            <a:r>
              <a:rPr lang="fr-FR" sz="2000" dirty="0" smtClean="0">
                <a:solidFill>
                  <a:schemeClr val="tx1"/>
                </a:solidFill>
              </a:rPr>
              <a:t>49.2% des clients qui sont plutôt satisfaits par les opérations d’échange.</a:t>
            </a:r>
          </a:p>
          <a:p>
            <a:pPr>
              <a:lnSpc>
                <a:spcPct val="150000"/>
              </a:lnSpc>
            </a:pPr>
            <a:r>
              <a:rPr lang="fr-FR" sz="2000" dirty="0" smtClean="0">
                <a:solidFill>
                  <a:schemeClr val="tx1"/>
                </a:solidFill>
              </a:rPr>
              <a:t> 61.5% des clients qui ont des difficultés au niveau  des opérations commerciales. Le problème majeur dans ces opérations c’est le cout </a:t>
            </a:r>
          </a:p>
          <a:p>
            <a:pPr>
              <a:lnSpc>
                <a:spcPct val="150000"/>
              </a:lnSpc>
              <a:buNone/>
            </a:pPr>
            <a:endParaRPr lang="fr-FR" sz="2000" dirty="0" smtClean="0">
              <a:solidFill>
                <a:schemeClr val="tx1"/>
              </a:solidFill>
            </a:endParaRPr>
          </a:p>
        </p:txBody>
      </p:sp>
      <p:pic>
        <p:nvPicPr>
          <p:cNvPr id="7" name="Espace réservé du contenu 6"/>
          <p:cNvPicPr>
            <a:picLocks noGrp="1"/>
          </p:cNvPicPr>
          <p:nvPr>
            <p:ph sz="half" idx="2"/>
          </p:nvPr>
        </p:nvPicPr>
        <p:blipFill>
          <a:blip r:embed="rId2"/>
          <a:srcRect/>
          <a:stretch>
            <a:fillRect/>
          </a:stretch>
        </p:blipFill>
        <p:spPr bwMode="auto">
          <a:xfrm>
            <a:off x="4857752" y="0"/>
            <a:ext cx="4286248" cy="2143116"/>
          </a:xfrm>
          <a:prstGeom prst="rect">
            <a:avLst/>
          </a:prstGeom>
          <a:noFill/>
          <a:ln w="9525">
            <a:noFill/>
            <a:miter lim="800000"/>
            <a:headEnd/>
            <a:tailEnd/>
          </a:ln>
          <a:scene3d>
            <a:camera prst="orthographicFront"/>
            <a:lightRig rig="threePt" dir="t"/>
          </a:scene3d>
          <a:sp3d>
            <a:bevelT/>
          </a:sp3d>
        </p:spPr>
      </p:pic>
      <p:pic>
        <p:nvPicPr>
          <p:cNvPr id="8" name="Image 7"/>
          <p:cNvPicPr/>
          <p:nvPr/>
        </p:nvPicPr>
        <p:blipFill>
          <a:blip r:embed="rId3"/>
          <a:srcRect/>
          <a:stretch>
            <a:fillRect/>
          </a:stretch>
        </p:blipFill>
        <p:spPr bwMode="auto">
          <a:xfrm>
            <a:off x="4554441" y="2000240"/>
            <a:ext cx="4589559" cy="2175510"/>
          </a:xfrm>
          <a:prstGeom prst="rect">
            <a:avLst/>
          </a:prstGeom>
          <a:noFill/>
          <a:ln w="9525">
            <a:noFill/>
            <a:miter lim="800000"/>
            <a:headEnd/>
            <a:tailEnd/>
          </a:ln>
          <a:scene3d>
            <a:camera prst="orthographicFront"/>
            <a:lightRig rig="threePt" dir="t"/>
          </a:scene3d>
          <a:sp3d>
            <a:bevelT/>
          </a:sp3d>
        </p:spPr>
      </p:pic>
      <p:pic>
        <p:nvPicPr>
          <p:cNvPr id="11" name="Image 10"/>
          <p:cNvPicPr/>
          <p:nvPr/>
        </p:nvPicPr>
        <p:blipFill>
          <a:blip r:embed="rId4"/>
          <a:srcRect/>
          <a:stretch>
            <a:fillRect/>
          </a:stretch>
        </p:blipFill>
        <p:spPr bwMode="auto">
          <a:xfrm>
            <a:off x="4286248" y="4000504"/>
            <a:ext cx="4857752" cy="2428892"/>
          </a:xfrm>
          <a:prstGeom prst="rect">
            <a:avLst/>
          </a:prstGeom>
          <a:noFill/>
          <a:ln w="9525">
            <a:noFill/>
            <a:miter lim="800000"/>
            <a:headEnd/>
            <a:tailEnd/>
          </a:ln>
          <a:scene3d>
            <a:camera prst="orthographicFront"/>
            <a:lightRig rig="threePt" dir="t"/>
          </a:scene3d>
          <a:sp3d>
            <a:bevelT/>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nodeType="clickEffect">
                                  <p:stCondLst>
                                    <p:cond delay="0"/>
                                  </p:stCondLst>
                                  <p:childTnLst>
                                    <p:animEffect transition="out" filter="diamond(in)">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8"/>
                                        </p:tgtEl>
                                        <p:attrNameLst>
                                          <p:attrName>ppt_x</p:attrName>
                                        </p:attrNameLst>
                                      </p:cBhvr>
                                      <p:tavLst>
                                        <p:tav tm="0">
                                          <p:val>
                                            <p:strVal val="ppt_x"/>
                                          </p:val>
                                        </p:tav>
                                        <p:tav tm="100000">
                                          <p:val>
                                            <p:strVal val="ppt_x"/>
                                          </p:val>
                                        </p:tav>
                                      </p:tavLst>
                                    </p:anim>
                                    <p:anim calcmode="lin" valueType="num">
                                      <p:cBhvr additive="base">
                                        <p:cTn id="24" dur="500"/>
                                        <p:tgtEl>
                                          <p:spTgt spid="8"/>
                                        </p:tgtEl>
                                        <p:attrNameLst>
                                          <p:attrName>ppt_y</p:attrName>
                                        </p:attrNameLst>
                                      </p:cBhvr>
                                      <p:tavLst>
                                        <p:tav tm="0">
                                          <p:val>
                                            <p:strVal val="ppt_y"/>
                                          </p:val>
                                        </p:tav>
                                        <p:tav tm="100000">
                                          <p:val>
                                            <p:strVal val="1+ppt_h/2"/>
                                          </p:val>
                                        </p:tav>
                                      </p:tavLst>
                                    </p:anim>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ox(i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nodeType="clickEffect">
                                  <p:stCondLst>
                                    <p:cond delay="0"/>
                                  </p:stCondLst>
                                  <p:childTnLst>
                                    <p:animEffect transition="out" filter="diamond(in)">
                                      <p:cBhvr>
                                        <p:cTn id="34" dur="2000"/>
                                        <p:tgtEl>
                                          <p:spTgt spid="11"/>
                                        </p:tgtEl>
                                      </p:cBhvr>
                                    </p:animEffect>
                                    <p:set>
                                      <p:cBhvr>
                                        <p:cTn id="35"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8A876C5-F552-4109-9A01-D0D3A86749AC}" type="slidenum">
              <a:rPr lang="fr-FR" smtClean="0"/>
              <a:pPr/>
              <a:t>35</a:t>
            </a:fld>
            <a:endParaRPr lang="fr-FR"/>
          </a:p>
        </p:txBody>
      </p:sp>
      <p:sp>
        <p:nvSpPr>
          <p:cNvPr id="5" name="Titre 1"/>
          <p:cNvSpPr>
            <a:spLocks noGrp="1"/>
          </p:cNvSpPr>
          <p:nvPr>
            <p:ph type="title"/>
          </p:nvPr>
        </p:nvSpPr>
        <p:spPr>
          <a:xfrm>
            <a:off x="0" y="428604"/>
            <a:ext cx="8596312" cy="1320800"/>
          </a:xfrm>
        </p:spPr>
        <p:txBody>
          <a:bodyPr rtlCol="0"/>
          <a:lstStyle/>
          <a:p>
            <a:pPr eaLnBrk="1" fontAlgn="auto" hangingPunct="1">
              <a:spcAft>
                <a:spcPts val="0"/>
              </a:spcAft>
              <a:defRPr/>
            </a:pPr>
            <a:r>
              <a:rPr lang="fr-FR" b="1" i="1" dirty="0">
                <a:solidFill>
                  <a:srgbClr val="C00000"/>
                </a:solidFill>
                <a:effectLst>
                  <a:outerShdw blurRad="38100" dist="38100" dir="2700000" algn="tl">
                    <a:srgbClr val="000000">
                      <a:alpha val="43137"/>
                    </a:srgbClr>
                  </a:outerShdw>
                </a:effectLst>
                <a:latin typeface="Harrington" panose="04040505050A02020702" pitchFamily="82" charset="0"/>
              </a:rPr>
              <a:t> </a:t>
            </a:r>
            <a:r>
              <a:rPr lang="fr-FR" b="1" i="1" dirty="0" smtClean="0">
                <a:solidFill>
                  <a:srgbClr val="C00000"/>
                </a:solidFill>
                <a:effectLst>
                  <a:outerShdw blurRad="38100" dist="38100" dir="2700000" algn="tl">
                    <a:srgbClr val="000000">
                      <a:alpha val="43137"/>
                    </a:srgbClr>
                  </a:outerShdw>
                </a:effectLst>
                <a:latin typeface="Harrington" panose="04040505050A02020702" pitchFamily="82" charset="0"/>
              </a:rPr>
              <a:t>                   </a:t>
            </a:r>
            <a:r>
              <a:rPr lang="fr-FR" sz="4800" b="1" i="1" dirty="0" smtClean="0">
                <a:solidFill>
                  <a:schemeClr val="tx2">
                    <a:lumMod val="10000"/>
                  </a:schemeClr>
                </a:solidFill>
                <a:effectLst>
                  <a:outerShdw blurRad="38100" dist="38100" dir="2700000" algn="tl">
                    <a:srgbClr val="000000">
                      <a:alpha val="43137"/>
                    </a:srgbClr>
                  </a:outerShdw>
                </a:effectLst>
                <a:latin typeface="Harrington" panose="04040505050A02020702" pitchFamily="82" charset="0"/>
              </a:rPr>
              <a:t> CONCLUSION  </a:t>
            </a:r>
            <a:endParaRPr lang="fr-FR" sz="4800" i="1" dirty="0">
              <a:solidFill>
                <a:schemeClr val="tx2">
                  <a:lumMod val="10000"/>
                </a:schemeClr>
              </a:solidFill>
            </a:endParaRPr>
          </a:p>
        </p:txBody>
      </p:sp>
      <p:sp>
        <p:nvSpPr>
          <p:cNvPr id="7" name="ZoneTexte 6"/>
          <p:cNvSpPr txBox="1"/>
          <p:nvPr/>
        </p:nvSpPr>
        <p:spPr>
          <a:xfrm>
            <a:off x="285720" y="1041023"/>
            <a:ext cx="7715304" cy="5816977"/>
          </a:xfrm>
          <a:prstGeom prst="rect">
            <a:avLst/>
          </a:prstGeom>
          <a:noFill/>
        </p:spPr>
        <p:txBody>
          <a:bodyPr wrap="square" rtlCol="0">
            <a:spAutoFit/>
          </a:bodyPr>
          <a:lstStyle/>
          <a:p>
            <a:pPr algn="ctr">
              <a:lnSpc>
                <a:spcPct val="150000"/>
              </a:lnSpc>
            </a:pPr>
            <a:endParaRPr lang="fr-FR" sz="2000" dirty="0" smtClean="0"/>
          </a:p>
          <a:p>
            <a:pPr algn="ctr">
              <a:lnSpc>
                <a:spcPct val="150000"/>
              </a:lnSpc>
            </a:pPr>
            <a:r>
              <a:rPr lang="fr-FR" sz="2000" dirty="0" smtClean="0"/>
              <a:t> Cette expérience m’a permis de comprendre que la réalisation des opérations commerciales sur base de transfert simple n’est pas toujours possible, car il n’est pas facile pour le vendeur de bien connaître la situation financière de l’importateur et la situation politique dans son pays. </a:t>
            </a:r>
          </a:p>
          <a:p>
            <a:pPr>
              <a:lnSpc>
                <a:spcPct val="150000"/>
              </a:lnSpc>
            </a:pPr>
            <a:endParaRPr lang="fr-FR" sz="2000" dirty="0" smtClean="0"/>
          </a:p>
          <a:p>
            <a:pPr algn="ctr">
              <a:lnSpc>
                <a:spcPct val="150000"/>
              </a:lnSpc>
            </a:pPr>
            <a:r>
              <a:rPr lang="fr-FR" sz="2000" dirty="0" smtClean="0"/>
              <a:t>Mais il reste toujours un point d'interrogation à savoir dans quel mesure ces garanties peuvent faire face à ces risques et est ce qu'il y a d'autres solutions permettant d'obtenir une sécurité majeure contre ces différents risques ?</a:t>
            </a:r>
          </a:p>
          <a:p>
            <a:pPr algn="ctr"/>
            <a:endParaRPr lang="fr-FR" sz="2400" dirty="0" smtClean="0"/>
          </a:p>
          <a:p>
            <a:endParaRPr lang="fr-FR"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6447234" cy="1320800"/>
          </a:xfrm>
        </p:spPr>
        <p:txBody>
          <a:bodyPr/>
          <a:lstStyle/>
          <a:p>
            <a:pPr algn="ctr"/>
            <a:r>
              <a:rPr lang="fr-FR" b="1" dirty="0" smtClean="0">
                <a:solidFill>
                  <a:schemeClr val="tx1"/>
                </a:solidFill>
                <a:latin typeface="Algerian" pitchFamily="82" charset="0"/>
              </a:rPr>
              <a:t>BIBLIOGRAPHIE</a:t>
            </a:r>
            <a:endParaRPr lang="fr-FR" dirty="0">
              <a:solidFill>
                <a:schemeClr val="tx1"/>
              </a:solidFill>
              <a:latin typeface="Algerian" pitchFamily="82" charset="0"/>
            </a:endParaRPr>
          </a:p>
        </p:txBody>
      </p:sp>
      <p:sp>
        <p:nvSpPr>
          <p:cNvPr id="3" name="Espace réservé du contenu 2"/>
          <p:cNvSpPr>
            <a:spLocks noGrp="1"/>
          </p:cNvSpPr>
          <p:nvPr>
            <p:ph idx="1"/>
          </p:nvPr>
        </p:nvSpPr>
        <p:spPr>
          <a:xfrm>
            <a:off x="500034" y="1357298"/>
            <a:ext cx="7358114" cy="4214842"/>
          </a:xfrm>
        </p:spPr>
        <p:txBody>
          <a:bodyPr/>
          <a:lstStyle/>
          <a:p>
            <a:pPr>
              <a:lnSpc>
                <a:spcPct val="150000"/>
              </a:lnSpc>
            </a:pPr>
            <a:r>
              <a:rPr lang="fr-FR" sz="2400" b="1" dirty="0" smtClean="0"/>
              <a:t>Documents : </a:t>
            </a:r>
          </a:p>
          <a:p>
            <a:pPr>
              <a:lnSpc>
                <a:spcPct val="150000"/>
              </a:lnSpc>
            </a:pPr>
            <a:r>
              <a:rPr lang="fr-FR" sz="2400" dirty="0" smtClean="0"/>
              <a:t> Rapport Annuel Banque Zitouna  </a:t>
            </a:r>
          </a:p>
          <a:p>
            <a:pPr>
              <a:lnSpc>
                <a:spcPct val="150000"/>
              </a:lnSpc>
            </a:pPr>
            <a:r>
              <a:rPr lang="fr-FR" sz="2400" dirty="0" smtClean="0"/>
              <a:t> Règles et Usances uniformes relative aux crédits documentaires (Publication numéraux 600) </a:t>
            </a:r>
          </a:p>
          <a:p>
            <a:pPr>
              <a:lnSpc>
                <a:spcPct val="150000"/>
              </a:lnSpc>
            </a:pPr>
            <a:r>
              <a:rPr lang="fr-FR" sz="2400" b="1" dirty="0" smtClean="0"/>
              <a:t>Sites internet consultés : </a:t>
            </a:r>
          </a:p>
          <a:p>
            <a:pPr>
              <a:lnSpc>
                <a:spcPct val="150000"/>
              </a:lnSpc>
            </a:pPr>
            <a:r>
              <a:rPr lang="fr-FR" sz="2400" dirty="0" smtClean="0"/>
              <a:t> </a:t>
            </a:r>
            <a:r>
              <a:rPr lang="fr-FR" sz="2400" dirty="0" smtClean="0">
                <a:hlinkClick r:id="rId2"/>
              </a:rPr>
              <a:t>www.banque</a:t>
            </a:r>
            <a:r>
              <a:rPr lang="fr-FR" sz="2400" dirty="0" smtClean="0"/>
              <a:t> zitouna.com</a:t>
            </a:r>
          </a:p>
          <a:p>
            <a:pPr>
              <a:lnSpc>
                <a:spcPct val="150000"/>
              </a:lnSpc>
            </a:pPr>
            <a:r>
              <a:rPr lang="fr-FR" sz="2400" dirty="0" smtClean="0">
                <a:hlinkClick r:id="rId3"/>
              </a:rPr>
              <a:t>www.google</a:t>
            </a:r>
            <a:r>
              <a:rPr lang="fr-FR" sz="2400" dirty="0" smtClean="0"/>
              <a:t> formulaire.com  </a:t>
            </a:r>
          </a:p>
          <a:p>
            <a:pPr>
              <a:buNone/>
            </a:pPr>
            <a:endParaRPr lang="fr-FR" sz="2400"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36</a:t>
            </a:fld>
            <a:endParaRPr lang="fr-F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8A876C5-F552-4109-9A01-D0D3A86749AC}" type="slidenum">
              <a:rPr lang="fr-FR" smtClean="0"/>
              <a:pPr/>
              <a:t>37</a:t>
            </a:fld>
            <a:endParaRPr lang="fr-FR"/>
          </a:p>
        </p:txBody>
      </p:sp>
      <p:pic>
        <p:nvPicPr>
          <p:cNvPr id="79874" name="Picture 2"/>
          <p:cNvPicPr>
            <a:picLocks noChangeAspect="1" noChangeArrowheads="1"/>
          </p:cNvPicPr>
          <p:nvPr/>
        </p:nvPicPr>
        <p:blipFill>
          <a:blip r:embed="rId2"/>
          <a:srcRect/>
          <a:stretch>
            <a:fillRect/>
          </a:stretch>
        </p:blipFill>
        <p:spPr bwMode="auto">
          <a:xfrm>
            <a:off x="571472" y="500042"/>
            <a:ext cx="6715172" cy="54292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8396" y="1857365"/>
            <a:ext cx="7206876" cy="4184662"/>
          </a:xfrm>
        </p:spPr>
        <p:txBody>
          <a:bodyPr>
            <a:normAutofit/>
          </a:bodyPr>
          <a:lstStyle/>
          <a:p>
            <a:pPr algn="just">
              <a:lnSpc>
                <a:spcPct val="150000"/>
              </a:lnSpc>
            </a:pPr>
            <a:r>
              <a:rPr lang="fr-FR" sz="2800" dirty="0" smtClean="0">
                <a:solidFill>
                  <a:schemeClr val="tx1"/>
                </a:solidFill>
                <a:latin typeface="Perpetua" panose="02020502060401020303" pitchFamily="18" charset="0"/>
              </a:rPr>
              <a:t>L’activité de la BZ est basée sur l’échange à l’international c’est pour cela nous avons choisi le thème du projet de fin de d’étude :</a:t>
            </a:r>
          </a:p>
          <a:p>
            <a:pPr algn="just">
              <a:lnSpc>
                <a:spcPct val="150000"/>
              </a:lnSpc>
              <a:buNone/>
            </a:pPr>
            <a:r>
              <a:rPr lang="fr-FR" sz="2800" b="1" dirty="0" smtClean="0">
                <a:solidFill>
                  <a:schemeClr val="tx1"/>
                </a:solidFill>
                <a:latin typeface="Perpetua" panose="02020502060401020303" pitchFamily="18" charset="0"/>
              </a:rPr>
              <a:t>Les opérations commerciales à l’international </a:t>
            </a:r>
          </a:p>
          <a:p>
            <a:pPr algn="just">
              <a:lnSpc>
                <a:spcPct val="150000"/>
              </a:lnSpc>
              <a:buNone/>
            </a:pPr>
            <a:r>
              <a:rPr lang="fr-FR" sz="2800" dirty="0" smtClean="0">
                <a:solidFill>
                  <a:schemeClr val="tx1"/>
                </a:solidFill>
                <a:latin typeface="Perpetua" panose="02020502060401020303" pitchFamily="18" charset="0"/>
              </a:rPr>
              <a:t>Avec la problématique suivante : </a:t>
            </a:r>
          </a:p>
        </p:txBody>
      </p:sp>
      <p:sp>
        <p:nvSpPr>
          <p:cNvPr id="4" name="Espace réservé du numéro de diapositive 3"/>
          <p:cNvSpPr>
            <a:spLocks noGrp="1"/>
          </p:cNvSpPr>
          <p:nvPr>
            <p:ph type="sldNum" sz="quarter" idx="12"/>
          </p:nvPr>
        </p:nvSpPr>
        <p:spPr/>
        <p:txBody>
          <a:bodyPr>
            <a:normAutofit/>
          </a:bodyPr>
          <a:lstStyle/>
          <a:p>
            <a:fld id="{88A876C5-F552-4109-9A01-D0D3A86749AC}" type="slidenum">
              <a:rPr lang="fr-FR" smtClean="0"/>
              <a:pPr/>
              <a:t>4</a:t>
            </a:fld>
            <a:endParaRPr lang="fr-FR"/>
          </a:p>
        </p:txBody>
      </p:sp>
      <p:sp>
        <p:nvSpPr>
          <p:cNvPr id="7" name="Titre 3"/>
          <p:cNvSpPr>
            <a:spLocks noGrp="1"/>
          </p:cNvSpPr>
          <p:nvPr>
            <p:ph type="title"/>
          </p:nvPr>
        </p:nvSpPr>
        <p:spPr>
          <a:xfrm>
            <a:off x="-642974" y="500042"/>
            <a:ext cx="8786842" cy="1320800"/>
          </a:xfrm>
        </p:spPr>
        <p:txBody>
          <a:bodyPr rtlCol="0">
            <a:normAutofit fontScale="90000"/>
          </a:bodyPr>
          <a:lstStyle/>
          <a:p>
            <a:pPr algn="ctr" eaLnBrk="1" fontAlgn="auto" hangingPunct="1">
              <a:spcAft>
                <a:spcPts val="0"/>
              </a:spcAft>
              <a:defRPr/>
            </a:pPr>
            <a:r>
              <a:rPr lang="fr-FR" b="1" i="1" dirty="0">
                <a:latin typeface="Imprint MT Shadow" panose="04020605060303030202" pitchFamily="82" charset="0"/>
              </a:rPr>
              <a:t/>
            </a:r>
            <a:br>
              <a:rPr lang="fr-FR" b="1" i="1" dirty="0">
                <a:latin typeface="Imprint MT Shadow" panose="04020605060303030202" pitchFamily="82" charset="0"/>
              </a:rPr>
            </a:br>
            <a:r>
              <a:rPr lang="fr-FR" b="1" i="1" dirty="0" smtClean="0">
                <a:latin typeface="Imprint MT Shadow" panose="04020605060303030202" pitchFamily="82" charset="0"/>
              </a:rPr>
              <a:t>                 </a:t>
            </a:r>
            <a:r>
              <a:rPr lang="fr-FR" sz="4000" i="1" dirty="0" smtClean="0">
                <a:solidFill>
                  <a:schemeClr val="bg2">
                    <a:lumMod val="10000"/>
                  </a:schemeClr>
                </a:solidFill>
                <a:latin typeface="Aharoni" pitchFamily="2" charset="-79"/>
                <a:cs typeface="Aharoni" pitchFamily="2" charset="-79"/>
              </a:rPr>
              <a:t>INTRODUCTION</a:t>
            </a:r>
            <a:r>
              <a:rPr lang="fr-FR" sz="4000" i="1" dirty="0" smtClean="0">
                <a:solidFill>
                  <a:schemeClr val="bg2">
                    <a:lumMod val="10000"/>
                  </a:schemeClr>
                </a:solidFill>
                <a:latin typeface="Broadway" panose="04040905080B02020502" pitchFamily="82" charset="0"/>
              </a:rPr>
              <a:t>  </a:t>
            </a:r>
            <a:r>
              <a:rPr lang="fr-FR" sz="2800" dirty="0"/>
              <a:t/>
            </a:r>
            <a:br>
              <a:rPr lang="fr-FR" sz="2800" dirty="0"/>
            </a:br>
            <a:endParaRPr lang="fr-FR"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3042" y="428604"/>
            <a:ext cx="4995874" cy="1143000"/>
          </a:xfrm>
        </p:spPr>
        <p:txBody>
          <a:bodyPr>
            <a:normAutofit fontScale="90000"/>
          </a:bodyPr>
          <a:lstStyle/>
          <a:p>
            <a:pPr algn="ctr"/>
            <a:r>
              <a:rPr lang="fr-FR" sz="4800" b="1" dirty="0" smtClean="0">
                <a:latin typeface="Algerian" pitchFamily="82" charset="0"/>
              </a:rPr>
              <a:t>Problématiques</a:t>
            </a:r>
            <a:endParaRPr lang="fr-FR" sz="4800" b="1" dirty="0">
              <a:latin typeface="Algerian" pitchFamily="82" charset="0"/>
            </a:endParaRPr>
          </a:p>
        </p:txBody>
      </p:sp>
      <p:sp>
        <p:nvSpPr>
          <p:cNvPr id="4" name="Espace réservé du numéro de diapositive 3"/>
          <p:cNvSpPr>
            <a:spLocks noGrp="1"/>
          </p:cNvSpPr>
          <p:nvPr>
            <p:ph type="sldNum" sz="quarter" idx="12"/>
          </p:nvPr>
        </p:nvSpPr>
        <p:spPr/>
        <p:txBody>
          <a:bodyPr>
            <a:normAutofit/>
          </a:bodyPr>
          <a:lstStyle/>
          <a:p>
            <a:fld id="{88A876C5-F552-4109-9A01-D0D3A86749AC}" type="slidenum">
              <a:rPr lang="fr-FR" smtClean="0"/>
              <a:pPr/>
              <a:t>5</a:t>
            </a:fld>
            <a:endParaRPr lang="fr-FR"/>
          </a:p>
        </p:txBody>
      </p:sp>
      <p:pic>
        <p:nvPicPr>
          <p:cNvPr id="8" name="Picture 2" descr="Résultat de recherche d'images"/>
          <p:cNvPicPr>
            <a:picLocks noChangeAspect="1" noChangeArrowheads="1"/>
          </p:cNvPicPr>
          <p:nvPr/>
        </p:nvPicPr>
        <p:blipFill>
          <a:blip r:embed="rId3"/>
          <a:srcRect/>
          <a:stretch>
            <a:fillRect/>
          </a:stretch>
        </p:blipFill>
        <p:spPr bwMode="auto">
          <a:xfrm>
            <a:off x="2357422" y="4572008"/>
            <a:ext cx="2806700" cy="2285992"/>
          </a:xfrm>
          <a:prstGeom prst="rect">
            <a:avLst/>
          </a:prstGeom>
          <a:noFill/>
          <a:ln w="9525">
            <a:noFill/>
            <a:miter lim="800000"/>
            <a:headEnd/>
            <a:tailEnd/>
          </a:ln>
        </p:spPr>
      </p:pic>
      <p:sp>
        <p:nvSpPr>
          <p:cNvPr id="11" name="Rectangle 10"/>
          <p:cNvSpPr/>
          <p:nvPr/>
        </p:nvSpPr>
        <p:spPr>
          <a:xfrm>
            <a:off x="571472" y="1928802"/>
            <a:ext cx="6858048" cy="257176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lnSpc>
                <a:spcPct val="150000"/>
              </a:lnSpc>
              <a:buFont typeface="Wingdings" pitchFamily="2" charset="2"/>
              <a:buChar char="Ø"/>
            </a:pPr>
            <a:r>
              <a:rPr lang="fr-FR" dirty="0" smtClean="0">
                <a:solidFill>
                  <a:schemeClr val="tx1"/>
                </a:solidFill>
                <a:effectLst>
                  <a:outerShdw blurRad="38100" dist="38100" dir="2700000" algn="tl">
                    <a:srgbClr val="000000">
                      <a:alpha val="43137"/>
                    </a:srgbClr>
                  </a:outerShdw>
                </a:effectLst>
              </a:rPr>
              <a:t>Quels sont les moyens et les techniques de paiement à l’international ?</a:t>
            </a:r>
          </a:p>
          <a:p>
            <a:pPr algn="ctr">
              <a:lnSpc>
                <a:spcPct val="150000"/>
              </a:lnSpc>
              <a:buFont typeface="Wingdings" pitchFamily="2" charset="2"/>
              <a:buChar char="Ø"/>
            </a:pPr>
            <a:r>
              <a:rPr lang="fr-FR" dirty="0" smtClean="0">
                <a:solidFill>
                  <a:schemeClr val="tx1"/>
                </a:solidFill>
                <a:effectLst>
                  <a:outerShdw blurRad="38100" dist="38100" dir="2700000" algn="tl">
                    <a:srgbClr val="000000">
                      <a:alpha val="43137"/>
                    </a:srgbClr>
                  </a:outerShdw>
                </a:effectLst>
              </a:rPr>
              <a:t>Quels sont les risques liées aux transactions commerciales à l’international </a:t>
            </a:r>
            <a:r>
              <a:rPr lang="fr-FR" dirty="0" smtClean="0">
                <a:solidFill>
                  <a:schemeClr val="tx1"/>
                </a:solidFill>
              </a:rPr>
              <a: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8A876C5-F552-4109-9A01-D0D3A86749AC}" type="slidenum">
              <a:rPr lang="fr-FR" smtClean="0"/>
              <a:pPr/>
              <a:t>6</a:t>
            </a:fld>
            <a:endParaRPr lang="fr-FR"/>
          </a:p>
        </p:txBody>
      </p:sp>
      <p:sp>
        <p:nvSpPr>
          <p:cNvPr id="6" name="Ellipse 5"/>
          <p:cNvSpPr/>
          <p:nvPr/>
        </p:nvSpPr>
        <p:spPr>
          <a:xfrm>
            <a:off x="1785918" y="2143116"/>
            <a:ext cx="2786082" cy="178595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marL="0" lvl="1" algn="ctr"/>
            <a:r>
              <a:rPr lang="fr-FR" sz="2400" b="1" i="1" dirty="0" smtClean="0">
                <a:solidFill>
                  <a:schemeClr val="bg1"/>
                </a:solidFill>
                <a:latin typeface="Perpetua" panose="02020502060401020303" pitchFamily="18" charset="0"/>
              </a:rPr>
              <a:t>I. Présentation de la Banque </a:t>
            </a:r>
          </a:p>
          <a:p>
            <a:pPr algn="ctr"/>
            <a:endParaRPr lang="fr-FR" dirty="0"/>
          </a:p>
        </p:txBody>
      </p:sp>
      <p:sp>
        <p:nvSpPr>
          <p:cNvPr id="8" name="Ellipse 7"/>
          <p:cNvSpPr/>
          <p:nvPr/>
        </p:nvSpPr>
        <p:spPr>
          <a:xfrm>
            <a:off x="4214810" y="4286256"/>
            <a:ext cx="3000396"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sz="2400" b="1" i="1" dirty="0" smtClean="0">
                <a:solidFill>
                  <a:schemeClr val="bg1"/>
                </a:solidFill>
                <a:effectLst>
                  <a:outerShdw blurRad="38100" dist="38100" dir="2700000" algn="tl">
                    <a:srgbClr val="000000">
                      <a:alpha val="43137"/>
                    </a:srgbClr>
                  </a:outerShdw>
                </a:effectLst>
                <a:latin typeface="Perpetua" panose="02020502060401020303" pitchFamily="18" charset="0"/>
              </a:rPr>
              <a:t>II. Présentation de l’unité BO Etranger</a:t>
            </a:r>
          </a:p>
          <a:p>
            <a:pPr algn="ctr"/>
            <a:endParaRPr lang="fr-FR" dirty="0"/>
          </a:p>
        </p:txBody>
      </p:sp>
      <p:sp>
        <p:nvSpPr>
          <p:cNvPr id="10" name="Flèche droite 9"/>
          <p:cNvSpPr/>
          <p:nvPr/>
        </p:nvSpPr>
        <p:spPr>
          <a:xfrm>
            <a:off x="571472" y="2643182"/>
            <a:ext cx="928694"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3071802" y="4714884"/>
            <a:ext cx="928694"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p:cNvSpPr>
            <a:spLocks noGrp="1"/>
          </p:cNvSpPr>
          <p:nvPr>
            <p:ph type="title"/>
          </p:nvPr>
        </p:nvSpPr>
        <p:spPr>
          <a:xfrm>
            <a:off x="508397" y="609600"/>
            <a:ext cx="6447234" cy="1320800"/>
          </a:xfrm>
        </p:spPr>
        <p:txBody>
          <a:bodyPr>
            <a:normAutofit/>
          </a:bodyPr>
          <a:lstStyle/>
          <a:p>
            <a:pPr algn="ctr"/>
            <a:r>
              <a:rPr lang="fr-FR" sz="5600" b="1" i="1" dirty="0" smtClean="0">
                <a:solidFill>
                  <a:schemeClr val="accent6">
                    <a:lumMod val="50000"/>
                  </a:schemeClr>
                </a:solidFill>
                <a:effectLst>
                  <a:outerShdw blurRad="38100" dist="38100" dir="2700000" algn="tl">
                    <a:srgbClr val="000000">
                      <a:alpha val="43137"/>
                    </a:srgbClr>
                  </a:outerShdw>
                </a:effectLst>
                <a:latin typeface="Perpetua" panose="02020502060401020303" pitchFamily="18" charset="0"/>
              </a:rPr>
              <a:t>Partie préliminaire </a:t>
            </a:r>
            <a:endParaRPr lang="fr-FR" sz="5600" b="1" i="1" dirty="0">
              <a:solidFill>
                <a:schemeClr val="accent6">
                  <a:lumMod val="50000"/>
                </a:schemeClr>
              </a:solidFill>
              <a:effectLst>
                <a:outerShdw blurRad="38100" dist="38100" dir="2700000" algn="tl">
                  <a:srgbClr val="000000">
                    <a:alpha val="43137"/>
                  </a:srgbClr>
                </a:outerShdw>
              </a:effectLst>
              <a:latin typeface="Perpetua" panose="02020502060401020303"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7429552" cy="1143000"/>
          </a:xfrm>
        </p:spPr>
        <p:txBody>
          <a:bodyPr>
            <a:normAutofit fontScale="90000"/>
          </a:bodyPr>
          <a:lstStyle/>
          <a:p>
            <a:pPr algn="ctr"/>
            <a:r>
              <a:rPr lang="fr-FR" b="1" dirty="0" smtClean="0"/>
              <a:t> I.  Présentation </a:t>
            </a:r>
            <a:br>
              <a:rPr lang="fr-FR" b="1" dirty="0" smtClean="0"/>
            </a:br>
            <a:r>
              <a:rPr lang="fr-FR" b="1" dirty="0" smtClean="0"/>
              <a:t>« Banque Zitouna »</a:t>
            </a:r>
            <a:br>
              <a:rPr lang="fr-FR" b="1" dirty="0" smtClean="0"/>
            </a:br>
            <a:endParaRPr lang="fr-FR" b="1" dirty="0"/>
          </a:p>
        </p:txBody>
      </p:sp>
      <p:sp>
        <p:nvSpPr>
          <p:cNvPr id="5" name="Espace réservé du contenu 4"/>
          <p:cNvSpPr>
            <a:spLocks noGrp="1"/>
          </p:cNvSpPr>
          <p:nvPr>
            <p:ph idx="1"/>
          </p:nvPr>
        </p:nvSpPr>
        <p:spPr>
          <a:xfrm>
            <a:off x="457200" y="1600200"/>
            <a:ext cx="7467600" cy="584775"/>
          </a:xfrm>
          <a:prstGeom prst="rect">
            <a:avLst/>
          </a:prstGeom>
        </p:spPr>
        <p:txBody>
          <a:bodyPr wrap="square">
            <a:spAutoFit/>
          </a:bodyPr>
          <a:lstStyle/>
          <a:p>
            <a:pPr>
              <a:buFont typeface="Wingdings" pitchFamily="2" charset="2"/>
              <a:buChar char="Ø"/>
            </a:pPr>
            <a:r>
              <a:rPr lang="fr-FR" b="1" dirty="0" smtClean="0"/>
              <a:t> </a:t>
            </a:r>
            <a:r>
              <a:rPr lang="fr-FR" sz="2000" b="1" dirty="0" smtClean="0"/>
              <a:t>Cordonnées de la BZ :</a:t>
            </a:r>
          </a:p>
        </p:txBody>
      </p:sp>
      <p:sp>
        <p:nvSpPr>
          <p:cNvPr id="4" name="Espace réservé du numéro de diapositive 3"/>
          <p:cNvSpPr>
            <a:spLocks noGrp="1"/>
          </p:cNvSpPr>
          <p:nvPr>
            <p:ph type="sldNum" sz="quarter" idx="12"/>
          </p:nvPr>
        </p:nvSpPr>
        <p:spPr/>
        <p:txBody>
          <a:bodyPr>
            <a:normAutofit/>
          </a:bodyPr>
          <a:lstStyle/>
          <a:p>
            <a:fld id="{88A876C5-F552-4109-9A01-D0D3A86749AC}" type="slidenum">
              <a:rPr lang="fr-FR" smtClean="0"/>
              <a:pPr/>
              <a:t>7</a:t>
            </a:fld>
            <a:endParaRPr lang="fr-FR"/>
          </a:p>
        </p:txBody>
      </p:sp>
      <p:pic>
        <p:nvPicPr>
          <p:cNvPr id="197636" name="Picture 4" descr="Résultat de recherche d'images pour &quot;banque zitouna&quot;"/>
          <p:cNvPicPr>
            <a:picLocks noChangeAspect="1" noChangeArrowheads="1"/>
          </p:cNvPicPr>
          <p:nvPr/>
        </p:nvPicPr>
        <p:blipFill>
          <a:blip r:embed="rId3"/>
          <a:srcRect/>
          <a:stretch>
            <a:fillRect/>
          </a:stretch>
        </p:blipFill>
        <p:spPr bwMode="auto">
          <a:xfrm>
            <a:off x="5143504" y="1857364"/>
            <a:ext cx="3643338" cy="36195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1"/>
          <p:cNvSpPr>
            <a:spLocks noChangeArrowheads="1"/>
          </p:cNvSpPr>
          <p:nvPr/>
        </p:nvSpPr>
        <p:spPr bwMode="auto">
          <a:xfrm>
            <a:off x="214282" y="2143116"/>
            <a:ext cx="5072098" cy="464742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Raison sociale :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Banque Zitouna  </a:t>
            </a:r>
          </a:p>
          <a:p>
            <a:pPr marL="0" marR="0" lvl="0" indent="0" algn="just" defTabSz="914400" rtl="0" eaLnBrk="0" fontAlgn="base" latinLnBrk="0" hangingPunct="0">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Forme juridique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fr-FR" sz="2000" dirty="0" smtClean="0">
                <a:solidFill>
                  <a:schemeClr val="tx2">
                    <a:lumMod val="10000"/>
                  </a:schemeClr>
                </a:solidFill>
              </a:rPr>
              <a:t>Société anonyme</a:t>
            </a:r>
          </a:p>
          <a:p>
            <a:pPr marL="0" marR="0" lvl="0" indent="0" algn="just" defTabSz="914400" rtl="0" eaLnBrk="0" fontAlgn="base" latinLnBrk="0" hangingPunct="0">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Siège social : </a:t>
            </a:r>
            <a:r>
              <a:rPr lang="fr-FR" sz="2000" dirty="0" smtClean="0">
                <a:latin typeface="Times New Roman" pitchFamily="18" charset="0"/>
                <a:ea typeface="Times New Roman" pitchFamily="18" charset="0"/>
                <a:cs typeface="Times New Roman" pitchFamily="18" charset="0"/>
              </a:rPr>
              <a:t>2 </a:t>
            </a:r>
            <a:r>
              <a:rPr lang="fr-FR" sz="2000" dirty="0" smtClean="0">
                <a:solidFill>
                  <a:schemeClr val="tx2">
                    <a:lumMod val="10000"/>
                  </a:schemeClr>
                </a:solidFill>
              </a:rPr>
              <a:t>AVENUE QUALITE DE LA VIE Le </a:t>
            </a:r>
            <a:r>
              <a:rPr lang="fr-FR" sz="2000" dirty="0" err="1" smtClean="0">
                <a:solidFill>
                  <a:schemeClr val="tx2">
                    <a:lumMod val="10000"/>
                  </a:schemeClr>
                </a:solidFill>
              </a:rPr>
              <a:t>Kram, Tunis, Tunisie</a:t>
            </a:r>
          </a:p>
          <a:p>
            <a:pPr marL="0" marR="0" lvl="0" indent="0" algn="just" defTabSz="914400" rtl="0" eaLnBrk="0" fontAlgn="base" latinLnBrk="0" hangingPunct="0">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fontAlgn="auto">
              <a:defRPr/>
            </a:pPr>
            <a:r>
              <a:rPr lang="fr-FR" sz="2000" b="1" dirty="0" smtClean="0"/>
              <a:t>Président Directeur Général : </a:t>
            </a:r>
            <a:r>
              <a:rPr lang="fr-FR" sz="2000" dirty="0" err="1" smtClean="0">
                <a:solidFill>
                  <a:schemeClr val="tx2">
                    <a:lumMod val="10000"/>
                  </a:schemeClr>
                </a:solidFill>
              </a:rPr>
              <a:t>Ezzedine</a:t>
            </a:r>
            <a:r>
              <a:rPr lang="fr-FR" sz="2000" dirty="0" smtClean="0">
                <a:solidFill>
                  <a:schemeClr val="tx2">
                    <a:lumMod val="10000"/>
                  </a:schemeClr>
                </a:solidFill>
              </a:rPr>
              <a:t> Khoja</a:t>
            </a:r>
          </a:p>
          <a:p>
            <a:pPr fontAlgn="auto">
              <a:defRPr/>
            </a:pPr>
            <a:endParaRPr lang="fr-FR" sz="2000" b="1" dirty="0" smtClean="0">
              <a:solidFill>
                <a:schemeClr val="tx2">
                  <a:lumMod val="10000"/>
                </a:schemeClr>
              </a:solidFill>
            </a:endParaRPr>
          </a:p>
          <a:p>
            <a:pPr fontAlgn="auto">
              <a:defRPr/>
            </a:pPr>
            <a:r>
              <a:rPr lang="fr-FR" sz="2000" b="1" dirty="0" smtClean="0"/>
              <a:t>Capital social en 2016 :</a:t>
            </a:r>
            <a:r>
              <a:rPr lang="fr-FR" sz="2000" dirty="0" smtClean="0"/>
              <a:t> 120.000.000</a:t>
            </a:r>
            <a:endParaRPr lang="fr-FR" sz="2000" dirty="0" smtClean="0">
              <a:solidFill>
                <a:schemeClr val="tx2">
                  <a:lumMod val="10000"/>
                </a:schemeClr>
              </a:solidFill>
            </a:endParaRPr>
          </a:p>
          <a:p>
            <a:pPr marL="0" marR="0" lvl="0" indent="0" algn="just" defTabSz="914400" rtl="0" eaLnBrk="0" fontAlgn="base" latinLnBrk="0" hangingPunct="0">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lang="fr-FR" sz="2000" b="1" dirty="0" smtClean="0"/>
              <a:t>Date de Création :</a:t>
            </a:r>
            <a:r>
              <a:rPr lang="fr-FR" sz="2000" dirty="0" smtClean="0"/>
              <a:t> </a:t>
            </a:r>
            <a:r>
              <a:rPr lang="fr-FR" sz="2000" dirty="0" smtClean="0">
                <a:solidFill>
                  <a:schemeClr val="tx2">
                    <a:lumMod val="10000"/>
                  </a:schemeClr>
                </a:solidFill>
              </a:rPr>
              <a:t>06/10/2009</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679440"/>
            <a:ext cx="6447234" cy="1320800"/>
          </a:xfrm>
        </p:spPr>
        <p:txBody>
          <a:bodyPr>
            <a:normAutofit/>
          </a:bodyPr>
          <a:lstStyle/>
          <a:p>
            <a:pPr algn="ctr"/>
            <a:r>
              <a:rPr lang="fr-FR" b="1" dirty="0" smtClean="0"/>
              <a:t>Missions de Banque Zitouna: </a:t>
            </a:r>
            <a:r>
              <a:rPr lang="fr-FR" dirty="0" smtClean="0"/>
              <a:t/>
            </a:r>
            <a:br>
              <a:rPr lang="fr-FR" dirty="0" smtClean="0"/>
            </a:br>
            <a:endParaRPr lang="fr-FR" dirty="0"/>
          </a:p>
        </p:txBody>
      </p:sp>
      <p:sp>
        <p:nvSpPr>
          <p:cNvPr id="3" name="Espace réservé du contenu 2"/>
          <p:cNvSpPr>
            <a:spLocks noGrp="1"/>
          </p:cNvSpPr>
          <p:nvPr>
            <p:ph idx="1"/>
          </p:nvPr>
        </p:nvSpPr>
        <p:spPr>
          <a:xfrm>
            <a:off x="214282" y="1500174"/>
            <a:ext cx="7858180" cy="4857784"/>
          </a:xfrm>
        </p:spPr>
        <p:txBody>
          <a:bodyPr/>
          <a:lstStyle/>
          <a:p>
            <a:pPr algn="just">
              <a:lnSpc>
                <a:spcPct val="150000"/>
              </a:lnSpc>
            </a:pPr>
            <a:r>
              <a:rPr lang="fr-FR" sz="2400" dirty="0" smtClean="0">
                <a:solidFill>
                  <a:schemeClr val="tx1"/>
                </a:solidFill>
              </a:rPr>
              <a:t>Accompagner sa clientèle dans les différentes phases de financement.</a:t>
            </a:r>
          </a:p>
          <a:p>
            <a:pPr algn="just">
              <a:lnSpc>
                <a:spcPct val="150000"/>
              </a:lnSpc>
            </a:pPr>
            <a:r>
              <a:rPr lang="fr-FR" sz="2400" dirty="0" smtClean="0">
                <a:solidFill>
                  <a:schemeClr val="tx1"/>
                </a:solidFill>
              </a:rPr>
              <a:t>Moderniser le système bancaire</a:t>
            </a:r>
          </a:p>
          <a:p>
            <a:pPr algn="just">
              <a:lnSpc>
                <a:spcPct val="150000"/>
              </a:lnSpc>
            </a:pPr>
            <a:r>
              <a:rPr lang="fr-FR" sz="2400" dirty="0" smtClean="0">
                <a:solidFill>
                  <a:schemeClr val="tx1"/>
                </a:solidFill>
              </a:rPr>
              <a:t>Rentabiliser les investissements.</a:t>
            </a:r>
          </a:p>
          <a:p>
            <a:pPr algn="just">
              <a:lnSpc>
                <a:spcPct val="150000"/>
              </a:lnSpc>
            </a:pPr>
            <a:r>
              <a:rPr lang="fr-FR" sz="2400" dirty="0" smtClean="0">
                <a:solidFill>
                  <a:schemeClr val="tx1"/>
                </a:solidFill>
              </a:rPr>
              <a:t>Offrir des produits de la Finance Islamique ce qui répond à une demande de plus en plus importante. </a:t>
            </a:r>
          </a:p>
          <a:p>
            <a:endParaRPr lang="fr-FR" sz="1400" dirty="0">
              <a:solidFill>
                <a:schemeClr val="tx1"/>
              </a:solidFill>
            </a:endParaRPr>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8</a:t>
            </a:fld>
            <a:endParaRPr lang="fr-F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r>
              <a:rPr lang="fr-FR" b="1" dirty="0" smtClean="0"/>
              <a:t>II. </a:t>
            </a:r>
            <a:r>
              <a:rPr lang="fr-FR" dirty="0" smtClean="0"/>
              <a:t> Présentation de l’unité BO Etranger</a:t>
            </a:r>
            <a:endParaRPr lang="fr-FR" dirty="0"/>
          </a:p>
        </p:txBody>
      </p:sp>
      <p:sp>
        <p:nvSpPr>
          <p:cNvPr id="3" name="Espace réservé du contenu 2"/>
          <p:cNvSpPr>
            <a:spLocks noGrp="1"/>
          </p:cNvSpPr>
          <p:nvPr>
            <p:ph idx="1"/>
          </p:nvPr>
        </p:nvSpPr>
        <p:spPr>
          <a:xfrm>
            <a:off x="508396" y="2160589"/>
            <a:ext cx="7063999" cy="3881437"/>
          </a:xfrm>
        </p:spPr>
        <p:txBody>
          <a:bodyPr/>
          <a:lstStyle/>
          <a:p>
            <a:pPr>
              <a:buNone/>
            </a:pPr>
            <a:r>
              <a:rPr lang="fr-FR" b="1" dirty="0" smtClean="0">
                <a:solidFill>
                  <a:schemeClr val="tx1"/>
                </a:solidFill>
              </a:rPr>
              <a:t>1. Mission : </a:t>
            </a:r>
            <a:endParaRPr lang="fr-FR" dirty="0" smtClean="0">
              <a:solidFill>
                <a:schemeClr val="tx1"/>
              </a:solidFill>
            </a:endParaRPr>
          </a:p>
          <a:p>
            <a:pPr algn="just">
              <a:lnSpc>
                <a:spcPct val="150000"/>
              </a:lnSpc>
            </a:pPr>
            <a:r>
              <a:rPr lang="fr-FR" sz="2400" dirty="0" smtClean="0">
                <a:solidFill>
                  <a:schemeClr val="tx1"/>
                </a:solidFill>
              </a:rPr>
              <a:t>Le BO Etranger est chargé de traiter les opérations en devises de nature commerciale et financière. </a:t>
            </a:r>
          </a:p>
          <a:p>
            <a:endParaRPr lang="fr-FR" dirty="0"/>
          </a:p>
        </p:txBody>
      </p:sp>
      <p:sp>
        <p:nvSpPr>
          <p:cNvPr id="4" name="Espace réservé du numéro de diapositive 3"/>
          <p:cNvSpPr>
            <a:spLocks noGrp="1"/>
          </p:cNvSpPr>
          <p:nvPr>
            <p:ph type="sldNum" sz="quarter" idx="12"/>
          </p:nvPr>
        </p:nvSpPr>
        <p:spPr/>
        <p:txBody>
          <a:bodyPr/>
          <a:lstStyle/>
          <a:p>
            <a:fld id="{88A876C5-F552-4109-9A01-D0D3A86749AC}" type="slidenum">
              <a:rPr lang="fr-FR" smtClean="0"/>
              <a:pPr/>
              <a:t>9</a:t>
            </a:fld>
            <a:endParaRPr lang="fr-F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38314</TotalTime>
  <Words>1538</Words>
  <Application>Microsoft Office PowerPoint</Application>
  <PresentationFormat>Affichage à l'écran (4:3)</PresentationFormat>
  <Paragraphs>261</Paragraphs>
  <Slides>37</Slides>
  <Notes>14</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Facette</vt:lpstr>
      <vt:lpstr>Diapositive 1</vt:lpstr>
      <vt:lpstr> REPUBLIQUE  TUNISIENNE MINISTERE DE LA  FORMATION PROFESSIONNELLE  ET DE L’EMPLOI  collège lasalle, tunis  </vt:lpstr>
      <vt:lpstr>Diapositive 3</vt:lpstr>
      <vt:lpstr>                  INTRODUCTION   </vt:lpstr>
      <vt:lpstr>Problématiques</vt:lpstr>
      <vt:lpstr>Partie préliminaire </vt:lpstr>
      <vt:lpstr> I.  Présentation  « Banque Zitouna » </vt:lpstr>
      <vt:lpstr>Missions de Banque Zitouna:  </vt:lpstr>
      <vt:lpstr>II.  Présentation de l’unité BO Etranger</vt:lpstr>
      <vt:lpstr>2. Organigramme :  </vt:lpstr>
      <vt:lpstr>Diapositive 11</vt:lpstr>
      <vt:lpstr>I. Les moyens de paiement: </vt:lpstr>
      <vt:lpstr>2. Transfert international : </vt:lpstr>
      <vt:lpstr>3. L’effet de commerce :</vt:lpstr>
      <vt:lpstr>Diapositive 15</vt:lpstr>
      <vt:lpstr>Les avantages et Les inconvénients de (RemDoc)</vt:lpstr>
      <vt:lpstr>2. Crédit Documentaire(Credoc) : </vt:lpstr>
      <vt:lpstr>Les Avantages  et les inconvénients du (Credoc) :</vt:lpstr>
      <vt:lpstr>II. les risques  du commerce international  </vt:lpstr>
      <vt:lpstr>III. La garantie Bancaire  </vt:lpstr>
      <vt:lpstr>PARTIE PRATIQUE</vt:lpstr>
      <vt:lpstr>I. La démarche de paiement adopter par banque Zitouna  </vt:lpstr>
      <vt:lpstr>2.Transfert international : </vt:lpstr>
      <vt:lpstr>3. L’effet de commerce : </vt:lpstr>
      <vt:lpstr>Les techniques de paiement de BZ : </vt:lpstr>
      <vt:lpstr>1. La constitution du dossier d'une remise documentaire: </vt:lpstr>
      <vt:lpstr>2. Les documents exigés par le client dans notre cas : </vt:lpstr>
      <vt:lpstr>3. La réalisation d'une remise documentaire  </vt:lpstr>
      <vt:lpstr> II. crédit documentaire:  </vt:lpstr>
      <vt:lpstr>Diapositive 30</vt:lpstr>
      <vt:lpstr>Les garanties de banque zitouna : </vt:lpstr>
      <vt:lpstr>III.  Analyses des résultats de questionnaire</vt:lpstr>
      <vt:lpstr>Diapositive 33</vt:lpstr>
      <vt:lpstr>Diapositive 34</vt:lpstr>
      <vt:lpstr>                     CONCLUSION  </vt:lpstr>
      <vt:lpstr>BIBLIOGRAPHIE</vt:lpstr>
      <vt:lpstr>Diapositive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dell</cp:lastModifiedBy>
  <cp:revision>569</cp:revision>
  <dcterms:created xsi:type="dcterms:W3CDTF">2017-12-09T18:38:17Z</dcterms:created>
  <dcterms:modified xsi:type="dcterms:W3CDTF">2018-03-06T21:19:17Z</dcterms:modified>
</cp:coreProperties>
</file>