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1" autoAdjust="0"/>
    <p:restoredTop sz="87993" autoAdjust="0"/>
  </p:normalViewPr>
  <p:slideViewPr>
    <p:cSldViewPr>
      <p:cViewPr varScale="1">
        <p:scale>
          <a:sx n="64" d="100"/>
          <a:sy n="64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A3273-815C-43FB-A198-1CD15E78D7D6}" type="datetimeFigureOut">
              <a:rPr lang="fr-FR" smtClean="0"/>
              <a:pPr/>
              <a:t>13/05/2018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127D2-CB36-4924-9417-F5B5ACC3D5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Mauvaise</a:t>
            </a:r>
            <a:r>
              <a:rPr lang="fr-FR" baseline="0" dirty="0" smtClean="0"/>
              <a:t> Stratégie </a:t>
            </a:r>
            <a:r>
              <a:rPr lang="fr-FR" dirty="0" smtClean="0"/>
              <a:t> Marketing ONTT contrairement</a:t>
            </a:r>
            <a:r>
              <a:rPr lang="fr-FR" baseline="0" dirty="0" smtClean="0"/>
              <a:t> a ses </a:t>
            </a:r>
            <a:r>
              <a:rPr lang="fr-FR" baseline="0" dirty="0" err="1" smtClean="0"/>
              <a:t>voisinnes</a:t>
            </a:r>
            <a:r>
              <a:rPr lang="fr-FR" baseline="0" dirty="0" smtClean="0"/>
              <a:t> </a:t>
            </a:r>
            <a:r>
              <a:rPr lang="fr-FR" dirty="0" smtClean="0"/>
              <a:t>;</a:t>
            </a:r>
          </a:p>
          <a:p>
            <a:r>
              <a:rPr lang="fr-FR" dirty="0" smtClean="0"/>
              <a:t> 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absence même des installations d’encadrement, d’information, inexistence ou faiblesse des aménagements dans les sites culturels, les musées et les médinas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127D2-CB36-4924-9417-F5B5ACC3D5CE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 action marketing nationale itérative mais non évolutive, une politique d’entretien des hôtels « 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courtermiste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», un rare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investisse-ment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compétences en interne et enfin, un déficit de trésorerie conjugué à un calcul des coûts des nuitées non adapté aux spécificités hôtelières.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127D2-CB36-4924-9417-F5B5ACC3D5CE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85 % en hôtel 3 à 5 étoiles</a:t>
            </a:r>
          </a:p>
          <a:p>
            <a:r>
              <a:rPr lang="fr-FR" dirty="0" smtClean="0"/>
              <a:t>(plus de 75 % dans les zones balnéaires).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127D2-CB36-4924-9417-F5B5ACC3D5CE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CCF1222-ACFC-4079-B64E-250BC37C4665}" type="datetimeFigureOut">
              <a:rPr lang="fr-FR" smtClean="0"/>
              <a:pPr/>
              <a:t>13/05/2018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ACEB738-201B-4440-9867-04205A30D2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F1222-ACFC-4079-B64E-250BC37C4665}" type="datetimeFigureOut">
              <a:rPr lang="fr-FR" smtClean="0"/>
              <a:pPr/>
              <a:t>13/05/2018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B738-201B-4440-9867-04205A30D2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F1222-ACFC-4079-B64E-250BC37C4665}" type="datetimeFigureOut">
              <a:rPr lang="fr-FR" smtClean="0"/>
              <a:pPr/>
              <a:t>13/05/2018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B738-201B-4440-9867-04205A30D2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F1222-ACFC-4079-B64E-250BC37C4665}" type="datetimeFigureOut">
              <a:rPr lang="fr-FR" smtClean="0"/>
              <a:pPr/>
              <a:t>13/05/2018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B738-201B-4440-9867-04205A30D2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F1222-ACFC-4079-B64E-250BC37C4665}" type="datetimeFigureOut">
              <a:rPr lang="fr-FR" smtClean="0"/>
              <a:pPr/>
              <a:t>13/05/2018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B738-201B-4440-9867-04205A30D2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F1222-ACFC-4079-B64E-250BC37C4665}" type="datetimeFigureOut">
              <a:rPr lang="fr-FR" smtClean="0"/>
              <a:pPr/>
              <a:t>13/05/2018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B738-201B-4440-9867-04205A30D2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CF1222-ACFC-4079-B64E-250BC37C4665}" type="datetimeFigureOut">
              <a:rPr lang="fr-FR" smtClean="0"/>
              <a:pPr/>
              <a:t>13/05/2018</a:t>
            </a:fld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CEB738-201B-4440-9867-04205A30D20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CCF1222-ACFC-4079-B64E-250BC37C4665}" type="datetimeFigureOut">
              <a:rPr lang="fr-FR" smtClean="0"/>
              <a:pPr/>
              <a:t>13/05/2018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ACEB738-201B-4440-9867-04205A30D2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F1222-ACFC-4079-B64E-250BC37C4665}" type="datetimeFigureOut">
              <a:rPr lang="fr-FR" smtClean="0"/>
              <a:pPr/>
              <a:t>13/05/2018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B738-201B-4440-9867-04205A30D2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F1222-ACFC-4079-B64E-250BC37C4665}" type="datetimeFigureOut">
              <a:rPr lang="fr-FR" smtClean="0"/>
              <a:pPr/>
              <a:t>13/05/2018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B738-201B-4440-9867-04205A30D2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F1222-ACFC-4079-B64E-250BC37C4665}" type="datetimeFigureOut">
              <a:rPr lang="fr-FR" smtClean="0"/>
              <a:pPr/>
              <a:t>13/05/2018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B738-201B-4440-9867-04205A30D2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CCF1222-ACFC-4079-B64E-250BC37C4665}" type="datetimeFigureOut">
              <a:rPr lang="fr-FR" smtClean="0"/>
              <a:pPr/>
              <a:t>13/05/2018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ACEB738-201B-4440-9867-04205A30D2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8458200" cy="1470025"/>
          </a:xfrm>
        </p:spPr>
        <p:txBody>
          <a:bodyPr>
            <a:normAutofit/>
          </a:bodyPr>
          <a:lstStyle/>
          <a:p>
            <a:r>
              <a:rPr lang="fr-FR" dirty="0" smtClean="0"/>
              <a:t>Analyse concurrentielle secteur tourisme en Tunisie           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5088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I - Indicateurs  tourisme tunisien</a:t>
            </a:r>
          </a:p>
          <a:p>
            <a:r>
              <a:rPr lang="fr-FR" dirty="0" smtClean="0"/>
              <a:t>II – Classement continental &amp; mondial  </a:t>
            </a:r>
          </a:p>
          <a:p>
            <a:r>
              <a:rPr lang="fr-FR" dirty="0" smtClean="0"/>
              <a:t>III – Caractéristiques de l’offre touristique</a:t>
            </a:r>
          </a:p>
          <a:p>
            <a:r>
              <a:rPr lang="fr-FR" dirty="0" smtClean="0"/>
              <a:t>IV – Les différents acteurs  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839744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Mboukem</a:t>
            </a:r>
            <a:r>
              <a:rPr lang="fr-FR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Dany</a:t>
            </a:r>
            <a:endParaRPr lang="fr-FR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Le tourisme tunisien se diversifie difficilement , souffrant  d’enjeux structurelles , cependant l’ouverture d’un  Four </a:t>
            </a:r>
            <a:r>
              <a:rPr lang="fr-FR" dirty="0" err="1" smtClean="0"/>
              <a:t>Season</a:t>
            </a:r>
            <a:r>
              <a:rPr lang="fr-FR" dirty="0" smtClean="0"/>
              <a:t> à </a:t>
            </a:r>
            <a:r>
              <a:rPr lang="fr-FR" dirty="0" err="1" smtClean="0"/>
              <a:t>Gammarth</a:t>
            </a:r>
            <a:r>
              <a:rPr lang="fr-FR" dirty="0" smtClean="0"/>
              <a:t>  marque la confiance en ce marché , un élan vers le luxe. </a:t>
            </a:r>
          </a:p>
          <a:p>
            <a:pPr>
              <a:buNone/>
            </a:pPr>
            <a:r>
              <a:rPr lang="fr-FR" dirty="0" smtClean="0"/>
              <a:t>   </a:t>
            </a:r>
          </a:p>
          <a:p>
            <a:pPr>
              <a:buNone/>
            </a:pPr>
            <a:r>
              <a:rPr lang="fr-FR" dirty="0" smtClean="0"/>
              <a:t>Toutefois  les hébergements alternatifs essayent de tirer leurs épingles du jeu  en captant une infime part de ce  tourisme qu’on peut toujours qualifier de masse.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Bibliographie </a:t>
            </a:r>
            <a:endParaRPr lang="fr-FR" dirty="0"/>
          </a:p>
        </p:txBody>
      </p:sp>
      <p:pic>
        <p:nvPicPr>
          <p:cNvPr id="3" name="Image 2" descr="anneemaghreb_16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653136"/>
            <a:ext cx="2672416" cy="1556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 descr="jeuneafriq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725144"/>
            <a:ext cx="3024336" cy="1832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The_World_Economic_Forum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988840"/>
            <a:ext cx="3314306" cy="2184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 descr="espace-jeunes-economiste-maghreb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2420888"/>
            <a:ext cx="374441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86870"/>
          </a:xfrm>
        </p:spPr>
        <p:txBody>
          <a:bodyPr>
            <a:noAutofit/>
          </a:bodyPr>
          <a:lstStyle/>
          <a:p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  </a:t>
            </a:r>
            <a:r>
              <a:rPr lang="fr-FR" sz="2800" i="1" dirty="0" smtClean="0"/>
              <a:t>Un secteur vital    pour l’économie </a:t>
            </a:r>
            <a:endParaRPr lang="fr-FR" sz="2800" i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              </a:t>
            </a:r>
            <a:r>
              <a:rPr lang="fr-FR" b="1" i="1" dirty="0" smtClean="0"/>
              <a:t>Chiffres Clés 2016</a:t>
            </a:r>
          </a:p>
          <a:p>
            <a:r>
              <a:rPr lang="fr-FR" sz="2400" b="1" dirty="0" smtClean="0"/>
              <a:t>Contribution Direct  PIB </a:t>
            </a:r>
            <a:r>
              <a:rPr lang="fr-FR" sz="2400" dirty="0" smtClean="0"/>
              <a:t>:  6,6 % = $ 2,7M</a:t>
            </a:r>
          </a:p>
          <a:p>
            <a:r>
              <a:rPr lang="fr-FR" sz="2400" b="1" dirty="0" smtClean="0"/>
              <a:t>Emplois Direct :       </a:t>
            </a:r>
            <a:r>
              <a:rPr lang="fr-FR" sz="2400" dirty="0" smtClean="0"/>
              <a:t>206500 emplois   </a:t>
            </a:r>
          </a:p>
          <a:p>
            <a:r>
              <a:rPr lang="fr-FR" sz="2400" b="1" dirty="0" smtClean="0"/>
              <a:t>Emplois  indirect :  </a:t>
            </a:r>
            <a:r>
              <a:rPr lang="fr-FR" sz="2400" dirty="0" smtClean="0"/>
              <a:t>430000  emplois  = 12% population active </a:t>
            </a:r>
          </a:p>
          <a:p>
            <a:r>
              <a:rPr lang="fr-FR" sz="2400" b="1" dirty="0" smtClean="0"/>
              <a:t>Recettes touristiques : </a:t>
            </a:r>
            <a:r>
              <a:rPr lang="fr-FR" sz="2400" dirty="0" smtClean="0"/>
              <a:t>$ 1,7M </a:t>
            </a:r>
          </a:p>
          <a:p>
            <a:endParaRPr lang="fr-FR" dirty="0"/>
          </a:p>
        </p:txBody>
      </p:sp>
      <p:pic>
        <p:nvPicPr>
          <p:cNvPr id="7" name="Espace réservé du contenu 6" descr="800px-Zone_touristique_Bekalta_Tunisie_20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196752"/>
            <a:ext cx="5102225" cy="45365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764704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755576" y="602128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Source : World </a:t>
            </a:r>
            <a:r>
              <a:rPr lang="fr-FR" i="1" dirty="0" err="1" smtClean="0"/>
              <a:t>Economic</a:t>
            </a:r>
            <a:r>
              <a:rPr lang="fr-FR" i="1" dirty="0" smtClean="0"/>
              <a:t> Forum 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classe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oneTexte 2"/>
          <p:cNvSpPr txBox="1"/>
          <p:nvPr/>
        </p:nvSpPr>
        <p:spPr>
          <a:xfrm>
            <a:off x="1115616" y="602128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Source : World </a:t>
            </a:r>
            <a:r>
              <a:rPr lang="fr-FR" i="1" dirty="0" err="1" smtClean="0"/>
              <a:t>Economic</a:t>
            </a:r>
            <a:r>
              <a:rPr lang="fr-FR" i="1" dirty="0" smtClean="0"/>
              <a:t> Forum 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868144" y="3284984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latin typeface="Aparajita" pitchFamily="34" charset="0"/>
                <a:cs typeface="Aparajita" pitchFamily="34" charset="0"/>
              </a:rPr>
              <a:t/>
            </a:r>
            <a:br>
              <a:rPr lang="fr-FR" sz="2000" i="1" dirty="0" smtClean="0">
                <a:latin typeface="Aparajita" pitchFamily="34" charset="0"/>
                <a:cs typeface="Aparajita" pitchFamily="34" charset="0"/>
              </a:rPr>
            </a:br>
            <a:endParaRPr lang="fr-FR" sz="2000" i="1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Caractéristiques de l’offre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44168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fr-FR" dirty="0" smtClean="0"/>
              <a:t>4.525.562 visiteurs étrangers en  2016 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fr-FR" dirty="0" smtClean="0"/>
              <a:t>Français , Russe , Allemand , Belge 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fr-FR" dirty="0" smtClean="0"/>
              <a:t>l’offre hôtelière tunisienne affiche un parc de + 800  hôtels d’une capacité de 120 000 chambres avec environ 226 153 lits.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fr-FR" dirty="0" smtClean="0"/>
              <a:t>Type de vacances : 85 % balnéaire  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fr-FR" dirty="0" smtClean="0"/>
              <a:t>5 régions touristiques  : Djerba, Hammamet et Sousse – Monastir. 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fr-FR" dirty="0" smtClean="0"/>
              <a:t>Tunis accapare environ 10% de cette offre qui s’ajoute au tourisme d’affaires et le business hôtelier.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fr-FR" dirty="0" smtClean="0"/>
              <a:t>  6% de l’offre ne se situe pas sur le littoral.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56176" y="198884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parajita" pitchFamily="34" charset="0"/>
                <a:cs typeface="Aparajita" pitchFamily="34" charset="0"/>
              </a:rPr>
              <a:t> ‘’</a:t>
            </a:r>
            <a:r>
              <a:rPr lang="fr-FR" i="1" dirty="0" smtClean="0">
                <a:latin typeface="Aparajita" pitchFamily="34" charset="0"/>
                <a:cs typeface="Aparajita" pitchFamily="34" charset="0"/>
              </a:rPr>
              <a:t>l’hôtellerie balnéaire représente 2/3 du chiffre d’affaires de l’hôtellerie tunisienne’’</a:t>
            </a:r>
            <a:endParaRPr lang="fr-FR" i="1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29600" cy="1008112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Aparajita" pitchFamily="34" charset="0"/>
                <a:cs typeface="Aparajita" pitchFamily="34" charset="0"/>
              </a:rPr>
              <a:t>Études réalisées par la Banque mondiale et par un bureau d’étude japonais commandées par le ministère du Tourisme et par l’Office national du tourisme tunisien (ONTT)</a:t>
            </a:r>
            <a:endParaRPr lang="fr-FR" sz="20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4" name="Espace réservé du contenu 3" descr="Sans titr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764704"/>
            <a:ext cx="8280920" cy="46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limites du produit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dirty="0" smtClean="0"/>
              <a:t> </a:t>
            </a:r>
          </a:p>
          <a:p>
            <a:pPr lvl="1">
              <a:lnSpc>
                <a:spcPct val="210000"/>
              </a:lnSpc>
              <a:buFont typeface="Wingdings" pitchFamily="2" charset="2"/>
              <a:buChar char="q"/>
            </a:pP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90 % de la capacité en hôtellerie est classée .</a:t>
            </a:r>
          </a:p>
          <a:p>
            <a:pPr lvl="1">
              <a:lnSpc>
                <a:spcPct val="210000"/>
              </a:lnSpc>
              <a:buFont typeface="Wingdings" pitchFamily="2" charset="2"/>
              <a:buChar char="q"/>
            </a:pP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Très concentrée</a:t>
            </a:r>
          </a:p>
          <a:p>
            <a:pPr lvl="1">
              <a:lnSpc>
                <a:spcPct val="210000"/>
              </a:lnSpc>
              <a:buFont typeface="Wingdings" pitchFamily="2" charset="2"/>
              <a:buChar char="q"/>
            </a:pP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Standardisé : la restauration, l’animation et la décoration.</a:t>
            </a:r>
          </a:p>
          <a:p>
            <a:pPr lvl="1">
              <a:lnSpc>
                <a:spcPct val="210000"/>
              </a:lnSpc>
              <a:buFont typeface="Wingdings" pitchFamily="2" charset="2"/>
              <a:buChar char="q"/>
            </a:pP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 plus, ce produit balnéaire, supposé maîtrisé, est de qualité instable voir fragile… </a:t>
            </a:r>
          </a:p>
          <a:p>
            <a:pPr lvl="1">
              <a:lnSpc>
                <a:spcPct val="210000"/>
              </a:lnSpc>
              <a:buFont typeface="Wingdings" pitchFamily="2" charset="2"/>
              <a:buChar char="q"/>
            </a:pP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Les prix sont comprimés par les tours </a:t>
            </a:r>
            <a:r>
              <a:rPr lang="fr-F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operators</a:t>
            </a: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pPr lvl="1">
              <a:lnSpc>
                <a:spcPct val="210000"/>
              </a:lnSpc>
              <a:buFont typeface="Wingdings" pitchFamily="2" charset="2"/>
              <a:buChar char="q"/>
            </a:pP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niveaux de dysfonctionnement  produit (qualité, nature)  le marketing (image et prix) et l’environnement (nature et marché)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479704" y="1196752"/>
            <a:ext cx="266429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parajita" pitchFamily="34" charset="0"/>
                <a:cs typeface="Aparajita" pitchFamily="34" charset="0"/>
              </a:rPr>
              <a:t> </a:t>
            </a:r>
            <a:r>
              <a:rPr lang="fr-FR" sz="1600" dirty="0" smtClean="0">
                <a:latin typeface="Aparajita" pitchFamily="34" charset="0"/>
                <a:cs typeface="Aparajita" pitchFamily="34" charset="0"/>
              </a:rPr>
              <a:t>  </a:t>
            </a:r>
          </a:p>
          <a:p>
            <a:r>
              <a:rPr lang="fr-FR" sz="1600" dirty="0" smtClean="0">
                <a:latin typeface="Aparajita" pitchFamily="34" charset="0"/>
                <a:cs typeface="Aparajita" pitchFamily="34" charset="0"/>
              </a:rPr>
              <a:t>‘’ L’image négative de l’hôtelier opportuniste « roulant en Mercedes et coulant son entreprise » est ancrée dans les représentations des acteurs économiques.’’</a:t>
            </a:r>
          </a:p>
          <a:p>
            <a:endParaRPr lang="fr-FR" i="1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hébergements alternatifs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2060848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Environ  253 :  maisons d’hôtes, gîtes, résidences touristiques et hôtels de charme</a:t>
            </a:r>
          </a:p>
          <a:p>
            <a:endParaRPr lang="fr-FR" dirty="0" smtClean="0"/>
          </a:p>
          <a:p>
            <a:r>
              <a:rPr lang="fr-FR" i="1" dirty="0" smtClean="0"/>
              <a:t> « proposer une alternative à l’offre touristique de masse »</a:t>
            </a:r>
          </a:p>
          <a:p>
            <a:endParaRPr lang="fr-FR" i="1" dirty="0" smtClean="0"/>
          </a:p>
          <a:p>
            <a:r>
              <a:rPr lang="fr-FR" dirty="0" smtClean="0"/>
              <a:t>les gîtes troglodytes de Matmata, les chalets d’</a:t>
            </a:r>
            <a:r>
              <a:rPr lang="fr-FR" dirty="0" err="1" smtClean="0"/>
              <a:t>Aïn</a:t>
            </a:r>
            <a:r>
              <a:rPr lang="fr-FR" dirty="0" smtClean="0"/>
              <a:t> </a:t>
            </a:r>
            <a:r>
              <a:rPr lang="fr-FR" dirty="0" err="1" smtClean="0"/>
              <a:t>Draham</a:t>
            </a:r>
            <a:r>
              <a:rPr lang="fr-FR" dirty="0" smtClean="0"/>
              <a:t>, la maison-musée Dar </a:t>
            </a:r>
            <a:r>
              <a:rPr lang="fr-FR" dirty="0" err="1" smtClean="0"/>
              <a:t>Hassine</a:t>
            </a:r>
            <a:r>
              <a:rPr lang="fr-FR" dirty="0" smtClean="0"/>
              <a:t> </a:t>
            </a:r>
            <a:r>
              <a:rPr lang="fr-FR" dirty="0" err="1" smtClean="0"/>
              <a:t>Allani</a:t>
            </a:r>
            <a:r>
              <a:rPr lang="fr-FR" dirty="0" smtClean="0"/>
              <a:t> à Kairouan, Dar Fatma à Sidi </a:t>
            </a:r>
            <a:r>
              <a:rPr lang="fr-FR" dirty="0" err="1" smtClean="0"/>
              <a:t>Bousaïd</a:t>
            </a:r>
            <a:r>
              <a:rPr lang="fr-FR" dirty="0" smtClean="0"/>
              <a:t> ou encore Dar </a:t>
            </a:r>
            <a:r>
              <a:rPr lang="fr-FR" dirty="0" err="1" smtClean="0"/>
              <a:t>Benabdallah</a:t>
            </a:r>
            <a:r>
              <a:rPr lang="fr-FR" dirty="0" smtClean="0"/>
              <a:t>, au Cap Bon.</a:t>
            </a:r>
            <a:endParaRPr lang="fr-FR" i="1" dirty="0"/>
          </a:p>
        </p:txBody>
      </p:sp>
      <p:pic>
        <p:nvPicPr>
          <p:cNvPr id="5" name="Espace réservé du contenu 4" descr="12794983_1689434631345711_5305711436097628087_o-1024x68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2132856"/>
            <a:ext cx="4608512" cy="4248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Maison Troglodyte 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 smtClean="0"/>
              <a:t>Chalets d’</a:t>
            </a:r>
            <a:r>
              <a:rPr lang="fr-FR" dirty="0" err="1" smtClean="0"/>
              <a:t>Aïn</a:t>
            </a:r>
            <a:r>
              <a:rPr lang="fr-FR" dirty="0" smtClean="0"/>
              <a:t> </a:t>
            </a:r>
            <a:r>
              <a:rPr lang="fr-FR" dirty="0" err="1" smtClean="0"/>
              <a:t>Draham</a:t>
            </a:r>
            <a:endParaRPr lang="fr-FR" dirty="0"/>
          </a:p>
        </p:txBody>
      </p:sp>
      <p:pic>
        <p:nvPicPr>
          <p:cNvPr id="8" name="Espace réservé du contenu 7" descr="4954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18050" y="2852936"/>
            <a:ext cx="404177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user\Desktop\MATMATA03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52937"/>
            <a:ext cx="404177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726</TotalTime>
  <Words>240</Words>
  <Application>Microsoft Office PowerPoint</Application>
  <PresentationFormat>Affichage à l'écran (4:3)</PresentationFormat>
  <Paragraphs>57</Paragraphs>
  <Slides>11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Urbain</vt:lpstr>
      <vt:lpstr>Analyse concurrentielle secteur tourisme en Tunisie            </vt:lpstr>
      <vt:lpstr>   Un secteur vital    pour l’économie </vt:lpstr>
      <vt:lpstr>Diapositive 3</vt:lpstr>
      <vt:lpstr>Diapositive 4</vt:lpstr>
      <vt:lpstr>Caractéristiques de l’offre</vt:lpstr>
      <vt:lpstr>Études réalisées par la Banque mondiale et par un bureau d’étude japonais commandées par le ministère du Tourisme et par l’Office national du tourisme tunisien (ONTT)</vt:lpstr>
      <vt:lpstr>Les limites du produit</vt:lpstr>
      <vt:lpstr>Les hébergements alternatifs </vt:lpstr>
      <vt:lpstr>Diapositive 9</vt:lpstr>
      <vt:lpstr>Conclusion</vt:lpstr>
      <vt:lpstr>Bibliographie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Analyse concurrentielle secteur tourisme en Tunisie</dc:title>
  <dc:creator>user</dc:creator>
  <cp:lastModifiedBy>user</cp:lastModifiedBy>
  <cp:revision>43</cp:revision>
  <dcterms:created xsi:type="dcterms:W3CDTF">2018-03-07T20:55:20Z</dcterms:created>
  <dcterms:modified xsi:type="dcterms:W3CDTF">2018-05-13T22:50:54Z</dcterms:modified>
</cp:coreProperties>
</file>