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256" r:id="rId2"/>
    <p:sldId id="257" r:id="rId3"/>
    <p:sldId id="285" r:id="rId4"/>
    <p:sldId id="258" r:id="rId5"/>
    <p:sldId id="282" r:id="rId6"/>
    <p:sldId id="273" r:id="rId7"/>
    <p:sldId id="260" r:id="rId8"/>
    <p:sldId id="281" r:id="rId9"/>
    <p:sldId id="289" r:id="rId10"/>
    <p:sldId id="290" r:id="rId11"/>
    <p:sldId id="287" r:id="rId12"/>
    <p:sldId id="261" r:id="rId13"/>
    <p:sldId id="263" r:id="rId14"/>
    <p:sldId id="286" r:id="rId15"/>
    <p:sldId id="288" r:id="rId16"/>
    <p:sldId id="267" r:id="rId17"/>
    <p:sldId id="284" r:id="rId18"/>
    <p:sldId id="276" r:id="rId19"/>
    <p:sldId id="264" r:id="rId20"/>
    <p:sldId id="265" r:id="rId21"/>
    <p:sldId id="266" r:id="rId22"/>
    <p:sldId id="268" r:id="rId23"/>
    <p:sldId id="278" r:id="rId24"/>
    <p:sldId id="277" r:id="rId25"/>
    <p:sldId id="270" r:id="rId26"/>
    <p:sldId id="271" r:id="rId27"/>
    <p:sldId id="272" r:id="rId28"/>
    <p:sldId id="291" r:id="rId29"/>
    <p:sldId id="292" r:id="rId3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736" autoAdjust="0"/>
    <p:restoredTop sz="94660" autoAdjust="0"/>
  </p:normalViewPr>
  <p:slideViewPr>
    <p:cSldViewPr>
      <p:cViewPr varScale="1">
        <p:scale>
          <a:sx n="89" d="100"/>
          <a:sy n="89" d="100"/>
        </p:scale>
        <p:origin x="-114" y="-4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39AD0FB4-2A64-4336-9CF7-5896F14488FA}" type="datetimeFigureOut">
              <a:rPr lang="fr-FR" smtClean="0"/>
              <a:pPr/>
              <a:t>04/05/2011</a:t>
            </a:fld>
            <a:endParaRPr lang="fr-FR" dirty="0"/>
          </a:p>
        </p:txBody>
      </p:sp>
      <p:sp>
        <p:nvSpPr>
          <p:cNvPr id="17" name="Espace réservé du pied de page 16"/>
          <p:cNvSpPr>
            <a:spLocks noGrp="1"/>
          </p:cNvSpPr>
          <p:nvPr>
            <p:ph type="ftr" sz="quarter" idx="11"/>
          </p:nvPr>
        </p:nvSpPr>
        <p:spPr/>
        <p:txBody>
          <a:bodyPr/>
          <a:lstStyle/>
          <a:p>
            <a:endParaRPr lang="fr-FR" dirty="0"/>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2C19EFD-2428-4425-BA38-33368B43D13C}" type="slidenum">
              <a:rPr lang="fr-FR" smtClean="0"/>
              <a:pPr/>
              <a:t>‹N°›</a:t>
            </a:fld>
            <a:endParaRPr lang="fr-FR" dirty="0"/>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9AD0FB4-2A64-4336-9CF7-5896F14488FA}" type="datetimeFigureOut">
              <a:rPr lang="fr-FR" smtClean="0"/>
              <a:pPr/>
              <a:t>04/05/2011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82C19EFD-2428-4425-BA38-33368B43D13C}" type="slidenum">
              <a:rPr lang="fr-FR" smtClean="0"/>
              <a:pPr/>
              <a:t>‹N°›</a:t>
            </a:fld>
            <a:endParaRPr lang="fr-FR" dirty="0"/>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a:off x="6915912" y="3009901"/>
            <a:ext cx="457200" cy="441325"/>
          </a:xfrm>
        </p:spPr>
        <p:txBody>
          <a:bodyPr/>
          <a:lstStyle/>
          <a:p>
            <a:fld id="{82C19EFD-2428-4425-BA38-33368B43D13C}" type="slidenum">
              <a:rPr lang="fr-FR" smtClean="0"/>
              <a:pPr/>
              <a:t>‹N°›</a:t>
            </a:fld>
            <a:endParaRPr lang="fr-FR" dirty="0"/>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9AD0FB4-2A64-4336-9CF7-5896F14488FA}" type="datetimeFigureOut">
              <a:rPr lang="fr-FR" smtClean="0"/>
              <a:pPr/>
              <a:t>04/05/2011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39AD0FB4-2A64-4336-9CF7-5896F14488FA}" type="datetimeFigureOut">
              <a:rPr lang="fr-FR" smtClean="0"/>
              <a:pPr/>
              <a:t>04/05/2011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a:xfrm>
            <a:off x="4361688" y="1026372"/>
            <a:ext cx="457200" cy="441325"/>
          </a:xfrm>
        </p:spPr>
        <p:txBody>
          <a:bodyPr/>
          <a:lstStyle/>
          <a:p>
            <a:fld id="{82C19EFD-2428-4425-BA38-33368B43D13C}" type="slidenum">
              <a:rPr lang="fr-FR" smtClean="0"/>
              <a:pPr/>
              <a:t>‹N°›</a:t>
            </a:fld>
            <a:endParaRPr lang="fr-FR" dirty="0"/>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dirty="0"/>
          </a:p>
        </p:txBody>
      </p:sp>
      <p:sp>
        <p:nvSpPr>
          <p:cNvPr id="4" name="Espace réservé de la date 3"/>
          <p:cNvSpPr>
            <a:spLocks noGrp="1"/>
          </p:cNvSpPr>
          <p:nvPr>
            <p:ph type="dt" sz="half" idx="10"/>
          </p:nvPr>
        </p:nvSpPr>
        <p:spPr/>
        <p:txBody>
          <a:bodyPr/>
          <a:lstStyle/>
          <a:p>
            <a:fld id="{39AD0FB4-2A64-4336-9CF7-5896F14488FA}" type="datetimeFigureOut">
              <a:rPr lang="fr-FR" smtClean="0"/>
              <a:pPr/>
              <a:t>04/05/2011</a:t>
            </a:fld>
            <a:endParaRPr lang="fr-FR" dirty="0"/>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2C19EFD-2428-4425-BA38-33368B43D13C}" type="slidenum">
              <a:rPr lang="fr-FR" smtClean="0"/>
              <a:pPr/>
              <a:t>‹N°›</a:t>
            </a:fld>
            <a:endParaRPr lang="fr-FR" dirty="0"/>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39AD0FB4-2A64-4336-9CF7-5896F14488FA}" type="datetimeFigureOut">
              <a:rPr lang="fr-FR" smtClean="0"/>
              <a:pPr/>
              <a:t>04/05/2011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82C19EFD-2428-4425-BA38-33368B43D13C}" type="slidenum">
              <a:rPr lang="fr-FR" smtClean="0"/>
              <a:pPr/>
              <a:t>‹N°›</a:t>
            </a:fld>
            <a:endParaRPr lang="fr-FR" dirty="0"/>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39AD0FB4-2A64-4336-9CF7-5896F14488FA}" type="datetimeFigureOut">
              <a:rPr lang="fr-FR" smtClean="0"/>
              <a:pPr/>
              <a:t>04/05/2011</a:t>
            </a:fld>
            <a:endParaRPr lang="fr-FR" dirty="0"/>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dirty="0"/>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82C19EFD-2428-4425-BA38-33368B43D13C}" type="slidenum">
              <a:rPr lang="fr-FR" smtClean="0"/>
              <a:pPr/>
              <a:t>‹N°›</a:t>
            </a:fld>
            <a:endParaRPr lang="fr-FR" dirty="0"/>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9AD0FB4-2A64-4336-9CF7-5896F14488FA}" type="datetimeFigureOut">
              <a:rPr lang="fr-FR" smtClean="0"/>
              <a:pPr/>
              <a:t>04/05/2011</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a:xfrm>
            <a:off x="4343400" y="1036020"/>
            <a:ext cx="457200" cy="441325"/>
          </a:xfrm>
        </p:spPr>
        <p:txBody>
          <a:bodyPr/>
          <a:lstStyle/>
          <a:p>
            <a:fld id="{82C19EFD-2428-4425-BA38-33368B43D13C}" type="slidenum">
              <a:rPr lang="fr-FR" smtClean="0"/>
              <a:pPr/>
              <a:t>‹N°›</a:t>
            </a:fld>
            <a:endParaRPr lang="fr-FR" dirty="0"/>
          </a:p>
        </p:txBody>
      </p:sp>
    </p:spTree>
  </p:cSld>
  <p:clrMapOvr>
    <a:masterClrMapping/>
  </p:clrMapOvr>
  <p:transition>
    <p:cut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39AD0FB4-2A64-4336-9CF7-5896F14488FA}" type="datetimeFigureOut">
              <a:rPr lang="fr-FR" smtClean="0"/>
              <a:pPr/>
              <a:t>04/05/2011</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2C19EFD-2428-4425-BA38-33368B43D13C}" type="slidenum">
              <a:rPr lang="fr-FR" smtClean="0"/>
              <a:pPr/>
              <a:t>‹N°›</a:t>
            </a:fld>
            <a:endParaRPr lang="fr-FR" dirty="0"/>
          </a:p>
        </p:txBody>
      </p:sp>
    </p:spTree>
  </p:cSld>
  <p:clrMapOvr>
    <a:masterClrMapping/>
  </p:clrMapOvr>
  <p:transition>
    <p:cut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2C19EFD-2428-4425-BA38-33368B43D13C}" type="slidenum">
              <a:rPr lang="fr-FR" smtClean="0"/>
              <a:pPr/>
              <a:t>‹N°›</a:t>
            </a:fld>
            <a:endParaRPr lang="fr-FR"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e la date 4"/>
          <p:cNvSpPr>
            <a:spLocks noGrp="1"/>
          </p:cNvSpPr>
          <p:nvPr>
            <p:ph type="dt" sz="half" idx="10"/>
          </p:nvPr>
        </p:nvSpPr>
        <p:spPr/>
        <p:txBody>
          <a:bodyPr/>
          <a:lstStyle/>
          <a:p>
            <a:fld id="{39AD0FB4-2A64-4336-9CF7-5896F14488FA}" type="datetimeFigureOut">
              <a:rPr lang="fr-FR" smtClean="0"/>
              <a:pPr/>
              <a:t>04/05/2011</a:t>
            </a:fld>
            <a:endParaRPr lang="fr-FR" dirty="0"/>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dirty="0"/>
          </a:p>
        </p:txBody>
      </p:sp>
    </p:spTree>
  </p:cSld>
  <p:clrMapOvr>
    <a:overrideClrMapping bg1="lt1" tx1="dk1" bg2="lt2" tx2="dk2" accent1="accent1" accent2="accent2" accent3="accent3" accent4="accent4" accent5="accent5" accent6="accent6" hlink="hlink" folHlink="folHlink"/>
  </p:clrMapOvr>
  <p:transition>
    <p:cut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Espace réservé du numéro de diapositive 6"/>
          <p:cNvSpPr>
            <a:spLocks noGrp="1"/>
          </p:cNvSpPr>
          <p:nvPr>
            <p:ph type="sldNum" sz="quarter" idx="12"/>
          </p:nvPr>
        </p:nvSpPr>
        <p:spPr>
          <a:xfrm>
            <a:off x="1371600" y="312738"/>
            <a:ext cx="457200" cy="441325"/>
          </a:xfrm>
        </p:spPr>
        <p:txBody>
          <a:bodyPr/>
          <a:lstStyle/>
          <a:p>
            <a:fld id="{82C19EFD-2428-4425-BA38-33368B43D13C}" type="slidenum">
              <a:rPr lang="fr-FR" smtClean="0"/>
              <a:pPr/>
              <a:t>‹N°›</a:t>
            </a:fld>
            <a:endParaRPr lang="fr-FR" dirty="0"/>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e la date 4"/>
          <p:cNvSpPr>
            <a:spLocks noGrp="1"/>
          </p:cNvSpPr>
          <p:nvPr>
            <p:ph type="dt" sz="half" idx="10"/>
          </p:nvPr>
        </p:nvSpPr>
        <p:spPr>
          <a:xfrm>
            <a:off x="5788152" y="6404984"/>
            <a:ext cx="3044952" cy="365760"/>
          </a:xfrm>
        </p:spPr>
        <p:txBody>
          <a:bodyPr/>
          <a:lstStyle/>
          <a:p>
            <a:fld id="{39AD0FB4-2A64-4336-9CF7-5896F14488FA}" type="datetimeFigureOut">
              <a:rPr lang="fr-FR" smtClean="0"/>
              <a:pPr/>
              <a:t>04/05/2011</a:t>
            </a:fld>
            <a:endParaRPr lang="fr-FR" dirty="0"/>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dirty="0"/>
          </a:p>
        </p:txBody>
      </p:sp>
    </p:spTree>
  </p:cSld>
  <p:clrMapOvr>
    <a:masterClrMapping/>
  </p:clrMapOvr>
  <p:transition>
    <p:cut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9AD0FB4-2A64-4336-9CF7-5896F14488FA}" type="datetimeFigureOut">
              <a:rPr lang="fr-FR" smtClean="0"/>
              <a:pPr/>
              <a:t>04/05/2011</a:t>
            </a:fld>
            <a:endParaRPr lang="fr-FR" dirty="0"/>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2C19EFD-2428-4425-BA38-33368B43D13C}" type="slidenum">
              <a:rPr lang="fr-FR" smtClean="0"/>
              <a:pPr/>
              <a:t>‹N°›</a:t>
            </a:fld>
            <a:endParaRPr lang="fr-FR" dirty="0"/>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ransition>
    <p:cut thruBlk="1"/>
  </p:transition>
  <p:timing>
    <p:tnLst>
      <p:par>
        <p:cTn id="1" dur="indefinite" restart="never" nodeType="tmRoot"/>
      </p:par>
    </p:tnLst>
  </p:timing>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Tourisme social et familial</a:t>
            </a:r>
            <a:endParaRPr lang="fr-FR" dirty="0"/>
          </a:p>
        </p:txBody>
      </p:sp>
      <p:sp>
        <p:nvSpPr>
          <p:cNvPr id="5" name="Espace réservé du contenu 4"/>
          <p:cNvSpPr>
            <a:spLocks noGrp="1"/>
          </p:cNvSpPr>
          <p:nvPr>
            <p:ph sz="quarter" idx="1"/>
          </p:nvPr>
        </p:nvSpPr>
        <p:spPr>
          <a:xfrm>
            <a:off x="500035" y="2143117"/>
            <a:ext cx="8229600" cy="4525963"/>
          </a:xfrm>
        </p:spPr>
        <p:txBody>
          <a:bodyPr>
            <a:normAutofit fontScale="85000" lnSpcReduction="20000"/>
          </a:bodyPr>
          <a:lstStyle/>
          <a:p>
            <a:r>
              <a:rPr lang="fr-FR" dirty="0" smtClean="0"/>
              <a:t>L’historique</a:t>
            </a:r>
          </a:p>
          <a:p>
            <a:r>
              <a:rPr lang="fr-FR" dirty="0" smtClean="0"/>
              <a:t>Introduction</a:t>
            </a:r>
          </a:p>
          <a:p>
            <a:r>
              <a:rPr lang="fr-FR" dirty="0" smtClean="0"/>
              <a:t>Le tourisme social et le développement durable</a:t>
            </a:r>
            <a:endParaRPr lang="fr-FR" dirty="0" smtClean="0"/>
          </a:p>
          <a:p>
            <a:r>
              <a:rPr lang="fr-FR" dirty="0" smtClean="0"/>
              <a:t>Poids économiques et </a:t>
            </a:r>
            <a:r>
              <a:rPr lang="fr-FR" dirty="0" smtClean="0"/>
              <a:t>social</a:t>
            </a:r>
          </a:p>
          <a:p>
            <a:r>
              <a:rPr lang="fr-FR" dirty="0" smtClean="0"/>
              <a:t>Le tourisme social et les technologies d’information</a:t>
            </a:r>
            <a:endParaRPr lang="fr-FR" dirty="0" smtClean="0"/>
          </a:p>
          <a:p>
            <a:r>
              <a:rPr lang="fr-FR" dirty="0" smtClean="0"/>
              <a:t>Facteur de socialisation et du</a:t>
            </a:r>
          </a:p>
          <a:p>
            <a:pPr>
              <a:buNone/>
            </a:pPr>
            <a:r>
              <a:rPr lang="fr-FR" dirty="0" smtClean="0"/>
              <a:t>développement local</a:t>
            </a:r>
          </a:p>
          <a:p>
            <a:r>
              <a:rPr lang="fr-FR" dirty="0" smtClean="0"/>
              <a:t>le nombres de salaries</a:t>
            </a:r>
          </a:p>
          <a:p>
            <a:r>
              <a:rPr lang="fr-FR" dirty="0" smtClean="0"/>
              <a:t>Segmentations</a:t>
            </a:r>
          </a:p>
          <a:p>
            <a:r>
              <a:rPr lang="fr-FR" dirty="0" smtClean="0"/>
              <a:t>Vision 2020</a:t>
            </a:r>
          </a:p>
          <a:p>
            <a:r>
              <a:rPr lang="fr-FR" dirty="0" smtClean="0"/>
              <a:t>Centre d’estivage banque populaire</a:t>
            </a:r>
          </a:p>
          <a:p>
            <a:r>
              <a:rPr lang="fr-FR" dirty="0" smtClean="0"/>
              <a:t>conclusion</a:t>
            </a:r>
          </a:p>
          <a:p>
            <a:pPr>
              <a:buNone/>
            </a:pPr>
            <a:endParaRPr lang="fr-FR" dirty="0" smtClean="0"/>
          </a:p>
          <a:p>
            <a:pPr>
              <a:buNone/>
            </a:pPr>
            <a:endParaRPr lang="fr-FR" dirty="0"/>
          </a:p>
          <a:p>
            <a:pPr>
              <a:buNone/>
            </a:pPr>
            <a:endParaRPr lang="fr-FR" dirty="0"/>
          </a:p>
        </p:txBody>
      </p:sp>
    </p:spTree>
  </p:cSld>
  <p:clrMapOvr>
    <a:masterClrMapping/>
  </p:clrMapOvr>
  <p:transition>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a:bodyPr>
          <a:lstStyle/>
          <a:p>
            <a:r>
              <a:rPr lang="fr-FR" dirty="0" smtClean="0"/>
              <a:t>L’accès aux vacances pour tous, notamment des jeunes des pays en développement, avec des modifications significatives de leurs comportements par rapport à leurs parents, nécessite la multiplication des produits spécifiques destinés à cette nouvelle clientèle. Enfin, la prise en compte des besoins des personnes à capacité physique limitée dont le nombre augmente, notamment en raison du vieillissement de la population, constitue aussi un enjeu important pour toute l’industrie touristique.</a:t>
            </a:r>
          </a:p>
          <a:p>
            <a:endParaRPr lang="fr-FR" dirty="0"/>
          </a:p>
        </p:txBody>
      </p:sp>
    </p:spTree>
  </p:cSld>
  <p:clrMapOvr>
    <a:masterClrMapping/>
  </p:clrMapOvr>
  <p:transition>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a:bodyPr>
          <a:lstStyle/>
          <a:p>
            <a:r>
              <a:rPr lang="fr-FR" dirty="0" smtClean="0"/>
              <a:t>La société est confrontée à une évolution sans précédent. L’avènement de nouvelles structures familiales, surtout dans les pays occidentaux (recomposées, monoparentales,...), l’émergence des personnes vivant seules, l’augmentation de l’espace temps libre, l’accroissement de la durée de l’espérance de vie et de vieillissement généralisé de la population, avec les conséquences sur les politiques liées aux retraites et à la sécurité sociale, modifient profondément la donne touristique. </a:t>
            </a:r>
          </a:p>
          <a:p>
            <a:endParaRPr lang="fr-FR" dirty="0"/>
          </a:p>
        </p:txBody>
      </p:sp>
    </p:spTree>
  </p:cSld>
  <p:clrMapOvr>
    <a:masterClrMapping/>
  </p:clrMapOvr>
  <p:transition>
    <p:cut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tourisme social et les nouvelles technologies</a:t>
            </a:r>
            <a:endParaRPr lang="fr-FR" dirty="0"/>
          </a:p>
        </p:txBody>
      </p:sp>
      <p:sp>
        <p:nvSpPr>
          <p:cNvPr id="3" name="Espace réservé du contenu 2"/>
          <p:cNvSpPr>
            <a:spLocks noGrp="1"/>
          </p:cNvSpPr>
          <p:nvPr>
            <p:ph sz="quarter" idx="1"/>
          </p:nvPr>
        </p:nvSpPr>
        <p:spPr/>
        <p:txBody>
          <a:bodyPr>
            <a:normAutofit/>
          </a:bodyPr>
          <a:lstStyle/>
          <a:p>
            <a:r>
              <a:rPr lang="fr-FR" dirty="0"/>
              <a:t>Les nouvelles technologies de l’information, dont Internet représentent une réelle opportunité pour relever certains défis. Il est nécessaire de se les approprier, les utiliser, savoir exploiter au maximum leurs potentialités pour créer un réseau solide entre les acteurs du tourisme social, pour améliorer la circulation des informations spécifiques, pour entrer dans l’ère du commerce électronique.</a:t>
            </a:r>
          </a:p>
          <a:p>
            <a:pPr>
              <a:buNone/>
            </a:pPr>
            <a:endParaRPr lang="fr-FR" dirty="0"/>
          </a:p>
        </p:txBody>
      </p:sp>
    </p:spTree>
  </p:cSld>
  <p:clrMapOvr>
    <a:masterClrMapping/>
  </p:clrMapOvr>
  <p:transition>
    <p:cut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facteur de socialisation et de développement local</a:t>
            </a:r>
          </a:p>
        </p:txBody>
      </p:sp>
      <p:sp>
        <p:nvSpPr>
          <p:cNvPr id="3" name="Espace réservé du contenu 2"/>
          <p:cNvSpPr>
            <a:spLocks noGrp="1"/>
          </p:cNvSpPr>
          <p:nvPr>
            <p:ph sz="quarter" idx="1"/>
          </p:nvPr>
        </p:nvSpPr>
        <p:spPr/>
        <p:txBody>
          <a:bodyPr>
            <a:normAutofit/>
          </a:bodyPr>
          <a:lstStyle/>
          <a:p>
            <a:pPr lvl="0"/>
            <a:r>
              <a:rPr lang="fr-FR" dirty="0"/>
              <a:t>Plus de 40% des équipements du tourisme associatif recensés au sein de </a:t>
            </a:r>
            <a:r>
              <a:rPr lang="fr-FR" dirty="0" smtClean="0"/>
              <a:t>l’association marocaine du tourisme social et familial sont </a:t>
            </a:r>
            <a:r>
              <a:rPr lang="fr-FR" dirty="0"/>
              <a:t>situés en milieu rural ou en moyenne montagne.</a:t>
            </a:r>
          </a:p>
          <a:p>
            <a:pPr lvl="0"/>
            <a:r>
              <a:rPr lang="fr-FR" dirty="0"/>
              <a:t>Ainsi, ce secteur contribue aussi à freiner le déclin de certains territoires isolés et à relancer l'attrait pour certaines régions, enclavées ou moins connues.</a:t>
            </a:r>
          </a:p>
          <a:p>
            <a:endParaRPr lang="fr-FR" dirty="0"/>
          </a:p>
        </p:txBody>
      </p:sp>
    </p:spTree>
  </p:cSld>
  <p:clrMapOvr>
    <a:masterClrMapping/>
  </p:clrMapOvr>
  <p:transition>
    <p:cut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smtClean="0"/>
              <a:t>La mouvance générale des personnes devient de plus en plus importante pour des raisons multiples : travail, immigration, tourisme, remettant en question l’identité même du tourisme. Le problème d’identité se traduit dans la difficulté de disposer dans ce contexte global de mobilité de statistiques fiables. Des principes ont été établis sur le plan mondial sous l’égide de l’Organisation Mondiale du Tourisme (OMT) mais elles rencontrent des difficultés d’application dans certains pays. Le tourisme est un enjeu mondial en raison du poids économique qu’il représente, mais il est difficile d’évaluer et de quantifier avec précisions les retombées économiques du tourisme dans le produit intérieur d’un pays.</a:t>
            </a:r>
          </a:p>
          <a:p>
            <a:endParaRPr lang="fr-FR" dirty="0"/>
          </a:p>
        </p:txBody>
      </p:sp>
    </p:spTree>
  </p:cSld>
  <p:clrMapOvr>
    <a:masterClrMapping/>
  </p:clrMapOvr>
  <p:transition>
    <p:cut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lstStyle/>
          <a:p>
            <a:r>
              <a:rPr lang="fr-FR" dirty="0" smtClean="0"/>
              <a:t>Le tourisme social doit se faire connaître comme partie prenante de l’économie sociale et solidaire. Il doit explorer à son profit les ressources de l’économie sociale d’autres secteurs économiques que le sien : moyen de financement, formes juridiques nouvelles (coopératives de solidarité et de l’entraide sociale par exemple...)</a:t>
            </a:r>
          </a:p>
          <a:p>
            <a:endParaRPr lang="fr-FR" dirty="0"/>
          </a:p>
        </p:txBody>
      </p:sp>
    </p:spTree>
  </p:cSld>
  <p:clrMapOvr>
    <a:masterClrMapping/>
  </p:clrMapOvr>
  <p:transition>
    <p:cut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fontScale="70000" lnSpcReduction="20000"/>
          </a:bodyPr>
          <a:lstStyle/>
          <a:p>
            <a:r>
              <a:rPr lang="fr-FR" dirty="0" smtClean="0"/>
              <a:t>le </a:t>
            </a:r>
            <a:r>
              <a:rPr lang="fr-FR" dirty="0"/>
              <a:t>Centre de vacances de l’OCE d’Immouzer-Kandar abritera les travaux de l’assemblée générale constitutive et statutaire de l’Association marocaine du tourisme familial dont la mission est de contribuer au développement du tourisme de famille et en faire l’un des facteurs qui contribueront au développement durable. </a:t>
            </a:r>
            <a:br>
              <a:rPr lang="fr-FR" dirty="0"/>
            </a:br>
            <a:r>
              <a:rPr lang="fr-FR" dirty="0"/>
              <a:t/>
            </a:r>
            <a:br>
              <a:rPr lang="fr-FR" dirty="0"/>
            </a:br>
            <a:r>
              <a:rPr lang="fr-FR" dirty="0"/>
              <a:t>Selon les fondateurs, le tourisme citoyen combine généralement toutes les formes de tourisme alternatif qui respectent, préservent et mettent en valeur les ressources patrimoniales d’un territoire à l’attention des touristes accueillis de manière à minimiser les impacts négatifs qu’ils pourraient  générer. On constate d’ailleurs que le tourisme familial n’a pas encore adhéré à ce type de tourisme, du fait que la plupart des familles marocaines cherchent des espaces pour passer leurs vacances, pour le repos et le divertissement, sans planifier des activités de leur voyage, pour répondre aux besoins de leurs différents membres et faire du voyage un moyen de découvrir les régions qu’elles visitent et les habitants à travers leur environnement et patrimoine culturel. </a:t>
            </a:r>
            <a:br>
              <a:rPr lang="fr-FR" dirty="0"/>
            </a:br>
            <a:endParaRPr lang="fr-FR" dirty="0"/>
          </a:p>
        </p:txBody>
      </p:sp>
    </p:spTree>
  </p:cSld>
  <p:clrMapOvr>
    <a:masterClrMapping/>
  </p:clrMapOvr>
  <p:transition>
    <p:cut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L’idée de création de cette Association est née à partir de la conviction de ses membres fondateurs des effets indésirables associés au tourisme en général et familial en particulier, qui conduisent à la détérioration des caractéristiques écologiques et socioéconomiques des zones touristiques d’accueil. Ainsi ils ont l’intention de contribuer au développement du tourisme de famille et apporter une plus-value pour les régions défavorisées, ayant un potentiel touristique, à travers le projet de l’association sous le slogan « Agissons pour un tourisme citoyen ». </a:t>
            </a:r>
            <a:endParaRPr lang="fr-FR" dirty="0"/>
          </a:p>
        </p:txBody>
      </p:sp>
    </p:spTree>
  </p:cSld>
  <p:clrMapOvr>
    <a:masterClrMapping/>
  </p:clrMapOvr>
  <p:transition>
    <p:cut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objectifs de cette association</a:t>
            </a:r>
            <a:endParaRPr lang="fr-FR" dirty="0"/>
          </a:p>
        </p:txBody>
      </p:sp>
      <p:sp>
        <p:nvSpPr>
          <p:cNvPr id="3" name="Espace réservé du contenu 2"/>
          <p:cNvSpPr>
            <a:spLocks noGrp="1"/>
          </p:cNvSpPr>
          <p:nvPr>
            <p:ph sz="quarter" idx="1"/>
          </p:nvPr>
        </p:nvSpPr>
        <p:spPr/>
        <p:txBody>
          <a:bodyPr>
            <a:normAutofit fontScale="70000" lnSpcReduction="20000"/>
          </a:bodyPr>
          <a:lstStyle/>
          <a:p>
            <a:r>
              <a:rPr lang="fr-FR" dirty="0" smtClean="0"/>
              <a:t>L’objectif de cette association est d’organiser des voyages au profit des familles marocaines en coordination avec les acteurs dans le domaine du tourisme, en particulier les associations et les entreprises touristiques locales opérant dans les régions et de diversifier des activités du voyage, en se basant sur  la découverte de la culture et l’environnement. L’organisation des actions sociales et des activités de divertissement, le soutien du tourisme dans les régions rurales, en coordination avec les associations et les acteurs locaux afin de mettre en évidence la culture locale et le potentiel naturel de ces régions, l’organisation des voyages à l’intérieur et à l’extérieur du Maroc, avec la participation des familles marocaines, arabes et étrangères pour encourager l’échange culturel et touristique, l’organisation des camps pour les jeunes filles et enfants des familles adhérentes, ayant un thème d’ordre social, en impliquant ces jeunes à mener des actions communautaires pour les régions touristiques de réception défavorisées. Le but est de mettre en place le concept du tourisme </a:t>
            </a:r>
            <a:r>
              <a:rPr lang="fr-FR" dirty="0" smtClean="0"/>
              <a:t>citoyens. sèment </a:t>
            </a:r>
            <a:r>
              <a:rPr lang="fr-FR" dirty="0" smtClean="0"/>
              <a:t>sur sa mise en place et sur son organisation.</a:t>
            </a:r>
          </a:p>
          <a:p>
            <a:endParaRPr lang="fr-FR" dirty="0"/>
          </a:p>
        </p:txBody>
      </p:sp>
    </p:spTree>
  </p:cSld>
  <p:clrMapOvr>
    <a:masterClrMapping/>
  </p:clrMapOvr>
  <p:transition>
    <p:cut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nombres de salaries</a:t>
            </a:r>
            <a:br>
              <a:rPr lang="fr-FR" dirty="0" smtClean="0"/>
            </a:br>
            <a:endParaRPr lang="fr-FR" dirty="0"/>
          </a:p>
        </p:txBody>
      </p:sp>
      <p:sp>
        <p:nvSpPr>
          <p:cNvPr id="3" name="Espace réservé du contenu 2"/>
          <p:cNvSpPr>
            <a:spLocks noGrp="1"/>
          </p:cNvSpPr>
          <p:nvPr>
            <p:ph sz="quarter" idx="1"/>
          </p:nvPr>
        </p:nvSpPr>
        <p:spPr/>
        <p:txBody>
          <a:bodyPr/>
          <a:lstStyle/>
          <a:p>
            <a:r>
              <a:rPr lang="fr-FR" dirty="0"/>
              <a:t>L’UNAT estime la population salariée à plus de 18 000 personnes (en 2010) ...et quelques 70 000 travailleurs saisonniers ! La structure de l’emploi est très diversifiée et souvent précaire : on y trouve des contrats aidés, des contrats à temps partiels, des CDD, et une faible proportion de permanents en CDI.</a:t>
            </a:r>
          </a:p>
          <a:p>
            <a:endParaRPr lang="fr-FR" dirty="0"/>
          </a:p>
        </p:txBody>
      </p:sp>
    </p:spTree>
  </p:cSld>
  <p:clrMapOvr>
    <a:masterClrMapping/>
  </p:clrMapOvr>
  <p:transition>
    <p:cut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L’historique</a:t>
            </a:r>
            <a:endParaRPr lang="fr-FR" dirty="0"/>
          </a:p>
        </p:txBody>
      </p:sp>
      <p:sp>
        <p:nvSpPr>
          <p:cNvPr id="3" name="Espace réservé du contenu 2"/>
          <p:cNvSpPr>
            <a:spLocks noGrp="1"/>
          </p:cNvSpPr>
          <p:nvPr>
            <p:ph sz="quarter" idx="1"/>
          </p:nvPr>
        </p:nvSpPr>
        <p:spPr/>
        <p:txBody>
          <a:bodyPr/>
          <a:lstStyle/>
          <a:p>
            <a:r>
              <a:rPr lang="fr-FR" dirty="0"/>
              <a:t>Depuis 1936, le Tourisme social et familial a pour objet principal de permettre au plus grand nombre d'accéder aux loisirs et aux vacances. Acteur de l’économie, il est rattaché depuis les années 80 au  ministère </a:t>
            </a:r>
            <a:r>
              <a:rPr lang="fr-FR" dirty="0" smtClean="0"/>
              <a:t>du Tourisme </a:t>
            </a:r>
            <a:r>
              <a:rPr lang="fr-FR" dirty="0"/>
              <a:t>et devient dans les années 90, la branche du Tourisme social et associatif.</a:t>
            </a:r>
          </a:p>
          <a:p>
            <a:pPr>
              <a:buNone/>
            </a:pPr>
            <a:endParaRPr lang="fr-FR" dirty="0"/>
          </a:p>
        </p:txBody>
      </p:sp>
    </p:spTree>
  </p:cSld>
  <p:clrMapOvr>
    <a:masterClrMapping/>
  </p:clrMapOvr>
  <p:transition>
    <p:cut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Segmentations</a:t>
            </a:r>
            <a:br>
              <a:rPr lang="fr-FR" dirty="0" smtClean="0"/>
            </a:br>
            <a:endParaRPr lang="fr-FR" dirty="0"/>
          </a:p>
        </p:txBody>
      </p:sp>
      <p:sp>
        <p:nvSpPr>
          <p:cNvPr id="3" name="Espace réservé du contenu 2"/>
          <p:cNvSpPr>
            <a:spLocks noGrp="1"/>
          </p:cNvSpPr>
          <p:nvPr>
            <p:ph sz="quarter" idx="1"/>
          </p:nvPr>
        </p:nvSpPr>
        <p:spPr/>
        <p:txBody>
          <a:bodyPr/>
          <a:lstStyle/>
          <a:p>
            <a:endParaRPr lang="fr-FR" dirty="0" smtClean="0"/>
          </a:p>
          <a:p>
            <a:pPr lvl="0"/>
            <a:r>
              <a:rPr lang="fr-FR" dirty="0"/>
              <a:t>famille </a:t>
            </a:r>
            <a:r>
              <a:rPr lang="fr-FR" dirty="0" smtClean="0"/>
              <a:t>animation</a:t>
            </a:r>
            <a:endParaRPr lang="fr-FR" dirty="0"/>
          </a:p>
          <a:p>
            <a:pPr lvl="0"/>
            <a:r>
              <a:rPr lang="fr-FR" dirty="0"/>
              <a:t>famille </a:t>
            </a:r>
            <a:r>
              <a:rPr lang="fr-FR" dirty="0" smtClean="0"/>
              <a:t>restauration</a:t>
            </a:r>
            <a:endParaRPr lang="fr-FR" dirty="0"/>
          </a:p>
          <a:p>
            <a:pPr lvl="0"/>
            <a:r>
              <a:rPr lang="fr-FR" dirty="0"/>
              <a:t>famille </a:t>
            </a:r>
            <a:r>
              <a:rPr lang="fr-FR" dirty="0" smtClean="0"/>
              <a:t>hébergement</a:t>
            </a:r>
            <a:endParaRPr lang="fr-FR" dirty="0"/>
          </a:p>
          <a:p>
            <a:pPr lvl="0"/>
            <a:r>
              <a:rPr lang="fr-FR" dirty="0"/>
              <a:t>famille support </a:t>
            </a:r>
            <a:r>
              <a:rPr lang="fr-FR" dirty="0" smtClean="0"/>
              <a:t>technique</a:t>
            </a:r>
            <a:endParaRPr lang="fr-FR" dirty="0"/>
          </a:p>
          <a:p>
            <a:pPr lvl="0"/>
            <a:r>
              <a:rPr lang="fr-FR" dirty="0"/>
              <a:t>famille support </a:t>
            </a:r>
            <a:r>
              <a:rPr lang="fr-FR" dirty="0" smtClean="0"/>
              <a:t>administratif</a:t>
            </a:r>
            <a:endParaRPr lang="fr-FR" dirty="0"/>
          </a:p>
          <a:p>
            <a:pPr lvl="0"/>
            <a:r>
              <a:rPr lang="fr-FR" dirty="0"/>
              <a:t>famille </a:t>
            </a:r>
            <a:r>
              <a:rPr lang="fr-FR" dirty="0" smtClean="0"/>
              <a:t>direction</a:t>
            </a:r>
            <a:endParaRPr lang="fr-FR" dirty="0"/>
          </a:p>
          <a:p>
            <a:endParaRPr lang="fr-FR" dirty="0"/>
          </a:p>
        </p:txBody>
      </p:sp>
    </p:spTree>
  </p:cSld>
  <p:clrMapOvr>
    <a:masterClrMapping/>
  </p:clrMapOvr>
  <p:transition>
    <p:cut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Vision 2020</a:t>
            </a:r>
            <a:br>
              <a:rPr lang="fr-FR" dirty="0" smtClean="0"/>
            </a:br>
            <a:endParaRPr lang="fr-FR" dirty="0"/>
          </a:p>
        </p:txBody>
      </p:sp>
      <p:sp>
        <p:nvSpPr>
          <p:cNvPr id="3" name="Espace réservé du contenu 2"/>
          <p:cNvSpPr>
            <a:spLocks noGrp="1"/>
          </p:cNvSpPr>
          <p:nvPr>
            <p:ph sz="quarter" idx="1"/>
          </p:nvPr>
        </p:nvSpPr>
        <p:spPr/>
        <p:txBody>
          <a:bodyPr>
            <a:normAutofit fontScale="77500" lnSpcReduction="20000"/>
          </a:bodyPr>
          <a:lstStyle/>
          <a:p>
            <a:r>
              <a:rPr lang="fr-FR" dirty="0"/>
              <a:t>La Vision 2020 pour le développement du secteur touristique se veut une stratégie prometteuse visant à renforcer la position du Maroc en tant que destination internationale, et à ériger le tourisme interne et familial </a:t>
            </a:r>
            <a:r>
              <a:rPr lang="fr-FR" dirty="0" smtClean="0"/>
              <a:t>et social en </a:t>
            </a:r>
            <a:r>
              <a:rPr lang="fr-FR" dirty="0"/>
              <a:t>priorité nationale. La nouvelle Vision adopte une démarche analytique exhaustive et rigoureuse, et s’inspire de la volonté de passer à une démarche d’aménagement du territoire structurante en terme d’emplois et de développer la compétitivité du tourisme marocain, en se basant sur les atouts des régions selon une dimension territoriale et intégrée. </a:t>
            </a:r>
            <a:br>
              <a:rPr lang="fr-FR" dirty="0"/>
            </a:br>
            <a:r>
              <a:rPr lang="fr-FR" dirty="0"/>
              <a:t/>
            </a:r>
            <a:br>
              <a:rPr lang="fr-FR" dirty="0"/>
            </a:br>
            <a:r>
              <a:rPr lang="fr-FR" dirty="0"/>
              <a:t>L’engagement de la Vision 2020 consiste à « continuer à faire du tourisme l’un des moteurs du développement économique, social et culturel du Maroc », en participant notamment à la création des richesses économiques au niveau des régions, à la préservation, la valorisation et au rayonnement de notre patrimoine culturel et naturel.</a:t>
            </a:r>
            <a:br>
              <a:rPr lang="fr-FR" dirty="0"/>
            </a:br>
            <a:endParaRPr lang="fr-FR" dirty="0"/>
          </a:p>
        </p:txBody>
      </p:sp>
    </p:spTree>
  </p:cSld>
  <p:clrMapOvr>
    <a:masterClrMapping/>
  </p:clrMapOvr>
  <p:transition>
    <p:cut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a:bodyPr>
          <a:lstStyle/>
          <a:p>
            <a:r>
              <a:rPr lang="fr-FR" dirty="0"/>
              <a:t>Dans ce cadre, l’ambition de la nouvelle Vision est de « hisser le Maroc en 2020 parmi les 20 premières destinations touristiques mondiales tout en s’imposant en tant que destination de référence en matière de développement durable sur le pourtour méditerranéen ». </a:t>
            </a:r>
            <a:br>
              <a:rPr lang="fr-FR" dirty="0"/>
            </a:br>
            <a:r>
              <a:rPr lang="fr-FR" dirty="0"/>
              <a:t/>
            </a:r>
            <a:br>
              <a:rPr lang="fr-FR" dirty="0"/>
            </a:br>
            <a:r>
              <a:rPr lang="fr-FR" dirty="0"/>
              <a:t/>
            </a:r>
            <a:br>
              <a:rPr lang="fr-FR" dirty="0"/>
            </a:br>
            <a:r>
              <a:rPr lang="fr-FR" dirty="0"/>
              <a:t/>
            </a:r>
            <a:br>
              <a:rPr lang="fr-FR" dirty="0"/>
            </a:br>
            <a:endParaRPr lang="fr-FR" dirty="0"/>
          </a:p>
        </p:txBody>
      </p:sp>
    </p:spTree>
  </p:cSld>
  <p:clrMapOvr>
    <a:masterClrMapping/>
  </p:clrMapOvr>
  <p:transition>
    <p:cut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smtClean="0"/>
              <a:t>Ainsi, six nouvelles destinations touristiques vont émerger dans le cadre de cette ambition et seront de véritables relais de croissance qui s’ajouteront aux pôles internationaux déjà existants que sont Marrakech et Agadir. Ces huit destinations constituent les points d’ancrage d’une politique touristique volontariste et intégrée d’aménagement territorial articulée autour de cinq axes de développement majeurs qui orienteront les efforts de la décennie, à savoir l’enrichissement de l’offre culturelle, la poursuite du positionnement offensif sur le balnéaire, la création d’une offre «Nature», la mise en place de corridors thématiques et la structuration d’une offre performante d’animation</a:t>
            </a:r>
            <a:endParaRPr lang="fr-FR" dirty="0"/>
          </a:p>
        </p:txBody>
      </p:sp>
    </p:spTree>
  </p:cSld>
  <p:clrMapOvr>
    <a:masterClrMapping/>
  </p:clrMapOvr>
  <p:transition>
    <p:cut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fontScale="92500"/>
          </a:bodyPr>
          <a:lstStyle/>
          <a:p>
            <a:r>
              <a:rPr lang="fr-FR" dirty="0" smtClean="0"/>
              <a:t>Ce positionnement se fera grâce à un modèle touristique unique, qui combinera une croissance soutenue doublée d’une gestion responsable de l’environnement et le respect de l’authenticité socioculturelle marocaine. Le Maroc, promet la Vision 2020, sera par excellence la destination méditerranéenne de l’authenticité, fondée sur le rayonnement de la culture et des traditions, dans leurs dimensions d’hospitalité, de raffinement et d’ouverture. Cette nouvelle Vision prévoit de développer une infrastructure touristique de classe mondiale en termes de qualité, de confort et d’accessibilité. </a:t>
            </a:r>
            <a:endParaRPr lang="fr-FR" dirty="0"/>
          </a:p>
        </p:txBody>
      </p:sp>
    </p:spTree>
  </p:cSld>
  <p:clrMapOvr>
    <a:masterClrMapping/>
  </p:clrMapOvr>
  <p:transition>
    <p:cut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fontScale="77500" lnSpcReduction="20000"/>
          </a:bodyPr>
          <a:lstStyle/>
          <a:p>
            <a:r>
              <a:rPr lang="fr-FR" dirty="0"/>
              <a:t>Pour cela, cette stratégie prévoir de doubler la part de marché du Maroc sur les principaux marchés mondiaux et d’attirer 1 million de touristes issus des marchés émergents cibles. Elle ambitionne aussi de tripler le nombre de voyages domestiques. La réalisation de ces objectifs consacrera la place du tourisme comme deuxième secteur économique du pays. </a:t>
            </a:r>
            <a:br>
              <a:rPr lang="fr-FR" dirty="0"/>
            </a:br>
            <a:r>
              <a:rPr lang="fr-FR" dirty="0"/>
              <a:t/>
            </a:r>
            <a:br>
              <a:rPr lang="fr-FR" dirty="0"/>
            </a:br>
            <a:r>
              <a:rPr lang="fr-FR" dirty="0"/>
              <a:t>Ainsi, 470 000 emplois directs seront créés sur la période 2011- 2020 pour employer au terme de la décennie près d’un million de Marocains, les recettes touristiques seront plus que doublées pour atteindre 140 milliards de DH en 2020 soit une somme cumulée sur la décennie proche de 1000 milliards de DH (plus du double des recettes cumulées de la décennie précédente), le PIB touristique sera accru de 2 points, pour atteindre près de 150 milliards de DH contre environ 60 aujourd’hui. </a:t>
            </a:r>
            <a:br>
              <a:rPr lang="fr-FR" dirty="0"/>
            </a:br>
            <a:r>
              <a:rPr lang="fr-FR" dirty="0"/>
              <a:t/>
            </a:r>
            <a:br>
              <a:rPr lang="fr-FR" dirty="0"/>
            </a:br>
            <a:endParaRPr lang="fr-FR" dirty="0"/>
          </a:p>
        </p:txBody>
      </p:sp>
    </p:spTree>
  </p:cSld>
  <p:clrMapOvr>
    <a:masterClrMapping/>
  </p:clrMapOvr>
  <p:transition>
    <p:cut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00042"/>
            <a:ext cx="8229600" cy="1143000"/>
          </a:xfrm>
        </p:spPr>
        <p:txBody>
          <a:bodyPr>
            <a:normAutofit fontScale="90000"/>
          </a:bodyPr>
          <a:lstStyle/>
          <a:p>
            <a:r>
              <a:rPr lang="fr-FR" b="1" dirty="0"/>
              <a:t> </a:t>
            </a:r>
            <a:r>
              <a:rPr lang="fr-FR" dirty="0"/>
              <a:t/>
            </a:r>
            <a:br>
              <a:rPr lang="fr-FR" dirty="0"/>
            </a:br>
            <a:r>
              <a:rPr lang="fr-FR" dirty="0"/>
              <a:t/>
            </a:r>
            <a:br>
              <a:rPr lang="fr-FR" dirty="0"/>
            </a:br>
            <a:endParaRPr lang="fr-FR" dirty="0"/>
          </a:p>
        </p:txBody>
      </p:sp>
      <p:sp>
        <p:nvSpPr>
          <p:cNvPr id="3" name="Espace réservé du contenu 2"/>
          <p:cNvSpPr>
            <a:spLocks noGrp="1"/>
          </p:cNvSpPr>
          <p:nvPr>
            <p:ph sz="quarter" idx="1"/>
          </p:nvPr>
        </p:nvSpPr>
        <p:spPr/>
        <p:txBody>
          <a:bodyPr>
            <a:normAutofit fontScale="40000" lnSpcReduction="20000"/>
          </a:bodyPr>
          <a:lstStyle/>
          <a:p>
            <a:r>
              <a:rPr lang="fr-FR" sz="3500" dirty="0"/>
              <a:t>La Vision 2020 va jouer un rôle important dans le processus de régionalisation avancée dans lequel s’est engagé le Maroc. En effet, le tourisme constitue un moteur puissant de développement et de valorisation de l’ensemble des régions du Maroc, en permettant aux régions de tirer profit de l’ensemble de leurs potentialités, et en favorisant la mise en place de synergies entre régions et territoires. Cette stratégie prend ainsi appui sur huit territoires présentant la cohérence touristique, l’attractivité et la masse critique nécessaires (en termes de capacités d’hébergement, d’actifs touristiques et de desserte aérienne) pour un positionnement international. </a:t>
            </a:r>
            <a:br>
              <a:rPr lang="fr-FR" sz="3500" dirty="0"/>
            </a:br>
            <a:r>
              <a:rPr lang="fr-FR" sz="3500" dirty="0"/>
              <a:t/>
            </a:r>
            <a:br>
              <a:rPr lang="fr-FR" sz="3500" dirty="0"/>
            </a:br>
            <a:r>
              <a:rPr lang="fr-FR" sz="3500" dirty="0"/>
              <a:t>Ce découpage qui transcende les barrières administratives permet aux régions de tirer profit de l’ensemble de leurs potentialités notamment les sites naturels, le patrimoine culturel et la culture vivante. </a:t>
            </a:r>
            <a:br>
              <a:rPr lang="fr-FR" sz="3500" dirty="0"/>
            </a:br>
            <a:r>
              <a:rPr lang="fr-FR" sz="3500" dirty="0"/>
              <a:t/>
            </a:r>
            <a:br>
              <a:rPr lang="fr-FR" sz="3500" dirty="0"/>
            </a:br>
            <a:r>
              <a:rPr lang="fr-FR" sz="3500" dirty="0"/>
              <a:t>La Vision 2020 prévoit également la création d’instances qui prendront en charge toutes les dimensions de l’action touristique régionale, que ce soit au niveau de la planification, du suivi opérationnel, de la concertation avec les acteurs, que du soutien aux initiatives locales. Il s’agit d’une instance nationale de pilotage public-privé-régions: cette instance aura pour mission de piloter, suivre et évaluer la stratégie et d’en assurer la coordination et les arbitrages. </a:t>
            </a:r>
            <a:br>
              <a:rPr lang="fr-FR" sz="3500" dirty="0"/>
            </a:br>
            <a:r>
              <a:rPr lang="fr-FR" sz="3500" dirty="0"/>
              <a:t/>
            </a:r>
            <a:br>
              <a:rPr lang="fr-FR" sz="3500" dirty="0"/>
            </a:br>
            <a:r>
              <a:rPr lang="fr-FR" sz="3500" dirty="0"/>
              <a:t>Des Agences du Développement Touristique (ADT) seront créées dans chaque territoire touristique, dans lesquels les Conseils Régionaux du Tourisme (CRT) et les Conseils Provinciaux du Tourisme (CPT) seront institutionnalisés comme parties prenantes de la gouvernance de ces ADT, et qui auront pour mission de développer l’attractivité et la compétitivité touristiques des territoires et d’assurer une orientation des professionnels locaux et des investisseurs. </a:t>
            </a:r>
            <a:br>
              <a:rPr lang="fr-FR" sz="3500" dirty="0"/>
            </a:br>
            <a:r>
              <a:rPr lang="fr-FR" sz="3500" dirty="0"/>
              <a:t/>
            </a:r>
            <a:br>
              <a:rPr lang="fr-FR" sz="3500" dirty="0"/>
            </a:br>
            <a:r>
              <a:rPr lang="fr-FR" sz="3500" dirty="0"/>
              <a:t>Ces ADT seront des espaces de concertation entre tous les acteurs locaux : publics, privés, élus, et deviendront l’interlocuteur unique sur les problématiques touristiques au niveau du territoire.</a:t>
            </a:r>
          </a:p>
          <a:p>
            <a:endParaRPr lang="fr-FR" dirty="0"/>
          </a:p>
        </p:txBody>
      </p:sp>
    </p:spTree>
  </p:cSld>
  <p:clrMapOvr>
    <a:masterClrMapping/>
  </p:clrMapOvr>
  <p:transition>
    <p:cut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Centre d’estivage banque populaire</a:t>
            </a:r>
            <a:endParaRPr lang="fr-FR" dirty="0"/>
          </a:p>
        </p:txBody>
      </p:sp>
      <p:sp>
        <p:nvSpPr>
          <p:cNvPr id="3" name="Espace réservé du contenu 2"/>
          <p:cNvSpPr>
            <a:spLocks noGrp="1"/>
          </p:cNvSpPr>
          <p:nvPr>
            <p:ph sz="quarter" idx="1"/>
          </p:nvPr>
        </p:nvSpPr>
        <p:spPr/>
        <p:txBody>
          <a:bodyPr>
            <a:normAutofit/>
          </a:bodyPr>
          <a:lstStyle/>
          <a:p>
            <a:r>
              <a:rPr lang="fr-FR" dirty="0" smtClean="0"/>
              <a:t>Localisation </a:t>
            </a:r>
            <a:r>
              <a:rPr lang="fr-FR" dirty="0" smtClean="0"/>
              <a:t>: Marrakech , targua</a:t>
            </a:r>
          </a:p>
          <a:p>
            <a:r>
              <a:rPr lang="fr-FR" dirty="0" smtClean="0"/>
              <a:t>Type de construction</a:t>
            </a:r>
            <a:r>
              <a:rPr lang="fr-FR" dirty="0" smtClean="0"/>
              <a:t> </a:t>
            </a:r>
            <a:r>
              <a:rPr lang="fr-FR" dirty="0" smtClean="0"/>
              <a:t>: pavillonnaire</a:t>
            </a:r>
          </a:p>
          <a:p>
            <a:r>
              <a:rPr lang="fr-FR" dirty="0" smtClean="0"/>
              <a:t>Capacité d’hébergement : 54 appartements constitué soit de 2 chambres a coucher ou 1 chambres selon le choix de la personne et un salon , kitchenette, salle de bain ( une ou deux selon le type d’appartements),climatisation. 26 bungalows avec 2 chambres a coucher ,2 salles de bains un salon , cuisine.</a:t>
            </a:r>
            <a:endParaRPr lang="fr-FR" dirty="0" smtClean="0"/>
          </a:p>
          <a:p>
            <a:endParaRPr lang="fr-FR" dirty="0"/>
          </a:p>
        </p:txBody>
      </p:sp>
    </p:spTree>
  </p:cSld>
  <p:clrMapOvr>
    <a:masterClrMapping/>
  </p:clrMapOvr>
  <p:transition>
    <p:cut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a:bodyPr>
          <a:lstStyle/>
          <a:p>
            <a:r>
              <a:rPr lang="fr-FR" dirty="0" smtClean="0"/>
              <a:t>Points de ventes : la restauration (rapide), une superette.</a:t>
            </a:r>
          </a:p>
          <a:p>
            <a:r>
              <a:rPr lang="fr-FR" dirty="0" smtClean="0"/>
              <a:t>Type de réservation</a:t>
            </a:r>
            <a:r>
              <a:rPr lang="fr-FR" dirty="0" smtClean="0"/>
              <a:t> </a:t>
            </a:r>
            <a:r>
              <a:rPr lang="fr-FR" dirty="0" smtClean="0"/>
              <a:t>: réservation en </a:t>
            </a:r>
            <a:r>
              <a:rPr lang="fr-FR" dirty="0" smtClean="0"/>
              <a:t>bed</a:t>
            </a:r>
            <a:r>
              <a:rPr lang="fr-FR" dirty="0" smtClean="0"/>
              <a:t> </a:t>
            </a:r>
            <a:r>
              <a:rPr lang="fr-FR" dirty="0" smtClean="0"/>
              <a:t>only</a:t>
            </a:r>
            <a:r>
              <a:rPr lang="fr-FR" dirty="0" smtClean="0"/>
              <a:t> elle se fait  au niveau du siège par un service de réservation</a:t>
            </a:r>
          </a:p>
          <a:p>
            <a:r>
              <a:rPr lang="fr-FR" dirty="0" smtClean="0"/>
              <a:t>La gestion est assure par un gérant qui est sous la direction des ressources humaines et qui n’a pas généralement de formation  en hôtellerie</a:t>
            </a:r>
            <a:endParaRPr lang="fr-FR" dirty="0"/>
          </a:p>
        </p:txBody>
      </p:sp>
      <p:sp>
        <p:nvSpPr>
          <p:cNvPr id="4" name="Rectangle 3"/>
          <p:cNvSpPr/>
          <p:nvPr/>
        </p:nvSpPr>
        <p:spPr>
          <a:xfrm>
            <a:off x="4448408" y="3244334"/>
            <a:ext cx="247184" cy="369332"/>
          </a:xfrm>
          <a:prstGeom prst="rect">
            <a:avLst/>
          </a:prstGeom>
        </p:spPr>
        <p:txBody>
          <a:bodyPr wrap="none">
            <a:spAutoFit/>
          </a:bodyPr>
          <a:lstStyle/>
          <a:p>
            <a:r>
              <a:rPr lang="fr-FR" dirty="0" smtClean="0"/>
              <a:t>:</a:t>
            </a:r>
            <a:endParaRPr lang="fr-FR" dirty="0"/>
          </a:p>
        </p:txBody>
      </p:sp>
    </p:spTree>
  </p:cSld>
  <p:clrMapOvr>
    <a:masterClrMapping/>
  </p:clrMapOvr>
  <p:transition>
    <p:cut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sz="quarter" idx="1"/>
          </p:nvPr>
        </p:nvSpPr>
        <p:spPr/>
        <p:txBody>
          <a:bodyPr>
            <a:normAutofit/>
          </a:bodyPr>
          <a:lstStyle/>
          <a:p>
            <a:r>
              <a:rPr lang="fr-FR" dirty="0" smtClean="0"/>
              <a:t>Le tourisme social et familial doit être capable d’affronter</a:t>
            </a:r>
            <a:r>
              <a:rPr lang="fr-FR" dirty="0" smtClean="0"/>
              <a:t> les enjeux de la mondialisation, à nouer des alliances pour se faire entendre et pour proposer des solutions. Les responsables </a:t>
            </a:r>
            <a:r>
              <a:rPr lang="fr-FR" dirty="0" smtClean="0"/>
              <a:t>marocains du </a:t>
            </a:r>
            <a:r>
              <a:rPr lang="fr-FR" dirty="0" smtClean="0"/>
              <a:t>secteur du tourisme en général et social en </a:t>
            </a:r>
            <a:r>
              <a:rPr lang="fr-FR" dirty="0" smtClean="0"/>
              <a:t>particulier sont </a:t>
            </a:r>
            <a:r>
              <a:rPr lang="fr-FR" dirty="0" smtClean="0"/>
              <a:t>aussi invités a être pragmatiques et plus concrets et entreprendre des actions efficaces pour que cette forme de tourisme porte ses fruits, car l’avenir de leurs nations, en </a:t>
            </a:r>
            <a:r>
              <a:rPr lang="fr-FR" dirty="0" smtClean="0"/>
              <a:t>matière de développement social</a:t>
            </a:r>
            <a:endParaRPr lang="fr-FR" dirty="0" smtClean="0"/>
          </a:p>
          <a:p>
            <a:endParaRPr lang="fr-FR" dirty="0"/>
          </a:p>
        </p:txBody>
      </p:sp>
    </p:spTree>
  </p:cSld>
  <p:clrMapOvr>
    <a:masterClrMapping/>
  </p:clrMapOvr>
  <p:transition>
    <p:cut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smtClean="0"/>
              <a:t>Au début de ce troisième millénaire, les protagonistes du tourisme social sont tenus de mettre en œuvre une stratégie très pointue leur permettant de faire face aux diverses révolutions que connaît ce monde. Parmi ces révolutions, l’on peut considérer celle de l’imagination et de la créativité, pour la mise en place de nouveaux produits et services destinés à satisfaire les attentes des nouvelles clientèles potentielles. Ensuite il est nécessaire de prendre en compte la gestion sous toutes ses formes, toute en faisant preuve d’audace, d’innovation et notamment en matière de textes et de statuts juridiques. Il est également important de répondre aux attentes et aux besoins de ceux qui sont exclus de la mondialisation.</a:t>
            </a:r>
          </a:p>
          <a:p>
            <a:endParaRPr lang="fr-FR" dirty="0"/>
          </a:p>
        </p:txBody>
      </p:sp>
    </p:spTree>
  </p:cSld>
  <p:clrMapOvr>
    <a:masterClrMapping/>
  </p:clrMapOvr>
  <p:transition>
    <p:cut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sz="4400" dirty="0"/>
              <a:t>Etant un facteur d’équilibre individuel et social, un moyen d’évolution des personnes, le tourisme doit se développer en harmonie avec l’environnement humain, naturel et culturel et s’inscrire dans un contexte de développement durable</a:t>
            </a:r>
            <a:r>
              <a:rPr lang="fr-FR" sz="4400" dirty="0" smtClean="0"/>
              <a:t>.</a:t>
            </a:r>
            <a:endParaRPr lang="fr-FR" sz="4400" dirty="0"/>
          </a:p>
        </p:txBody>
      </p:sp>
    </p:spTree>
  </p:cSld>
  <p:clrMapOvr>
    <a:masterClrMapping/>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0"/>
            <a:ext cx="8258204" cy="1417638"/>
          </a:xfrm>
        </p:spPr>
        <p:txBody>
          <a:bodyPr>
            <a:normAutofit fontScale="90000"/>
          </a:bodyPr>
          <a:lstStyle/>
          <a:p>
            <a:r>
              <a:rPr lang="fr-FR" dirty="0" smtClean="0"/>
              <a:t>Le tourisme social et le développement durable</a:t>
            </a:r>
            <a:br>
              <a:rPr lang="fr-FR" dirty="0" smtClean="0"/>
            </a:br>
            <a:endParaRPr lang="fr-FR" dirty="0"/>
          </a:p>
        </p:txBody>
      </p:sp>
      <p:sp>
        <p:nvSpPr>
          <p:cNvPr id="3" name="Espace réservé du contenu 2"/>
          <p:cNvSpPr>
            <a:spLocks noGrp="1"/>
          </p:cNvSpPr>
          <p:nvPr>
            <p:ph sz="quarter" idx="1"/>
          </p:nvPr>
        </p:nvSpPr>
        <p:spPr/>
        <p:txBody>
          <a:bodyPr>
            <a:normAutofit fontScale="92500" lnSpcReduction="10000"/>
          </a:bodyPr>
          <a:lstStyle/>
          <a:p>
            <a:r>
              <a:rPr lang="fr-FR" dirty="0" smtClean="0"/>
              <a:t>Le tourisme est confronté à de nouvelles missions pour répondre aux exigences d’un développement durable et harmonieux concernant l’activité touristique des nouvelles destinations (Afrique, Amérique du Sud et surtout l’Asie). Aujourd’hui, une grande qualité des produits et des prestations, une meilleure coordination et une concertation sur le plan international, s’imposent pour le maintien de l’équilibre et de la continuité de cette activité. Le tourisme social doit alors prendre la place qui lui revient et graver sa marque dans l’esprit des états, des gouvernements, des promoteurs et enfin des masses populaires destinataires de ces genres de produits.</a:t>
            </a:r>
          </a:p>
          <a:p>
            <a:endParaRPr lang="fr-FR" dirty="0"/>
          </a:p>
        </p:txBody>
      </p:sp>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a:bodyPr>
          <a:lstStyle/>
          <a:p>
            <a:r>
              <a:rPr lang="fr-FR" dirty="0" smtClean="0"/>
              <a:t>Le tourisme social doit mettre à la disposition des communautés régionales et locales ses ressources, ses valeurs pour un développement socio-économique optimal et durable</a:t>
            </a:r>
            <a:endParaRPr lang="fr-FR" dirty="0"/>
          </a:p>
        </p:txBody>
      </p:sp>
    </p:spTree>
  </p:cSld>
  <p:clrMapOvr>
    <a:masterClrMapping/>
  </p:clrMapOvr>
  <p:transition>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normAutofit/>
          </a:bodyPr>
          <a:lstStyle/>
          <a:p>
            <a:r>
              <a:rPr lang="fr-FR" dirty="0" smtClean="0"/>
              <a:t> </a:t>
            </a:r>
            <a:r>
              <a:rPr lang="fr-FR" dirty="0" smtClean="0"/>
              <a:t>Globalement, le tourisme doit relever le défi du développement durable pour tous les pays, qu’ils soient industriels, ou en voie de développement, tel le bassin Méditerranéen, le Maroc et la Tunisie ou encore les pays asiatiques et africains. La conjugaison de l’écotourisme et du développement local est un impératif pour le tourisme du troisième millénaire.</a:t>
            </a:r>
          </a:p>
          <a:p>
            <a:endParaRPr lang="fr-FR" dirty="0"/>
          </a:p>
        </p:txBody>
      </p:sp>
    </p:spTree>
  </p:cSld>
  <p:clrMapOvr>
    <a:masterClrMapping/>
  </p:clrMapOvr>
  <p:transition>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poids économique et social </a:t>
            </a:r>
            <a:endParaRPr lang="fr-FR" dirty="0"/>
          </a:p>
        </p:txBody>
      </p:sp>
      <p:sp>
        <p:nvSpPr>
          <p:cNvPr id="3" name="Espace réservé du contenu 2"/>
          <p:cNvSpPr>
            <a:spLocks noGrp="1"/>
          </p:cNvSpPr>
          <p:nvPr>
            <p:ph sz="quarter" idx="1"/>
          </p:nvPr>
        </p:nvSpPr>
        <p:spPr/>
        <p:txBody>
          <a:bodyPr>
            <a:normAutofit/>
          </a:bodyPr>
          <a:lstStyle/>
          <a:p>
            <a:pPr lvl="0"/>
            <a:r>
              <a:rPr lang="fr-FR" dirty="0" smtClean="0"/>
              <a:t>Le Tourisme social et familial est un secteur multiforme en perpétuelle évolution. Gérant plus de 500 000 lits sur tout le territoire -soit 10 % de l’offre d’hébergement payante- il accueille annuellement plus de 15 millions de personnes : familles, enfants, jeunes, Centres de loisirs,  restauration scolaire, accueil de personnes en difficulté sociale, mis à disposition d’installations sportives figurent parmi les services proposés par les équipements du tourisme .</a:t>
            </a:r>
          </a:p>
          <a:p>
            <a:endParaRPr lang="fr-FR" dirty="0"/>
          </a:p>
        </p:txBody>
      </p:sp>
    </p:spTree>
  </p:cSld>
  <p:clrMapOvr>
    <a:masterClrMapping/>
  </p:clrMapOvr>
  <p:transition>
    <p:cut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sz="quarter" idx="1"/>
          </p:nvPr>
        </p:nvSpPr>
        <p:spPr/>
        <p:txBody>
          <a:bodyPr/>
          <a:lstStyle/>
          <a:p>
            <a:r>
              <a:rPr lang="fr-FR" dirty="0" smtClean="0"/>
              <a:t>L’accroissement attendu des arrivées internationales et des nouveaux flux du tourisme de masse nécessite la mise au point de produits adaptés</a:t>
            </a:r>
            <a:endParaRPr lang="fr-FR" dirty="0"/>
          </a:p>
        </p:txBody>
      </p:sp>
    </p:spTree>
  </p:cSld>
  <p:clrMapOvr>
    <a:masterClrMapping/>
  </p:clrMapOvr>
  <p:transition>
    <p:cut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387</TotalTime>
  <Words>1858</Words>
  <Application>Microsoft Office PowerPoint</Application>
  <PresentationFormat>Affichage à l'écran (4:3)</PresentationFormat>
  <Paragraphs>67</Paragraphs>
  <Slides>29</Slides>
  <Notes>0</Notes>
  <HiddenSlides>0</HiddenSlides>
  <MMClips>0</MMClips>
  <ScaleCrop>false</ScaleCrop>
  <HeadingPairs>
    <vt:vector size="4" baseType="variant">
      <vt:variant>
        <vt:lpstr>Thème</vt:lpstr>
      </vt:variant>
      <vt:variant>
        <vt:i4>1</vt:i4>
      </vt:variant>
      <vt:variant>
        <vt:lpstr>Titres des diapositives</vt:lpstr>
      </vt:variant>
      <vt:variant>
        <vt:i4>29</vt:i4>
      </vt:variant>
    </vt:vector>
  </HeadingPairs>
  <TitlesOfParts>
    <vt:vector size="30" baseType="lpstr">
      <vt:lpstr>Civil</vt:lpstr>
      <vt:lpstr>Tourisme social et familial</vt:lpstr>
      <vt:lpstr>L’historique</vt:lpstr>
      <vt:lpstr>Diapositive 3</vt:lpstr>
      <vt:lpstr>introduction</vt:lpstr>
      <vt:lpstr>Le tourisme social et le développement durable </vt:lpstr>
      <vt:lpstr>Diapositive 6</vt:lpstr>
      <vt:lpstr>Diapositive 7</vt:lpstr>
      <vt:lpstr>poids économique et social </vt:lpstr>
      <vt:lpstr>Diapositive 9</vt:lpstr>
      <vt:lpstr>Diapositive 10</vt:lpstr>
      <vt:lpstr>Diapositive 11</vt:lpstr>
      <vt:lpstr>Le tourisme social et les nouvelles technologies</vt:lpstr>
      <vt:lpstr>facteur de socialisation et de développement local</vt:lpstr>
      <vt:lpstr>Diapositive 14</vt:lpstr>
      <vt:lpstr>Diapositive 15</vt:lpstr>
      <vt:lpstr>Diapositive 16</vt:lpstr>
      <vt:lpstr>Diapositive 17</vt:lpstr>
      <vt:lpstr>Les objectifs de cette association</vt:lpstr>
      <vt:lpstr>le nombres de salaries </vt:lpstr>
      <vt:lpstr>Segmentations </vt:lpstr>
      <vt:lpstr>Vision 2020 </vt:lpstr>
      <vt:lpstr>Diapositive 22</vt:lpstr>
      <vt:lpstr>Diapositive 23</vt:lpstr>
      <vt:lpstr>Diapositive 24</vt:lpstr>
      <vt:lpstr>Diapositive 25</vt:lpstr>
      <vt:lpstr>   </vt:lpstr>
      <vt:lpstr>Centre d’estivage banque populaire</vt:lpstr>
      <vt:lpstr>Diapositive 28</vt:lpstr>
      <vt:lpstr>conclusion</vt:lpstr>
    </vt:vector>
  </TitlesOfParts>
  <Company>TeChNi-AmEcO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Tourisme social et famillial</dc:title>
  <dc:creator>www.zik2ma.com</dc:creator>
  <cp:lastModifiedBy>www.zik2ma.com</cp:lastModifiedBy>
  <cp:revision>26</cp:revision>
  <dcterms:created xsi:type="dcterms:W3CDTF">2011-04-16T10:59:12Z</dcterms:created>
  <dcterms:modified xsi:type="dcterms:W3CDTF">2011-05-04T20:48:19Z</dcterms:modified>
</cp:coreProperties>
</file>