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56" r:id="rId2"/>
    <p:sldId id="257" r:id="rId3"/>
    <p:sldId id="258" r:id="rId4"/>
    <p:sldId id="259" r:id="rId5"/>
    <p:sldId id="260"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5" r:id="rId19"/>
    <p:sldId id="277" r:id="rId20"/>
    <p:sldId id="278" r:id="rId21"/>
    <p:sldId id="281" r:id="rId22"/>
    <p:sldId id="282" r:id="rId23"/>
    <p:sldId id="283" r:id="rId24"/>
    <p:sldId id="284" r:id="rId25"/>
    <p:sldId id="286" r:id="rId26"/>
    <p:sldId id="285" r:id="rId27"/>
    <p:sldId id="287" r:id="rId28"/>
    <p:sldId id="288" r:id="rId29"/>
    <p:sldId id="289"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84" autoAdjust="0"/>
    <p:restoredTop sz="94885" autoAdjust="0"/>
  </p:normalViewPr>
  <p:slideViewPr>
    <p:cSldViewPr>
      <p:cViewPr varScale="1">
        <p:scale>
          <a:sx n="90" d="100"/>
          <a:sy n="90" d="100"/>
        </p:scale>
        <p:origin x="-108"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1"/>
  <c:chart>
    <c:autoTitleDeleted val="1"/>
    <c:plotArea>
      <c:layout>
        <c:manualLayout>
          <c:layoutTarget val="inner"/>
          <c:xMode val="edge"/>
          <c:yMode val="edge"/>
          <c:x val="0.25576640419947533"/>
          <c:y val="0.1465319881889765"/>
          <c:w val="0.47596735564304482"/>
          <c:h val="0.71395103346456812"/>
        </c:manualLayout>
      </c:layout>
      <c:pieChart>
        <c:varyColors val="1"/>
        <c:ser>
          <c:idx val="0"/>
          <c:order val="0"/>
          <c:tx>
            <c:strRef>
              <c:f>Feuil1!$B$1</c:f>
              <c:strCache>
                <c:ptCount val="1"/>
                <c:pt idx="0">
                  <c:v>Ventes</c:v>
                </c:pt>
              </c:strCache>
            </c:strRef>
          </c:tx>
          <c:explosion val="25"/>
          <c:dPt>
            <c:idx val="0"/>
            <c:explosion val="7"/>
          </c:dPt>
          <c:dPt>
            <c:idx val="2"/>
            <c:explosion val="7"/>
          </c:dPt>
          <c:dLbls>
            <c:dLbl>
              <c:idx val="0"/>
              <c:layout/>
              <c:showVal val="1"/>
            </c:dLbl>
            <c:dLbl>
              <c:idx val="1"/>
              <c:layout/>
              <c:showVal val="1"/>
            </c:dLbl>
            <c:dLbl>
              <c:idx val="2"/>
              <c:layout/>
              <c:showVal val="1"/>
            </c:dLbl>
            <c:delete val="1"/>
          </c:dLbls>
          <c:cat>
            <c:strRef>
              <c:f>Feuil1!$A$2:$A$4</c:f>
              <c:strCache>
                <c:ptCount val="3"/>
                <c:pt idx="0">
                  <c:v>1er trim.</c:v>
                </c:pt>
                <c:pt idx="1">
                  <c:v>2e trim.</c:v>
                </c:pt>
                <c:pt idx="2">
                  <c:v>3e trim.</c:v>
                </c:pt>
              </c:strCache>
            </c:strRef>
          </c:cat>
          <c:val>
            <c:numRef>
              <c:f>Feuil1!$B$2:$B$4</c:f>
              <c:numCache>
                <c:formatCode>0%</c:formatCode>
                <c:ptCount val="3"/>
                <c:pt idx="0">
                  <c:v>0.85000000000000053</c:v>
                </c:pt>
                <c:pt idx="1">
                  <c:v>0.89000000000000068</c:v>
                </c:pt>
                <c:pt idx="2">
                  <c:v>0.56000000000000005</c:v>
                </c:pt>
              </c:numCache>
            </c:numRef>
          </c:val>
        </c:ser>
        <c:firstSliceAng val="0"/>
      </c:pieChart>
    </c:plotArea>
    <c:legend>
      <c:legendPos val="b"/>
      <c:layout/>
    </c:legend>
    <c:plotVisOnly val="1"/>
  </c:chart>
  <c:txPr>
    <a:bodyPr/>
    <a:lstStyle/>
    <a:p>
      <a:pPr>
        <a:defRPr sz="1800"/>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90BFD-59F1-45FD-B814-7AD274F7E0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FD440BE4-C38C-40EB-848C-50669A9DDA2C}">
      <dgm:prSet phldrT="[Texte]"/>
      <dgm:spPr/>
      <dgm:t>
        <a:bodyPr/>
        <a:lstStyle/>
        <a:p>
          <a:r>
            <a:rPr lang="fr-FR" dirty="0" smtClean="0"/>
            <a:t>gérant</a:t>
          </a:r>
          <a:endParaRPr lang="fr-FR" dirty="0"/>
        </a:p>
      </dgm:t>
    </dgm:pt>
    <dgm:pt modelId="{BF54EA0A-521F-4AB6-A818-1FBC0001A8E9}" type="parTrans" cxnId="{CECABE50-583B-41CA-8592-20EEEB770595}">
      <dgm:prSet/>
      <dgm:spPr/>
      <dgm:t>
        <a:bodyPr/>
        <a:lstStyle/>
        <a:p>
          <a:endParaRPr lang="fr-FR"/>
        </a:p>
      </dgm:t>
    </dgm:pt>
    <dgm:pt modelId="{D8FA39F2-8D42-4EC3-B344-F2A9BCA0F84E}" type="sibTrans" cxnId="{CECABE50-583B-41CA-8592-20EEEB770595}">
      <dgm:prSet/>
      <dgm:spPr/>
      <dgm:t>
        <a:bodyPr/>
        <a:lstStyle/>
        <a:p>
          <a:endParaRPr lang="fr-FR"/>
        </a:p>
      </dgm:t>
    </dgm:pt>
    <dgm:pt modelId="{40F78E2E-5B7D-480D-A089-24B67C1C2391}" type="asst">
      <dgm:prSet phldrT="[Texte]"/>
      <dgm:spPr/>
      <dgm:t>
        <a:bodyPr/>
        <a:lstStyle/>
        <a:p>
          <a:r>
            <a:rPr lang="fr-FR" dirty="0" smtClean="0"/>
            <a:t>commercial</a:t>
          </a:r>
          <a:endParaRPr lang="fr-FR" dirty="0"/>
        </a:p>
      </dgm:t>
    </dgm:pt>
    <dgm:pt modelId="{A5EFD21A-EA51-4EFC-9652-C45DE973208F}" type="parTrans" cxnId="{9460A5B9-1666-4B74-91FD-F84EA20E77F0}">
      <dgm:prSet/>
      <dgm:spPr/>
      <dgm:t>
        <a:bodyPr/>
        <a:lstStyle/>
        <a:p>
          <a:endParaRPr lang="fr-FR" dirty="0"/>
        </a:p>
      </dgm:t>
    </dgm:pt>
    <dgm:pt modelId="{003E1EA5-D55B-47E3-9C9C-A0446BC1069C}" type="sibTrans" cxnId="{9460A5B9-1666-4B74-91FD-F84EA20E77F0}">
      <dgm:prSet/>
      <dgm:spPr/>
      <dgm:t>
        <a:bodyPr/>
        <a:lstStyle/>
        <a:p>
          <a:endParaRPr lang="fr-FR"/>
        </a:p>
      </dgm:t>
    </dgm:pt>
    <dgm:pt modelId="{F5BAD0D8-DC6D-464C-AEF3-7F5F1BD0E1F4}">
      <dgm:prSet phldrT="[Texte]"/>
      <dgm:spPr/>
      <dgm:t>
        <a:bodyPr/>
        <a:lstStyle/>
        <a:p>
          <a:r>
            <a:rPr lang="fr-FR" dirty="0" smtClean="0"/>
            <a:t>Maitre d’hôtel</a:t>
          </a:r>
          <a:endParaRPr lang="fr-FR" dirty="0"/>
        </a:p>
      </dgm:t>
    </dgm:pt>
    <dgm:pt modelId="{A47736F8-E79E-4E68-BE82-ED67B42DD099}" type="parTrans" cxnId="{B90E5350-0323-4677-A203-9FCA5B9F8272}">
      <dgm:prSet/>
      <dgm:spPr/>
      <dgm:t>
        <a:bodyPr/>
        <a:lstStyle/>
        <a:p>
          <a:endParaRPr lang="fr-FR" dirty="0"/>
        </a:p>
      </dgm:t>
    </dgm:pt>
    <dgm:pt modelId="{AE61FB17-83D2-4B8C-B0BF-2276A1D9A0FF}" type="sibTrans" cxnId="{B90E5350-0323-4677-A203-9FCA5B9F8272}">
      <dgm:prSet/>
      <dgm:spPr/>
      <dgm:t>
        <a:bodyPr/>
        <a:lstStyle/>
        <a:p>
          <a:endParaRPr lang="fr-FR"/>
        </a:p>
      </dgm:t>
    </dgm:pt>
    <dgm:pt modelId="{F1AF9E6E-02C5-431D-9672-0E6B2B76D882}">
      <dgm:prSet phldrT="[Texte]"/>
      <dgm:spPr/>
      <dgm:t>
        <a:bodyPr/>
        <a:lstStyle/>
        <a:p>
          <a:r>
            <a:rPr lang="fr-FR" dirty="0" smtClean="0"/>
            <a:t>Chef de réception</a:t>
          </a:r>
          <a:endParaRPr lang="fr-FR" dirty="0"/>
        </a:p>
      </dgm:t>
    </dgm:pt>
    <dgm:pt modelId="{1F30D7D8-BA26-4707-947B-3AB09D3D13AA}" type="parTrans" cxnId="{1F487650-CDB1-44D3-B3B3-DEB56A37EF65}">
      <dgm:prSet/>
      <dgm:spPr/>
      <dgm:t>
        <a:bodyPr/>
        <a:lstStyle/>
        <a:p>
          <a:endParaRPr lang="fr-FR" dirty="0"/>
        </a:p>
      </dgm:t>
    </dgm:pt>
    <dgm:pt modelId="{46E4799C-FE1D-4F50-9A12-5FB2E1B4BA32}" type="sibTrans" cxnId="{1F487650-CDB1-44D3-B3B3-DEB56A37EF65}">
      <dgm:prSet/>
      <dgm:spPr/>
      <dgm:t>
        <a:bodyPr/>
        <a:lstStyle/>
        <a:p>
          <a:endParaRPr lang="fr-FR"/>
        </a:p>
      </dgm:t>
    </dgm:pt>
    <dgm:pt modelId="{C7BBB04F-45E8-43E5-B369-3F6AC51A0443}">
      <dgm:prSet phldrT="[Texte]"/>
      <dgm:spPr/>
      <dgm:t>
        <a:bodyPr/>
        <a:lstStyle/>
        <a:p>
          <a:r>
            <a:rPr lang="fr-FR" dirty="0" smtClean="0"/>
            <a:t>Moniteurs sportif</a:t>
          </a:r>
          <a:endParaRPr lang="fr-FR" dirty="0"/>
        </a:p>
      </dgm:t>
    </dgm:pt>
    <dgm:pt modelId="{43DEAAB1-CA2C-4553-81AA-7CEDAFCCC265}" type="parTrans" cxnId="{26429094-A5C8-4B4C-97F4-89F5E310EECD}">
      <dgm:prSet/>
      <dgm:spPr/>
      <dgm:t>
        <a:bodyPr/>
        <a:lstStyle/>
        <a:p>
          <a:endParaRPr lang="fr-FR" dirty="0"/>
        </a:p>
      </dgm:t>
    </dgm:pt>
    <dgm:pt modelId="{690BA47B-B103-4BA7-BFF6-BB40B1FCC0EF}" type="sibTrans" cxnId="{26429094-A5C8-4B4C-97F4-89F5E310EECD}">
      <dgm:prSet/>
      <dgm:spPr/>
      <dgm:t>
        <a:bodyPr/>
        <a:lstStyle/>
        <a:p>
          <a:endParaRPr lang="fr-FR"/>
        </a:p>
      </dgm:t>
    </dgm:pt>
    <dgm:pt modelId="{F069B445-AA3D-4899-B14D-6BC7E9F02E8D}">
      <dgm:prSet/>
      <dgm:spPr/>
      <dgm:t>
        <a:bodyPr/>
        <a:lstStyle/>
        <a:p>
          <a:r>
            <a:rPr lang="fr-FR" dirty="0" smtClean="0"/>
            <a:t>Chef cuisinier</a:t>
          </a:r>
          <a:endParaRPr lang="fr-FR" dirty="0"/>
        </a:p>
      </dgm:t>
    </dgm:pt>
    <dgm:pt modelId="{33F2A1E7-FF87-42D4-895A-5D3FC5DFD6F3}" type="parTrans" cxnId="{E645A314-1128-4984-992A-894E6FE2369A}">
      <dgm:prSet/>
      <dgm:spPr/>
      <dgm:t>
        <a:bodyPr/>
        <a:lstStyle/>
        <a:p>
          <a:endParaRPr lang="fr-FR" dirty="0"/>
        </a:p>
      </dgm:t>
    </dgm:pt>
    <dgm:pt modelId="{A55E645F-13EB-49F4-AE32-9D9281777CD2}" type="sibTrans" cxnId="{E645A314-1128-4984-992A-894E6FE2369A}">
      <dgm:prSet/>
      <dgm:spPr/>
      <dgm:t>
        <a:bodyPr/>
        <a:lstStyle/>
        <a:p>
          <a:endParaRPr lang="fr-FR"/>
        </a:p>
      </dgm:t>
    </dgm:pt>
    <dgm:pt modelId="{36AD4BA1-CEB0-4D9D-BB2C-9C9A50FFDED2}">
      <dgm:prSet/>
      <dgm:spPr/>
      <dgm:t>
        <a:bodyPr/>
        <a:lstStyle/>
        <a:p>
          <a:r>
            <a:rPr lang="fr-FR" dirty="0" smtClean="0"/>
            <a:t>Réceptionnistes &amp; gouvernante </a:t>
          </a:r>
          <a:endParaRPr lang="fr-FR" dirty="0"/>
        </a:p>
      </dgm:t>
    </dgm:pt>
    <dgm:pt modelId="{2B857141-62A4-4739-B13E-17F5D610661F}" type="parTrans" cxnId="{C5D8BA78-7820-4122-BD5A-0B05172FA9F9}">
      <dgm:prSet/>
      <dgm:spPr/>
      <dgm:t>
        <a:bodyPr/>
        <a:lstStyle/>
        <a:p>
          <a:endParaRPr lang="fr-FR" dirty="0"/>
        </a:p>
      </dgm:t>
    </dgm:pt>
    <dgm:pt modelId="{FB7311FF-7270-4958-9BB6-07F2C3BE28F3}" type="sibTrans" cxnId="{C5D8BA78-7820-4122-BD5A-0B05172FA9F9}">
      <dgm:prSet/>
      <dgm:spPr/>
      <dgm:t>
        <a:bodyPr/>
        <a:lstStyle/>
        <a:p>
          <a:endParaRPr lang="fr-FR"/>
        </a:p>
      </dgm:t>
    </dgm:pt>
    <dgm:pt modelId="{2080FB66-CD40-4E53-A0F4-E145EEE74FC4}">
      <dgm:prSet/>
      <dgm:spPr/>
      <dgm:t>
        <a:bodyPr/>
        <a:lstStyle/>
        <a:p>
          <a:r>
            <a:rPr lang="fr-FR" dirty="0" smtClean="0"/>
            <a:t>Bagagiste &amp; femme de # &amp; sécurité</a:t>
          </a:r>
          <a:endParaRPr lang="fr-FR" dirty="0"/>
        </a:p>
      </dgm:t>
    </dgm:pt>
    <dgm:pt modelId="{A190D210-7559-4466-A74A-E6320B2C6C86}" type="parTrans" cxnId="{4C5963EE-F313-464E-85FC-0FC4CC24FB83}">
      <dgm:prSet/>
      <dgm:spPr/>
      <dgm:t>
        <a:bodyPr/>
        <a:lstStyle/>
        <a:p>
          <a:endParaRPr lang="fr-FR" dirty="0"/>
        </a:p>
      </dgm:t>
    </dgm:pt>
    <dgm:pt modelId="{827E629B-CC80-4BB2-BE7C-87532F98005C}" type="sibTrans" cxnId="{4C5963EE-F313-464E-85FC-0FC4CC24FB83}">
      <dgm:prSet/>
      <dgm:spPr/>
      <dgm:t>
        <a:bodyPr/>
        <a:lstStyle/>
        <a:p>
          <a:endParaRPr lang="fr-FR"/>
        </a:p>
      </dgm:t>
    </dgm:pt>
    <dgm:pt modelId="{1DC7EB75-A300-4ADD-ADB0-D7DBB0D96441}">
      <dgm:prSet/>
      <dgm:spPr/>
      <dgm:t>
        <a:bodyPr/>
        <a:lstStyle/>
        <a:p>
          <a:r>
            <a:rPr lang="fr-FR" dirty="0" smtClean="0"/>
            <a:t>Commis &amp; stagiaires </a:t>
          </a:r>
          <a:endParaRPr lang="fr-FR" dirty="0"/>
        </a:p>
      </dgm:t>
    </dgm:pt>
    <dgm:pt modelId="{C7942D9A-20CA-4174-86F8-B7AFD9B5D457}" type="parTrans" cxnId="{A39D1D05-4D26-4D08-AB06-D39214504FEB}">
      <dgm:prSet/>
      <dgm:spPr/>
      <dgm:t>
        <a:bodyPr/>
        <a:lstStyle/>
        <a:p>
          <a:endParaRPr lang="fr-FR" dirty="0"/>
        </a:p>
      </dgm:t>
    </dgm:pt>
    <dgm:pt modelId="{2C770522-6CAE-4BEB-BA98-1B440DDEEC08}" type="sibTrans" cxnId="{A39D1D05-4D26-4D08-AB06-D39214504FEB}">
      <dgm:prSet/>
      <dgm:spPr/>
      <dgm:t>
        <a:bodyPr/>
        <a:lstStyle/>
        <a:p>
          <a:endParaRPr lang="fr-FR"/>
        </a:p>
      </dgm:t>
    </dgm:pt>
    <dgm:pt modelId="{4B0DB492-38D1-4D4D-B1C8-E8F3873095B8}">
      <dgm:prSet/>
      <dgm:spPr/>
      <dgm:t>
        <a:bodyPr/>
        <a:lstStyle/>
        <a:p>
          <a:r>
            <a:rPr lang="fr-FR" dirty="0" smtClean="0"/>
            <a:t>Commis &amp; stagiaires</a:t>
          </a:r>
          <a:endParaRPr lang="fr-FR" dirty="0"/>
        </a:p>
      </dgm:t>
    </dgm:pt>
    <dgm:pt modelId="{960F8126-3D9A-4BD7-A0A4-2A95804DCE7F}" type="parTrans" cxnId="{A2BB8C38-2243-4CB0-9D5C-95ED43979FEB}">
      <dgm:prSet/>
      <dgm:spPr/>
      <dgm:t>
        <a:bodyPr/>
        <a:lstStyle/>
        <a:p>
          <a:endParaRPr lang="fr-FR" dirty="0"/>
        </a:p>
      </dgm:t>
    </dgm:pt>
    <dgm:pt modelId="{9DD303B7-E38B-47CB-8E6F-80E5E49336B5}" type="sibTrans" cxnId="{A2BB8C38-2243-4CB0-9D5C-95ED43979FEB}">
      <dgm:prSet/>
      <dgm:spPr/>
      <dgm:t>
        <a:bodyPr/>
        <a:lstStyle/>
        <a:p>
          <a:endParaRPr lang="fr-FR"/>
        </a:p>
      </dgm:t>
    </dgm:pt>
    <dgm:pt modelId="{8AD5C75B-67A7-43B9-8544-A57234FBC2A8}" type="pres">
      <dgm:prSet presAssocID="{DDF90BFD-59F1-45FD-B814-7AD274F7E051}" presName="hierChild1" presStyleCnt="0">
        <dgm:presLayoutVars>
          <dgm:orgChart val="1"/>
          <dgm:chPref val="1"/>
          <dgm:dir/>
          <dgm:animOne val="branch"/>
          <dgm:animLvl val="lvl"/>
          <dgm:resizeHandles/>
        </dgm:presLayoutVars>
      </dgm:prSet>
      <dgm:spPr/>
      <dgm:t>
        <a:bodyPr/>
        <a:lstStyle/>
        <a:p>
          <a:endParaRPr lang="fr-FR"/>
        </a:p>
      </dgm:t>
    </dgm:pt>
    <dgm:pt modelId="{C0B5AC0B-AD98-4DFC-871A-4763FE8C013F}" type="pres">
      <dgm:prSet presAssocID="{FD440BE4-C38C-40EB-848C-50669A9DDA2C}" presName="hierRoot1" presStyleCnt="0">
        <dgm:presLayoutVars>
          <dgm:hierBranch val="init"/>
        </dgm:presLayoutVars>
      </dgm:prSet>
      <dgm:spPr/>
    </dgm:pt>
    <dgm:pt modelId="{E7437B15-E546-412E-A153-87D16B74AE1B}" type="pres">
      <dgm:prSet presAssocID="{FD440BE4-C38C-40EB-848C-50669A9DDA2C}" presName="rootComposite1" presStyleCnt="0"/>
      <dgm:spPr/>
    </dgm:pt>
    <dgm:pt modelId="{CDABA180-82B0-4529-801E-1DD928A43057}" type="pres">
      <dgm:prSet presAssocID="{FD440BE4-C38C-40EB-848C-50669A9DDA2C}" presName="rootText1" presStyleLbl="node0" presStyleIdx="0" presStyleCnt="1" custScaleY="83927">
        <dgm:presLayoutVars>
          <dgm:chPref val="3"/>
        </dgm:presLayoutVars>
      </dgm:prSet>
      <dgm:spPr/>
      <dgm:t>
        <a:bodyPr/>
        <a:lstStyle/>
        <a:p>
          <a:endParaRPr lang="fr-FR"/>
        </a:p>
      </dgm:t>
    </dgm:pt>
    <dgm:pt modelId="{14CE37EA-F31E-473D-976B-57C32803E616}" type="pres">
      <dgm:prSet presAssocID="{FD440BE4-C38C-40EB-848C-50669A9DDA2C}" presName="rootConnector1" presStyleLbl="node1" presStyleIdx="0" presStyleCnt="0"/>
      <dgm:spPr/>
      <dgm:t>
        <a:bodyPr/>
        <a:lstStyle/>
        <a:p>
          <a:endParaRPr lang="fr-FR"/>
        </a:p>
      </dgm:t>
    </dgm:pt>
    <dgm:pt modelId="{690E70A0-0D68-4438-A9A7-7AF99B7D22B9}" type="pres">
      <dgm:prSet presAssocID="{FD440BE4-C38C-40EB-848C-50669A9DDA2C}" presName="hierChild2" presStyleCnt="0"/>
      <dgm:spPr/>
    </dgm:pt>
    <dgm:pt modelId="{447D57B8-9328-4BE1-945C-0DB5B272E6A5}" type="pres">
      <dgm:prSet presAssocID="{A47736F8-E79E-4E68-BE82-ED67B42DD099}" presName="Name37" presStyleLbl="parChTrans1D2" presStyleIdx="0" presStyleCnt="5"/>
      <dgm:spPr/>
      <dgm:t>
        <a:bodyPr/>
        <a:lstStyle/>
        <a:p>
          <a:endParaRPr lang="fr-FR"/>
        </a:p>
      </dgm:t>
    </dgm:pt>
    <dgm:pt modelId="{A9C08744-9A4E-4E1A-952B-BDD82B53777E}" type="pres">
      <dgm:prSet presAssocID="{F5BAD0D8-DC6D-464C-AEF3-7F5F1BD0E1F4}" presName="hierRoot2" presStyleCnt="0">
        <dgm:presLayoutVars>
          <dgm:hierBranch val="init"/>
        </dgm:presLayoutVars>
      </dgm:prSet>
      <dgm:spPr/>
    </dgm:pt>
    <dgm:pt modelId="{AA1DB196-A700-47F6-91AF-1387AC160054}" type="pres">
      <dgm:prSet presAssocID="{F5BAD0D8-DC6D-464C-AEF3-7F5F1BD0E1F4}" presName="rootComposite" presStyleCnt="0"/>
      <dgm:spPr/>
    </dgm:pt>
    <dgm:pt modelId="{FF96E416-8B71-4553-9EE6-BE948A5F1508}" type="pres">
      <dgm:prSet presAssocID="{F5BAD0D8-DC6D-464C-AEF3-7F5F1BD0E1F4}" presName="rootText" presStyleLbl="node2" presStyleIdx="0" presStyleCnt="4" custScaleY="85883">
        <dgm:presLayoutVars>
          <dgm:chPref val="3"/>
        </dgm:presLayoutVars>
      </dgm:prSet>
      <dgm:spPr/>
      <dgm:t>
        <a:bodyPr/>
        <a:lstStyle/>
        <a:p>
          <a:endParaRPr lang="fr-FR"/>
        </a:p>
      </dgm:t>
    </dgm:pt>
    <dgm:pt modelId="{A3907E33-E27A-400F-8099-B4C974D7C7DA}" type="pres">
      <dgm:prSet presAssocID="{F5BAD0D8-DC6D-464C-AEF3-7F5F1BD0E1F4}" presName="rootConnector" presStyleLbl="node2" presStyleIdx="0" presStyleCnt="4"/>
      <dgm:spPr/>
      <dgm:t>
        <a:bodyPr/>
        <a:lstStyle/>
        <a:p>
          <a:endParaRPr lang="fr-FR"/>
        </a:p>
      </dgm:t>
    </dgm:pt>
    <dgm:pt modelId="{EDC84085-2FF5-49B5-973C-419EDA10029C}" type="pres">
      <dgm:prSet presAssocID="{F5BAD0D8-DC6D-464C-AEF3-7F5F1BD0E1F4}" presName="hierChild4" presStyleCnt="0"/>
      <dgm:spPr/>
    </dgm:pt>
    <dgm:pt modelId="{E905226F-F50C-4BB3-86C1-D0F5FBF1B2EE}" type="pres">
      <dgm:prSet presAssocID="{960F8126-3D9A-4BD7-A0A4-2A95804DCE7F}" presName="Name37" presStyleLbl="parChTrans1D3" presStyleIdx="0" presStyleCnt="4"/>
      <dgm:spPr/>
      <dgm:t>
        <a:bodyPr/>
        <a:lstStyle/>
        <a:p>
          <a:endParaRPr lang="fr-FR"/>
        </a:p>
      </dgm:t>
    </dgm:pt>
    <dgm:pt modelId="{8717A19B-3B24-4C27-9BB3-A30B8241E533}" type="pres">
      <dgm:prSet presAssocID="{4B0DB492-38D1-4D4D-B1C8-E8F3873095B8}" presName="hierRoot2" presStyleCnt="0">
        <dgm:presLayoutVars>
          <dgm:hierBranch val="init"/>
        </dgm:presLayoutVars>
      </dgm:prSet>
      <dgm:spPr/>
    </dgm:pt>
    <dgm:pt modelId="{7747ED93-C258-4AD8-B20E-F5CFF5A395A3}" type="pres">
      <dgm:prSet presAssocID="{4B0DB492-38D1-4D4D-B1C8-E8F3873095B8}" presName="rootComposite" presStyleCnt="0"/>
      <dgm:spPr/>
    </dgm:pt>
    <dgm:pt modelId="{813B4902-9052-4C12-9729-65BA1759DDFB}" type="pres">
      <dgm:prSet presAssocID="{4B0DB492-38D1-4D4D-B1C8-E8F3873095B8}" presName="rootText" presStyleLbl="node3" presStyleIdx="0" presStyleCnt="4" custScaleY="72833">
        <dgm:presLayoutVars>
          <dgm:chPref val="3"/>
        </dgm:presLayoutVars>
      </dgm:prSet>
      <dgm:spPr/>
      <dgm:t>
        <a:bodyPr/>
        <a:lstStyle/>
        <a:p>
          <a:endParaRPr lang="fr-FR"/>
        </a:p>
      </dgm:t>
    </dgm:pt>
    <dgm:pt modelId="{936F40E7-6B4B-429D-9BC7-11A3452F9B11}" type="pres">
      <dgm:prSet presAssocID="{4B0DB492-38D1-4D4D-B1C8-E8F3873095B8}" presName="rootConnector" presStyleLbl="node3" presStyleIdx="0" presStyleCnt="4"/>
      <dgm:spPr/>
      <dgm:t>
        <a:bodyPr/>
        <a:lstStyle/>
        <a:p>
          <a:endParaRPr lang="fr-FR"/>
        </a:p>
      </dgm:t>
    </dgm:pt>
    <dgm:pt modelId="{16F12AFC-E834-4D1A-A0C0-8C61817518A0}" type="pres">
      <dgm:prSet presAssocID="{4B0DB492-38D1-4D4D-B1C8-E8F3873095B8}" presName="hierChild4" presStyleCnt="0"/>
      <dgm:spPr/>
    </dgm:pt>
    <dgm:pt modelId="{CD988F1F-DB32-4B11-BE40-6706B25525C5}" type="pres">
      <dgm:prSet presAssocID="{4B0DB492-38D1-4D4D-B1C8-E8F3873095B8}" presName="hierChild5" presStyleCnt="0"/>
      <dgm:spPr/>
    </dgm:pt>
    <dgm:pt modelId="{382FBEF5-39E3-4973-AF2C-E696F454E3C5}" type="pres">
      <dgm:prSet presAssocID="{F5BAD0D8-DC6D-464C-AEF3-7F5F1BD0E1F4}" presName="hierChild5" presStyleCnt="0"/>
      <dgm:spPr/>
    </dgm:pt>
    <dgm:pt modelId="{5F0625AB-C7AA-4D86-8EB3-1043DE185C18}" type="pres">
      <dgm:prSet presAssocID="{1F30D7D8-BA26-4707-947B-3AB09D3D13AA}" presName="Name37" presStyleLbl="parChTrans1D2" presStyleIdx="1" presStyleCnt="5"/>
      <dgm:spPr/>
      <dgm:t>
        <a:bodyPr/>
        <a:lstStyle/>
        <a:p>
          <a:endParaRPr lang="fr-FR"/>
        </a:p>
      </dgm:t>
    </dgm:pt>
    <dgm:pt modelId="{6613AA44-7662-47C0-9AA5-E59AE5E1C11D}" type="pres">
      <dgm:prSet presAssocID="{F1AF9E6E-02C5-431D-9672-0E6B2B76D882}" presName="hierRoot2" presStyleCnt="0">
        <dgm:presLayoutVars>
          <dgm:hierBranch val="init"/>
        </dgm:presLayoutVars>
      </dgm:prSet>
      <dgm:spPr/>
    </dgm:pt>
    <dgm:pt modelId="{69741C33-72CC-4B2F-BD4E-9DB7385198BE}" type="pres">
      <dgm:prSet presAssocID="{F1AF9E6E-02C5-431D-9672-0E6B2B76D882}" presName="rootComposite" presStyleCnt="0"/>
      <dgm:spPr/>
    </dgm:pt>
    <dgm:pt modelId="{4A19D5E5-4EEC-4C4E-B62C-1216FB7112B5}" type="pres">
      <dgm:prSet presAssocID="{F1AF9E6E-02C5-431D-9672-0E6B2B76D882}" presName="rootText" presStyleLbl="node2" presStyleIdx="1" presStyleCnt="4" custScaleY="82694">
        <dgm:presLayoutVars>
          <dgm:chPref val="3"/>
        </dgm:presLayoutVars>
      </dgm:prSet>
      <dgm:spPr/>
      <dgm:t>
        <a:bodyPr/>
        <a:lstStyle/>
        <a:p>
          <a:endParaRPr lang="fr-FR"/>
        </a:p>
      </dgm:t>
    </dgm:pt>
    <dgm:pt modelId="{7F90DC91-0D28-480E-A193-D3B7E1B3D446}" type="pres">
      <dgm:prSet presAssocID="{F1AF9E6E-02C5-431D-9672-0E6B2B76D882}" presName="rootConnector" presStyleLbl="node2" presStyleIdx="1" presStyleCnt="4"/>
      <dgm:spPr/>
      <dgm:t>
        <a:bodyPr/>
        <a:lstStyle/>
        <a:p>
          <a:endParaRPr lang="fr-FR"/>
        </a:p>
      </dgm:t>
    </dgm:pt>
    <dgm:pt modelId="{2E027135-35D6-4181-B97E-D3AD6E7B52DF}" type="pres">
      <dgm:prSet presAssocID="{F1AF9E6E-02C5-431D-9672-0E6B2B76D882}" presName="hierChild4" presStyleCnt="0"/>
      <dgm:spPr/>
    </dgm:pt>
    <dgm:pt modelId="{E7040F1B-A93D-4300-971B-E67AECFC4AF5}" type="pres">
      <dgm:prSet presAssocID="{2B857141-62A4-4739-B13E-17F5D610661F}" presName="Name37" presStyleLbl="parChTrans1D3" presStyleIdx="1" presStyleCnt="4"/>
      <dgm:spPr/>
      <dgm:t>
        <a:bodyPr/>
        <a:lstStyle/>
        <a:p>
          <a:endParaRPr lang="fr-FR"/>
        </a:p>
      </dgm:t>
    </dgm:pt>
    <dgm:pt modelId="{90CBB467-F285-488B-8851-ED12CE541D4B}" type="pres">
      <dgm:prSet presAssocID="{36AD4BA1-CEB0-4D9D-BB2C-9C9A50FFDED2}" presName="hierRoot2" presStyleCnt="0">
        <dgm:presLayoutVars>
          <dgm:hierBranch val="init"/>
        </dgm:presLayoutVars>
      </dgm:prSet>
      <dgm:spPr/>
    </dgm:pt>
    <dgm:pt modelId="{452592DB-32B3-4E69-AFAF-E4A3C91B96D7}" type="pres">
      <dgm:prSet presAssocID="{36AD4BA1-CEB0-4D9D-BB2C-9C9A50FFDED2}" presName="rootComposite" presStyleCnt="0"/>
      <dgm:spPr/>
    </dgm:pt>
    <dgm:pt modelId="{BE3958E4-91B6-4EC5-9333-9CBE01295274}" type="pres">
      <dgm:prSet presAssocID="{36AD4BA1-CEB0-4D9D-BB2C-9C9A50FFDED2}" presName="rootText" presStyleLbl="node3" presStyleIdx="1" presStyleCnt="4" custScaleY="75378" custLinFactNeighborX="-7710" custLinFactNeighborY="8358">
        <dgm:presLayoutVars>
          <dgm:chPref val="3"/>
        </dgm:presLayoutVars>
      </dgm:prSet>
      <dgm:spPr/>
      <dgm:t>
        <a:bodyPr/>
        <a:lstStyle/>
        <a:p>
          <a:endParaRPr lang="fr-FR"/>
        </a:p>
      </dgm:t>
    </dgm:pt>
    <dgm:pt modelId="{FE913812-A83C-4570-A48C-8CC2B49007F1}" type="pres">
      <dgm:prSet presAssocID="{36AD4BA1-CEB0-4D9D-BB2C-9C9A50FFDED2}" presName="rootConnector" presStyleLbl="node3" presStyleIdx="1" presStyleCnt="4"/>
      <dgm:spPr/>
      <dgm:t>
        <a:bodyPr/>
        <a:lstStyle/>
        <a:p>
          <a:endParaRPr lang="fr-FR"/>
        </a:p>
      </dgm:t>
    </dgm:pt>
    <dgm:pt modelId="{68B36870-E648-4F0B-8DF2-9F809EDD8C35}" type="pres">
      <dgm:prSet presAssocID="{36AD4BA1-CEB0-4D9D-BB2C-9C9A50FFDED2}" presName="hierChild4" presStyleCnt="0"/>
      <dgm:spPr/>
    </dgm:pt>
    <dgm:pt modelId="{63B79FC0-CF87-44A6-880B-4D0B8F992135}" type="pres">
      <dgm:prSet presAssocID="{36AD4BA1-CEB0-4D9D-BB2C-9C9A50FFDED2}" presName="hierChild5" presStyleCnt="0"/>
      <dgm:spPr/>
    </dgm:pt>
    <dgm:pt modelId="{9F67AE06-B6FD-42A1-8F90-6055C17B33ED}" type="pres">
      <dgm:prSet presAssocID="{A190D210-7559-4466-A74A-E6320B2C6C86}" presName="Name37" presStyleLbl="parChTrans1D3" presStyleIdx="2" presStyleCnt="4"/>
      <dgm:spPr/>
      <dgm:t>
        <a:bodyPr/>
        <a:lstStyle/>
        <a:p>
          <a:endParaRPr lang="fr-FR"/>
        </a:p>
      </dgm:t>
    </dgm:pt>
    <dgm:pt modelId="{1D2AA28E-268B-4E88-B9EE-6475168375C3}" type="pres">
      <dgm:prSet presAssocID="{2080FB66-CD40-4E53-A0F4-E145EEE74FC4}" presName="hierRoot2" presStyleCnt="0">
        <dgm:presLayoutVars>
          <dgm:hierBranch val="init"/>
        </dgm:presLayoutVars>
      </dgm:prSet>
      <dgm:spPr/>
    </dgm:pt>
    <dgm:pt modelId="{B2A79784-F0A6-4FC2-8094-7BADCA2722EB}" type="pres">
      <dgm:prSet presAssocID="{2080FB66-CD40-4E53-A0F4-E145EEE74FC4}" presName="rootComposite" presStyleCnt="0"/>
      <dgm:spPr/>
    </dgm:pt>
    <dgm:pt modelId="{7656C8BA-7309-465E-950C-0277793B95F2}" type="pres">
      <dgm:prSet presAssocID="{2080FB66-CD40-4E53-A0F4-E145EEE74FC4}" presName="rootText" presStyleLbl="node3" presStyleIdx="2" presStyleCnt="4" custScaleY="130846">
        <dgm:presLayoutVars>
          <dgm:chPref val="3"/>
        </dgm:presLayoutVars>
      </dgm:prSet>
      <dgm:spPr/>
      <dgm:t>
        <a:bodyPr/>
        <a:lstStyle/>
        <a:p>
          <a:endParaRPr lang="fr-FR"/>
        </a:p>
      </dgm:t>
    </dgm:pt>
    <dgm:pt modelId="{94963D8A-33BF-45DB-BAA7-4C5A3CAAA768}" type="pres">
      <dgm:prSet presAssocID="{2080FB66-CD40-4E53-A0F4-E145EEE74FC4}" presName="rootConnector" presStyleLbl="node3" presStyleIdx="2" presStyleCnt="4"/>
      <dgm:spPr/>
      <dgm:t>
        <a:bodyPr/>
        <a:lstStyle/>
        <a:p>
          <a:endParaRPr lang="fr-FR"/>
        </a:p>
      </dgm:t>
    </dgm:pt>
    <dgm:pt modelId="{E797B973-ED99-4508-BC1C-0471AB6CEFC5}" type="pres">
      <dgm:prSet presAssocID="{2080FB66-CD40-4E53-A0F4-E145EEE74FC4}" presName="hierChild4" presStyleCnt="0"/>
      <dgm:spPr/>
    </dgm:pt>
    <dgm:pt modelId="{7EFED1D8-50AE-4CD5-AD29-1D0BD66BEDD2}" type="pres">
      <dgm:prSet presAssocID="{2080FB66-CD40-4E53-A0F4-E145EEE74FC4}" presName="hierChild5" presStyleCnt="0"/>
      <dgm:spPr/>
    </dgm:pt>
    <dgm:pt modelId="{690A288D-7B92-4177-91C0-0AFDB1A7A567}" type="pres">
      <dgm:prSet presAssocID="{F1AF9E6E-02C5-431D-9672-0E6B2B76D882}" presName="hierChild5" presStyleCnt="0"/>
      <dgm:spPr/>
    </dgm:pt>
    <dgm:pt modelId="{203C7AAA-4779-4087-9552-B3E4DB3AFC38}" type="pres">
      <dgm:prSet presAssocID="{33F2A1E7-FF87-42D4-895A-5D3FC5DFD6F3}" presName="Name37" presStyleLbl="parChTrans1D2" presStyleIdx="2" presStyleCnt="5"/>
      <dgm:spPr/>
      <dgm:t>
        <a:bodyPr/>
        <a:lstStyle/>
        <a:p>
          <a:endParaRPr lang="fr-FR"/>
        </a:p>
      </dgm:t>
    </dgm:pt>
    <dgm:pt modelId="{89C08AB8-0F54-4D8E-A2C8-643707FD19C2}" type="pres">
      <dgm:prSet presAssocID="{F069B445-AA3D-4899-B14D-6BC7E9F02E8D}" presName="hierRoot2" presStyleCnt="0">
        <dgm:presLayoutVars>
          <dgm:hierBranch val="init"/>
        </dgm:presLayoutVars>
      </dgm:prSet>
      <dgm:spPr/>
    </dgm:pt>
    <dgm:pt modelId="{568FBFEE-D8F8-49F4-B7AA-15CB0EA08DDE}" type="pres">
      <dgm:prSet presAssocID="{F069B445-AA3D-4899-B14D-6BC7E9F02E8D}" presName="rootComposite" presStyleCnt="0"/>
      <dgm:spPr/>
    </dgm:pt>
    <dgm:pt modelId="{73DA8EBC-2C44-41B4-A514-B41A6140634F}" type="pres">
      <dgm:prSet presAssocID="{F069B445-AA3D-4899-B14D-6BC7E9F02E8D}" presName="rootText" presStyleLbl="node2" presStyleIdx="2" presStyleCnt="4" custScaleY="85883">
        <dgm:presLayoutVars>
          <dgm:chPref val="3"/>
        </dgm:presLayoutVars>
      </dgm:prSet>
      <dgm:spPr/>
      <dgm:t>
        <a:bodyPr/>
        <a:lstStyle/>
        <a:p>
          <a:endParaRPr lang="fr-FR"/>
        </a:p>
      </dgm:t>
    </dgm:pt>
    <dgm:pt modelId="{4B4A4B8B-1B0B-4D1B-9077-4AF9A5485C1C}" type="pres">
      <dgm:prSet presAssocID="{F069B445-AA3D-4899-B14D-6BC7E9F02E8D}" presName="rootConnector" presStyleLbl="node2" presStyleIdx="2" presStyleCnt="4"/>
      <dgm:spPr/>
      <dgm:t>
        <a:bodyPr/>
        <a:lstStyle/>
        <a:p>
          <a:endParaRPr lang="fr-FR"/>
        </a:p>
      </dgm:t>
    </dgm:pt>
    <dgm:pt modelId="{FCFA6032-3A8F-420C-AAC5-0D70D962E67E}" type="pres">
      <dgm:prSet presAssocID="{F069B445-AA3D-4899-B14D-6BC7E9F02E8D}" presName="hierChild4" presStyleCnt="0"/>
      <dgm:spPr/>
    </dgm:pt>
    <dgm:pt modelId="{66F521AB-A190-43D5-A8C6-F580C812D235}" type="pres">
      <dgm:prSet presAssocID="{C7942D9A-20CA-4174-86F8-B7AFD9B5D457}" presName="Name37" presStyleLbl="parChTrans1D3" presStyleIdx="3" presStyleCnt="4"/>
      <dgm:spPr/>
      <dgm:t>
        <a:bodyPr/>
        <a:lstStyle/>
        <a:p>
          <a:endParaRPr lang="fr-FR"/>
        </a:p>
      </dgm:t>
    </dgm:pt>
    <dgm:pt modelId="{610E2AC6-3177-40D8-9E59-3FC8EFB8609C}" type="pres">
      <dgm:prSet presAssocID="{1DC7EB75-A300-4ADD-ADB0-D7DBB0D96441}" presName="hierRoot2" presStyleCnt="0">
        <dgm:presLayoutVars>
          <dgm:hierBranch val="init"/>
        </dgm:presLayoutVars>
      </dgm:prSet>
      <dgm:spPr/>
    </dgm:pt>
    <dgm:pt modelId="{B245CE37-93C5-49C5-8980-6271D0A7A558}" type="pres">
      <dgm:prSet presAssocID="{1DC7EB75-A300-4ADD-ADB0-D7DBB0D96441}" presName="rootComposite" presStyleCnt="0"/>
      <dgm:spPr/>
    </dgm:pt>
    <dgm:pt modelId="{57695162-BBCF-42F7-B311-85ABCF6F45C5}" type="pres">
      <dgm:prSet presAssocID="{1DC7EB75-A300-4ADD-ADB0-D7DBB0D96441}" presName="rootText" presStyleLbl="node3" presStyleIdx="3" presStyleCnt="4" custScaleY="81589">
        <dgm:presLayoutVars>
          <dgm:chPref val="3"/>
        </dgm:presLayoutVars>
      </dgm:prSet>
      <dgm:spPr/>
      <dgm:t>
        <a:bodyPr/>
        <a:lstStyle/>
        <a:p>
          <a:endParaRPr lang="fr-FR"/>
        </a:p>
      </dgm:t>
    </dgm:pt>
    <dgm:pt modelId="{A2016803-2D89-4D9B-AC40-6C8C1385E2BA}" type="pres">
      <dgm:prSet presAssocID="{1DC7EB75-A300-4ADD-ADB0-D7DBB0D96441}" presName="rootConnector" presStyleLbl="node3" presStyleIdx="3" presStyleCnt="4"/>
      <dgm:spPr/>
      <dgm:t>
        <a:bodyPr/>
        <a:lstStyle/>
        <a:p>
          <a:endParaRPr lang="fr-FR"/>
        </a:p>
      </dgm:t>
    </dgm:pt>
    <dgm:pt modelId="{B4BA84BA-5E28-4256-891B-1AAB2BFA445F}" type="pres">
      <dgm:prSet presAssocID="{1DC7EB75-A300-4ADD-ADB0-D7DBB0D96441}" presName="hierChild4" presStyleCnt="0"/>
      <dgm:spPr/>
    </dgm:pt>
    <dgm:pt modelId="{6745EE17-1EB1-4D18-B457-812922716523}" type="pres">
      <dgm:prSet presAssocID="{1DC7EB75-A300-4ADD-ADB0-D7DBB0D96441}" presName="hierChild5" presStyleCnt="0"/>
      <dgm:spPr/>
    </dgm:pt>
    <dgm:pt modelId="{1136CA8E-9996-47F6-BE39-1631E9B133D7}" type="pres">
      <dgm:prSet presAssocID="{F069B445-AA3D-4899-B14D-6BC7E9F02E8D}" presName="hierChild5" presStyleCnt="0"/>
      <dgm:spPr/>
    </dgm:pt>
    <dgm:pt modelId="{3080953E-F512-4E65-921F-4083E1EE038C}" type="pres">
      <dgm:prSet presAssocID="{43DEAAB1-CA2C-4553-81AA-7CEDAFCCC265}" presName="Name37" presStyleLbl="parChTrans1D2" presStyleIdx="3" presStyleCnt="5"/>
      <dgm:spPr/>
      <dgm:t>
        <a:bodyPr/>
        <a:lstStyle/>
        <a:p>
          <a:endParaRPr lang="fr-FR"/>
        </a:p>
      </dgm:t>
    </dgm:pt>
    <dgm:pt modelId="{BF226BE1-0CE6-4F3B-86D6-2FF0799275BA}" type="pres">
      <dgm:prSet presAssocID="{C7BBB04F-45E8-43E5-B369-3F6AC51A0443}" presName="hierRoot2" presStyleCnt="0">
        <dgm:presLayoutVars>
          <dgm:hierBranch val="init"/>
        </dgm:presLayoutVars>
      </dgm:prSet>
      <dgm:spPr/>
    </dgm:pt>
    <dgm:pt modelId="{A4D30A85-5A4E-4B29-88E6-5B67DC2746CB}" type="pres">
      <dgm:prSet presAssocID="{C7BBB04F-45E8-43E5-B369-3F6AC51A0443}" presName="rootComposite" presStyleCnt="0"/>
      <dgm:spPr/>
    </dgm:pt>
    <dgm:pt modelId="{30C879BD-CFB4-4D3E-BB78-92C07742B123}" type="pres">
      <dgm:prSet presAssocID="{C7BBB04F-45E8-43E5-B369-3F6AC51A0443}" presName="rootText" presStyleLbl="node2" presStyleIdx="3" presStyleCnt="4" custScaleY="85883">
        <dgm:presLayoutVars>
          <dgm:chPref val="3"/>
        </dgm:presLayoutVars>
      </dgm:prSet>
      <dgm:spPr/>
      <dgm:t>
        <a:bodyPr/>
        <a:lstStyle/>
        <a:p>
          <a:endParaRPr lang="fr-FR"/>
        </a:p>
      </dgm:t>
    </dgm:pt>
    <dgm:pt modelId="{9322433E-6EE7-437C-868A-CD8951C9F295}" type="pres">
      <dgm:prSet presAssocID="{C7BBB04F-45E8-43E5-B369-3F6AC51A0443}" presName="rootConnector" presStyleLbl="node2" presStyleIdx="3" presStyleCnt="4"/>
      <dgm:spPr/>
      <dgm:t>
        <a:bodyPr/>
        <a:lstStyle/>
        <a:p>
          <a:endParaRPr lang="fr-FR"/>
        </a:p>
      </dgm:t>
    </dgm:pt>
    <dgm:pt modelId="{2BE12F04-A5E9-46CF-9261-B0A51E0602D3}" type="pres">
      <dgm:prSet presAssocID="{C7BBB04F-45E8-43E5-B369-3F6AC51A0443}" presName="hierChild4" presStyleCnt="0"/>
      <dgm:spPr/>
    </dgm:pt>
    <dgm:pt modelId="{D6C60263-C3D5-478B-A35F-7C1F081B8E9C}" type="pres">
      <dgm:prSet presAssocID="{C7BBB04F-45E8-43E5-B369-3F6AC51A0443}" presName="hierChild5" presStyleCnt="0"/>
      <dgm:spPr/>
    </dgm:pt>
    <dgm:pt modelId="{50618CDA-E34E-4A77-AFAA-4A9086271FD1}" type="pres">
      <dgm:prSet presAssocID="{FD440BE4-C38C-40EB-848C-50669A9DDA2C}" presName="hierChild3" presStyleCnt="0"/>
      <dgm:spPr/>
    </dgm:pt>
    <dgm:pt modelId="{8F8845B2-50EC-4FCB-BF4E-41ADC74983C5}" type="pres">
      <dgm:prSet presAssocID="{A5EFD21A-EA51-4EFC-9652-C45DE973208F}" presName="Name111" presStyleLbl="parChTrans1D2" presStyleIdx="4" presStyleCnt="5"/>
      <dgm:spPr/>
      <dgm:t>
        <a:bodyPr/>
        <a:lstStyle/>
        <a:p>
          <a:endParaRPr lang="fr-FR"/>
        </a:p>
      </dgm:t>
    </dgm:pt>
    <dgm:pt modelId="{063E976B-DF9D-434E-8F18-F90FFE257FC2}" type="pres">
      <dgm:prSet presAssocID="{40F78E2E-5B7D-480D-A089-24B67C1C2391}" presName="hierRoot3" presStyleCnt="0">
        <dgm:presLayoutVars>
          <dgm:hierBranch val="init"/>
        </dgm:presLayoutVars>
      </dgm:prSet>
      <dgm:spPr/>
    </dgm:pt>
    <dgm:pt modelId="{4782B3A6-7EB6-4CE4-9EE1-F973306A8130}" type="pres">
      <dgm:prSet presAssocID="{40F78E2E-5B7D-480D-A089-24B67C1C2391}" presName="rootComposite3" presStyleCnt="0"/>
      <dgm:spPr/>
    </dgm:pt>
    <dgm:pt modelId="{A9DD2A89-84F1-4767-895D-3CA307E58005}" type="pres">
      <dgm:prSet presAssocID="{40F78E2E-5B7D-480D-A089-24B67C1C2391}" presName="rootText3" presStyleLbl="asst1" presStyleIdx="0" presStyleCnt="1" custScaleY="82957">
        <dgm:presLayoutVars>
          <dgm:chPref val="3"/>
        </dgm:presLayoutVars>
      </dgm:prSet>
      <dgm:spPr/>
      <dgm:t>
        <a:bodyPr/>
        <a:lstStyle/>
        <a:p>
          <a:endParaRPr lang="fr-FR"/>
        </a:p>
      </dgm:t>
    </dgm:pt>
    <dgm:pt modelId="{77F6DEB0-158E-4991-8B3E-3DBCC152B54D}" type="pres">
      <dgm:prSet presAssocID="{40F78E2E-5B7D-480D-A089-24B67C1C2391}" presName="rootConnector3" presStyleLbl="asst1" presStyleIdx="0" presStyleCnt="1"/>
      <dgm:spPr/>
      <dgm:t>
        <a:bodyPr/>
        <a:lstStyle/>
        <a:p>
          <a:endParaRPr lang="fr-FR"/>
        </a:p>
      </dgm:t>
    </dgm:pt>
    <dgm:pt modelId="{018693AC-7146-4C8D-B4F3-58E4C3CB84B8}" type="pres">
      <dgm:prSet presAssocID="{40F78E2E-5B7D-480D-A089-24B67C1C2391}" presName="hierChild6" presStyleCnt="0"/>
      <dgm:spPr/>
    </dgm:pt>
    <dgm:pt modelId="{1ED3031E-448E-4A08-8026-4231365070E9}" type="pres">
      <dgm:prSet presAssocID="{40F78E2E-5B7D-480D-A089-24B67C1C2391}" presName="hierChild7" presStyleCnt="0"/>
      <dgm:spPr/>
    </dgm:pt>
  </dgm:ptLst>
  <dgm:cxnLst>
    <dgm:cxn modelId="{4C5963EE-F313-464E-85FC-0FC4CC24FB83}" srcId="{F1AF9E6E-02C5-431D-9672-0E6B2B76D882}" destId="{2080FB66-CD40-4E53-A0F4-E145EEE74FC4}" srcOrd="1" destOrd="0" parTransId="{A190D210-7559-4466-A74A-E6320B2C6C86}" sibTransId="{827E629B-CC80-4BB2-BE7C-87532F98005C}"/>
    <dgm:cxn modelId="{B90E5350-0323-4677-A203-9FCA5B9F8272}" srcId="{FD440BE4-C38C-40EB-848C-50669A9DDA2C}" destId="{F5BAD0D8-DC6D-464C-AEF3-7F5F1BD0E1F4}" srcOrd="1" destOrd="0" parTransId="{A47736F8-E79E-4E68-BE82-ED67B42DD099}" sibTransId="{AE61FB17-83D2-4B8C-B0BF-2276A1D9A0FF}"/>
    <dgm:cxn modelId="{2ED4CE9B-EDF5-47E7-ABE2-57453221627A}" type="presOf" srcId="{DDF90BFD-59F1-45FD-B814-7AD274F7E051}" destId="{8AD5C75B-67A7-43B9-8544-A57234FBC2A8}" srcOrd="0" destOrd="0" presId="urn:microsoft.com/office/officeart/2005/8/layout/orgChart1"/>
    <dgm:cxn modelId="{C5D8BA78-7820-4122-BD5A-0B05172FA9F9}" srcId="{F1AF9E6E-02C5-431D-9672-0E6B2B76D882}" destId="{36AD4BA1-CEB0-4D9D-BB2C-9C9A50FFDED2}" srcOrd="0" destOrd="0" parTransId="{2B857141-62A4-4739-B13E-17F5D610661F}" sibTransId="{FB7311FF-7270-4958-9BB6-07F2C3BE28F3}"/>
    <dgm:cxn modelId="{1EE6BD82-1E41-4A43-9DB2-6580E71287D2}" type="presOf" srcId="{1DC7EB75-A300-4ADD-ADB0-D7DBB0D96441}" destId="{A2016803-2D89-4D9B-AC40-6C8C1385E2BA}" srcOrd="1" destOrd="0" presId="urn:microsoft.com/office/officeart/2005/8/layout/orgChart1"/>
    <dgm:cxn modelId="{6A52212E-BCD9-40F5-AE1A-52027485B295}" type="presOf" srcId="{2080FB66-CD40-4E53-A0F4-E145EEE74FC4}" destId="{94963D8A-33BF-45DB-BAA7-4C5A3CAAA768}" srcOrd="1" destOrd="0" presId="urn:microsoft.com/office/officeart/2005/8/layout/orgChart1"/>
    <dgm:cxn modelId="{B8766B92-B6E7-4DD7-83A4-965C73E7252A}" type="presOf" srcId="{F5BAD0D8-DC6D-464C-AEF3-7F5F1BD0E1F4}" destId="{A3907E33-E27A-400F-8099-B4C974D7C7DA}" srcOrd="1" destOrd="0" presId="urn:microsoft.com/office/officeart/2005/8/layout/orgChart1"/>
    <dgm:cxn modelId="{0E8514E2-CDDD-4B57-A5B6-FB37A969066A}" type="presOf" srcId="{C7BBB04F-45E8-43E5-B369-3F6AC51A0443}" destId="{9322433E-6EE7-437C-868A-CD8951C9F295}" srcOrd="1" destOrd="0" presId="urn:microsoft.com/office/officeart/2005/8/layout/orgChart1"/>
    <dgm:cxn modelId="{380C6A4B-80A9-423B-B9A0-56DBAB2416FE}" type="presOf" srcId="{FD440BE4-C38C-40EB-848C-50669A9DDA2C}" destId="{CDABA180-82B0-4529-801E-1DD928A43057}" srcOrd="0" destOrd="0" presId="urn:microsoft.com/office/officeart/2005/8/layout/orgChart1"/>
    <dgm:cxn modelId="{178C02A4-577D-44EC-82F8-1F61BEF9F53E}" type="presOf" srcId="{FD440BE4-C38C-40EB-848C-50669A9DDA2C}" destId="{14CE37EA-F31E-473D-976B-57C32803E616}" srcOrd="1" destOrd="0" presId="urn:microsoft.com/office/officeart/2005/8/layout/orgChart1"/>
    <dgm:cxn modelId="{B27FE2B6-41CD-4EB2-8F1B-1864055A9B1C}" type="presOf" srcId="{40F78E2E-5B7D-480D-A089-24B67C1C2391}" destId="{A9DD2A89-84F1-4767-895D-3CA307E58005}" srcOrd="0" destOrd="0" presId="urn:microsoft.com/office/officeart/2005/8/layout/orgChart1"/>
    <dgm:cxn modelId="{BB0D3C0C-ABEB-4E64-918C-67D1CFDE678B}" type="presOf" srcId="{43DEAAB1-CA2C-4553-81AA-7CEDAFCCC265}" destId="{3080953E-F512-4E65-921F-4083E1EE038C}" srcOrd="0" destOrd="0" presId="urn:microsoft.com/office/officeart/2005/8/layout/orgChart1"/>
    <dgm:cxn modelId="{8383AA17-9A97-4D82-9E74-629902E352A2}" type="presOf" srcId="{40F78E2E-5B7D-480D-A089-24B67C1C2391}" destId="{77F6DEB0-158E-4991-8B3E-3DBCC152B54D}" srcOrd="1" destOrd="0" presId="urn:microsoft.com/office/officeart/2005/8/layout/orgChart1"/>
    <dgm:cxn modelId="{901A64E4-37BB-4A20-81EF-B45552D160A5}" type="presOf" srcId="{C7BBB04F-45E8-43E5-B369-3F6AC51A0443}" destId="{30C879BD-CFB4-4D3E-BB78-92C07742B123}" srcOrd="0" destOrd="0" presId="urn:microsoft.com/office/officeart/2005/8/layout/orgChart1"/>
    <dgm:cxn modelId="{5B2B9A6D-472A-45E4-AD5B-ED93FEA76DA2}" type="presOf" srcId="{36AD4BA1-CEB0-4D9D-BB2C-9C9A50FFDED2}" destId="{FE913812-A83C-4570-A48C-8CC2B49007F1}" srcOrd="1" destOrd="0" presId="urn:microsoft.com/office/officeart/2005/8/layout/orgChart1"/>
    <dgm:cxn modelId="{E645A314-1128-4984-992A-894E6FE2369A}" srcId="{FD440BE4-C38C-40EB-848C-50669A9DDA2C}" destId="{F069B445-AA3D-4899-B14D-6BC7E9F02E8D}" srcOrd="3" destOrd="0" parTransId="{33F2A1E7-FF87-42D4-895A-5D3FC5DFD6F3}" sibTransId="{A55E645F-13EB-49F4-AE32-9D9281777CD2}"/>
    <dgm:cxn modelId="{C1715132-813C-4A21-A1D4-498F28C08B11}" type="presOf" srcId="{F5BAD0D8-DC6D-464C-AEF3-7F5F1BD0E1F4}" destId="{FF96E416-8B71-4553-9EE6-BE948A5F1508}" srcOrd="0" destOrd="0" presId="urn:microsoft.com/office/officeart/2005/8/layout/orgChart1"/>
    <dgm:cxn modelId="{9460A5B9-1666-4B74-91FD-F84EA20E77F0}" srcId="{FD440BE4-C38C-40EB-848C-50669A9DDA2C}" destId="{40F78E2E-5B7D-480D-A089-24B67C1C2391}" srcOrd="0" destOrd="0" parTransId="{A5EFD21A-EA51-4EFC-9652-C45DE973208F}" sibTransId="{003E1EA5-D55B-47E3-9C9C-A0446BC1069C}"/>
    <dgm:cxn modelId="{D9B2F429-C884-4C1F-8A8D-82059B3B00B2}" type="presOf" srcId="{4B0DB492-38D1-4D4D-B1C8-E8F3873095B8}" destId="{813B4902-9052-4C12-9729-65BA1759DDFB}" srcOrd="0" destOrd="0" presId="urn:microsoft.com/office/officeart/2005/8/layout/orgChart1"/>
    <dgm:cxn modelId="{C00BB98D-712C-4AA2-9977-A43A5BC570EB}" type="presOf" srcId="{1F30D7D8-BA26-4707-947B-3AB09D3D13AA}" destId="{5F0625AB-C7AA-4D86-8EB3-1043DE185C18}" srcOrd="0" destOrd="0" presId="urn:microsoft.com/office/officeart/2005/8/layout/orgChart1"/>
    <dgm:cxn modelId="{FD43FB47-0727-4850-80FD-C79E23B2A0D6}" type="presOf" srcId="{36AD4BA1-CEB0-4D9D-BB2C-9C9A50FFDED2}" destId="{BE3958E4-91B6-4EC5-9333-9CBE01295274}" srcOrd="0" destOrd="0" presId="urn:microsoft.com/office/officeart/2005/8/layout/orgChart1"/>
    <dgm:cxn modelId="{365DA4D6-12BB-4543-B34E-3752F74AF283}" type="presOf" srcId="{F1AF9E6E-02C5-431D-9672-0E6B2B76D882}" destId="{4A19D5E5-4EEC-4C4E-B62C-1216FB7112B5}" srcOrd="0" destOrd="0" presId="urn:microsoft.com/office/officeart/2005/8/layout/orgChart1"/>
    <dgm:cxn modelId="{F2396FEB-A2FE-47B5-8C43-98EB87EA906D}" type="presOf" srcId="{F1AF9E6E-02C5-431D-9672-0E6B2B76D882}" destId="{7F90DC91-0D28-480E-A193-D3B7E1B3D446}" srcOrd="1" destOrd="0" presId="urn:microsoft.com/office/officeart/2005/8/layout/orgChart1"/>
    <dgm:cxn modelId="{21395734-798F-4346-B85B-5F076331E685}" type="presOf" srcId="{1DC7EB75-A300-4ADD-ADB0-D7DBB0D96441}" destId="{57695162-BBCF-42F7-B311-85ABCF6F45C5}" srcOrd="0" destOrd="0" presId="urn:microsoft.com/office/officeart/2005/8/layout/orgChart1"/>
    <dgm:cxn modelId="{86807E1B-63F2-4286-A632-E0E1FC1FD75C}" type="presOf" srcId="{F069B445-AA3D-4899-B14D-6BC7E9F02E8D}" destId="{73DA8EBC-2C44-41B4-A514-B41A6140634F}" srcOrd="0" destOrd="0" presId="urn:microsoft.com/office/officeart/2005/8/layout/orgChart1"/>
    <dgm:cxn modelId="{1F487650-CDB1-44D3-B3B3-DEB56A37EF65}" srcId="{FD440BE4-C38C-40EB-848C-50669A9DDA2C}" destId="{F1AF9E6E-02C5-431D-9672-0E6B2B76D882}" srcOrd="2" destOrd="0" parTransId="{1F30D7D8-BA26-4707-947B-3AB09D3D13AA}" sibTransId="{46E4799C-FE1D-4F50-9A12-5FB2E1B4BA32}"/>
    <dgm:cxn modelId="{A39D1D05-4D26-4D08-AB06-D39214504FEB}" srcId="{F069B445-AA3D-4899-B14D-6BC7E9F02E8D}" destId="{1DC7EB75-A300-4ADD-ADB0-D7DBB0D96441}" srcOrd="0" destOrd="0" parTransId="{C7942D9A-20CA-4174-86F8-B7AFD9B5D457}" sibTransId="{2C770522-6CAE-4BEB-BA98-1B440DDEEC08}"/>
    <dgm:cxn modelId="{A2BB8C38-2243-4CB0-9D5C-95ED43979FEB}" srcId="{F5BAD0D8-DC6D-464C-AEF3-7F5F1BD0E1F4}" destId="{4B0DB492-38D1-4D4D-B1C8-E8F3873095B8}" srcOrd="0" destOrd="0" parTransId="{960F8126-3D9A-4BD7-A0A4-2A95804DCE7F}" sibTransId="{9DD303B7-E38B-47CB-8E6F-80E5E49336B5}"/>
    <dgm:cxn modelId="{B274816E-F3EF-4606-9097-5D61A7F08FD2}" type="presOf" srcId="{A47736F8-E79E-4E68-BE82-ED67B42DD099}" destId="{447D57B8-9328-4BE1-945C-0DB5B272E6A5}" srcOrd="0" destOrd="0" presId="urn:microsoft.com/office/officeart/2005/8/layout/orgChart1"/>
    <dgm:cxn modelId="{E164950C-256C-4FA4-A4C7-59F4A1DF922F}" type="presOf" srcId="{33F2A1E7-FF87-42D4-895A-5D3FC5DFD6F3}" destId="{203C7AAA-4779-4087-9552-B3E4DB3AFC38}" srcOrd="0" destOrd="0" presId="urn:microsoft.com/office/officeart/2005/8/layout/orgChart1"/>
    <dgm:cxn modelId="{AF191256-E4C0-4ACF-950E-1E4191BAD4A6}" type="presOf" srcId="{F069B445-AA3D-4899-B14D-6BC7E9F02E8D}" destId="{4B4A4B8B-1B0B-4D1B-9077-4AF9A5485C1C}" srcOrd="1" destOrd="0" presId="urn:microsoft.com/office/officeart/2005/8/layout/orgChart1"/>
    <dgm:cxn modelId="{398D776F-EB6A-4C9B-BEBC-C6BAB365D2EA}" type="presOf" srcId="{A190D210-7559-4466-A74A-E6320B2C6C86}" destId="{9F67AE06-B6FD-42A1-8F90-6055C17B33ED}" srcOrd="0" destOrd="0" presId="urn:microsoft.com/office/officeart/2005/8/layout/orgChart1"/>
    <dgm:cxn modelId="{9C82FA77-9C1F-4065-903D-122595567413}" type="presOf" srcId="{C7942D9A-20CA-4174-86F8-B7AFD9B5D457}" destId="{66F521AB-A190-43D5-A8C6-F580C812D235}" srcOrd="0" destOrd="0" presId="urn:microsoft.com/office/officeart/2005/8/layout/orgChart1"/>
    <dgm:cxn modelId="{689C891A-3E5B-4A20-9EE8-8B23EF1313DF}" type="presOf" srcId="{A5EFD21A-EA51-4EFC-9652-C45DE973208F}" destId="{8F8845B2-50EC-4FCB-BF4E-41ADC74983C5}" srcOrd="0" destOrd="0" presId="urn:microsoft.com/office/officeart/2005/8/layout/orgChart1"/>
    <dgm:cxn modelId="{44E26BE2-E512-48CD-80BB-5717FEDD05F9}" type="presOf" srcId="{960F8126-3D9A-4BD7-A0A4-2A95804DCE7F}" destId="{E905226F-F50C-4BB3-86C1-D0F5FBF1B2EE}" srcOrd="0" destOrd="0" presId="urn:microsoft.com/office/officeart/2005/8/layout/orgChart1"/>
    <dgm:cxn modelId="{26429094-A5C8-4B4C-97F4-89F5E310EECD}" srcId="{FD440BE4-C38C-40EB-848C-50669A9DDA2C}" destId="{C7BBB04F-45E8-43E5-B369-3F6AC51A0443}" srcOrd="4" destOrd="0" parTransId="{43DEAAB1-CA2C-4553-81AA-7CEDAFCCC265}" sibTransId="{690BA47B-B103-4BA7-BFF6-BB40B1FCC0EF}"/>
    <dgm:cxn modelId="{CECABE50-583B-41CA-8592-20EEEB770595}" srcId="{DDF90BFD-59F1-45FD-B814-7AD274F7E051}" destId="{FD440BE4-C38C-40EB-848C-50669A9DDA2C}" srcOrd="0" destOrd="0" parTransId="{BF54EA0A-521F-4AB6-A818-1FBC0001A8E9}" sibTransId="{D8FA39F2-8D42-4EC3-B344-F2A9BCA0F84E}"/>
    <dgm:cxn modelId="{19B07581-4704-4CF4-A740-E67F2F376AC4}" type="presOf" srcId="{4B0DB492-38D1-4D4D-B1C8-E8F3873095B8}" destId="{936F40E7-6B4B-429D-9BC7-11A3452F9B11}" srcOrd="1" destOrd="0" presId="urn:microsoft.com/office/officeart/2005/8/layout/orgChart1"/>
    <dgm:cxn modelId="{098E3809-A4C7-4E50-87C5-76788B592A4D}" type="presOf" srcId="{2080FB66-CD40-4E53-A0F4-E145EEE74FC4}" destId="{7656C8BA-7309-465E-950C-0277793B95F2}" srcOrd="0" destOrd="0" presId="urn:microsoft.com/office/officeart/2005/8/layout/orgChart1"/>
    <dgm:cxn modelId="{59DCA867-0177-40C9-926D-4ABE74285AF3}" type="presOf" srcId="{2B857141-62A4-4739-B13E-17F5D610661F}" destId="{E7040F1B-A93D-4300-971B-E67AECFC4AF5}" srcOrd="0" destOrd="0" presId="urn:microsoft.com/office/officeart/2005/8/layout/orgChart1"/>
    <dgm:cxn modelId="{3D917153-665E-436A-BDBA-98AE5FB74B07}" type="presParOf" srcId="{8AD5C75B-67A7-43B9-8544-A57234FBC2A8}" destId="{C0B5AC0B-AD98-4DFC-871A-4763FE8C013F}" srcOrd="0" destOrd="0" presId="urn:microsoft.com/office/officeart/2005/8/layout/orgChart1"/>
    <dgm:cxn modelId="{1BF9BA9F-DEC9-407C-B727-08DBEE77EE4F}" type="presParOf" srcId="{C0B5AC0B-AD98-4DFC-871A-4763FE8C013F}" destId="{E7437B15-E546-412E-A153-87D16B74AE1B}" srcOrd="0" destOrd="0" presId="urn:microsoft.com/office/officeart/2005/8/layout/orgChart1"/>
    <dgm:cxn modelId="{3D64E436-859A-49F5-98AB-FE857B84B5B5}" type="presParOf" srcId="{E7437B15-E546-412E-A153-87D16B74AE1B}" destId="{CDABA180-82B0-4529-801E-1DD928A43057}" srcOrd="0" destOrd="0" presId="urn:microsoft.com/office/officeart/2005/8/layout/orgChart1"/>
    <dgm:cxn modelId="{9A196447-7F64-49E2-8934-2B6332C1E854}" type="presParOf" srcId="{E7437B15-E546-412E-A153-87D16B74AE1B}" destId="{14CE37EA-F31E-473D-976B-57C32803E616}" srcOrd="1" destOrd="0" presId="urn:microsoft.com/office/officeart/2005/8/layout/orgChart1"/>
    <dgm:cxn modelId="{B92FEF98-C981-4E34-A964-89B2B50386DB}" type="presParOf" srcId="{C0B5AC0B-AD98-4DFC-871A-4763FE8C013F}" destId="{690E70A0-0D68-4438-A9A7-7AF99B7D22B9}" srcOrd="1" destOrd="0" presId="urn:microsoft.com/office/officeart/2005/8/layout/orgChart1"/>
    <dgm:cxn modelId="{A3F5F055-445A-4598-BF16-6565070D3889}" type="presParOf" srcId="{690E70A0-0D68-4438-A9A7-7AF99B7D22B9}" destId="{447D57B8-9328-4BE1-945C-0DB5B272E6A5}" srcOrd="0" destOrd="0" presId="urn:microsoft.com/office/officeart/2005/8/layout/orgChart1"/>
    <dgm:cxn modelId="{AAA13020-0FDD-44CB-95AE-D479110FA994}" type="presParOf" srcId="{690E70A0-0D68-4438-A9A7-7AF99B7D22B9}" destId="{A9C08744-9A4E-4E1A-952B-BDD82B53777E}" srcOrd="1" destOrd="0" presId="urn:microsoft.com/office/officeart/2005/8/layout/orgChart1"/>
    <dgm:cxn modelId="{C5003EA8-AB5B-43A3-9B1F-B13D69065FAC}" type="presParOf" srcId="{A9C08744-9A4E-4E1A-952B-BDD82B53777E}" destId="{AA1DB196-A700-47F6-91AF-1387AC160054}" srcOrd="0" destOrd="0" presId="urn:microsoft.com/office/officeart/2005/8/layout/orgChart1"/>
    <dgm:cxn modelId="{671B655D-E230-432A-9293-28855E7B8299}" type="presParOf" srcId="{AA1DB196-A700-47F6-91AF-1387AC160054}" destId="{FF96E416-8B71-4553-9EE6-BE948A5F1508}" srcOrd="0" destOrd="0" presId="urn:microsoft.com/office/officeart/2005/8/layout/orgChart1"/>
    <dgm:cxn modelId="{9B634DE1-5ABF-4541-BAB1-ED0AA735EDDD}" type="presParOf" srcId="{AA1DB196-A700-47F6-91AF-1387AC160054}" destId="{A3907E33-E27A-400F-8099-B4C974D7C7DA}" srcOrd="1" destOrd="0" presId="urn:microsoft.com/office/officeart/2005/8/layout/orgChart1"/>
    <dgm:cxn modelId="{D2A48D09-C4F8-4724-BA85-0CFD98301B12}" type="presParOf" srcId="{A9C08744-9A4E-4E1A-952B-BDD82B53777E}" destId="{EDC84085-2FF5-49B5-973C-419EDA10029C}" srcOrd="1" destOrd="0" presId="urn:microsoft.com/office/officeart/2005/8/layout/orgChart1"/>
    <dgm:cxn modelId="{3597DFED-D7F1-447A-ADEA-68AD178B9B4B}" type="presParOf" srcId="{EDC84085-2FF5-49B5-973C-419EDA10029C}" destId="{E905226F-F50C-4BB3-86C1-D0F5FBF1B2EE}" srcOrd="0" destOrd="0" presId="urn:microsoft.com/office/officeart/2005/8/layout/orgChart1"/>
    <dgm:cxn modelId="{1CA2CF05-1621-4598-9352-B74900B543F5}" type="presParOf" srcId="{EDC84085-2FF5-49B5-973C-419EDA10029C}" destId="{8717A19B-3B24-4C27-9BB3-A30B8241E533}" srcOrd="1" destOrd="0" presId="urn:microsoft.com/office/officeart/2005/8/layout/orgChart1"/>
    <dgm:cxn modelId="{B9BA093B-52DD-4BA5-ADA8-E27B128858BA}" type="presParOf" srcId="{8717A19B-3B24-4C27-9BB3-A30B8241E533}" destId="{7747ED93-C258-4AD8-B20E-F5CFF5A395A3}" srcOrd="0" destOrd="0" presId="urn:microsoft.com/office/officeart/2005/8/layout/orgChart1"/>
    <dgm:cxn modelId="{80172116-5334-4FC5-A1B7-BACF52BA03E7}" type="presParOf" srcId="{7747ED93-C258-4AD8-B20E-F5CFF5A395A3}" destId="{813B4902-9052-4C12-9729-65BA1759DDFB}" srcOrd="0" destOrd="0" presId="urn:microsoft.com/office/officeart/2005/8/layout/orgChart1"/>
    <dgm:cxn modelId="{D5623F96-0A32-4966-8BDF-89EF46CAA580}" type="presParOf" srcId="{7747ED93-C258-4AD8-B20E-F5CFF5A395A3}" destId="{936F40E7-6B4B-429D-9BC7-11A3452F9B11}" srcOrd="1" destOrd="0" presId="urn:microsoft.com/office/officeart/2005/8/layout/orgChart1"/>
    <dgm:cxn modelId="{C9E93C45-FFAD-4804-ADDC-89DDF48D2195}" type="presParOf" srcId="{8717A19B-3B24-4C27-9BB3-A30B8241E533}" destId="{16F12AFC-E834-4D1A-A0C0-8C61817518A0}" srcOrd="1" destOrd="0" presId="urn:microsoft.com/office/officeart/2005/8/layout/orgChart1"/>
    <dgm:cxn modelId="{1CAC0739-54F8-41CC-9A0B-499F18DF0201}" type="presParOf" srcId="{8717A19B-3B24-4C27-9BB3-A30B8241E533}" destId="{CD988F1F-DB32-4B11-BE40-6706B25525C5}" srcOrd="2" destOrd="0" presId="urn:microsoft.com/office/officeart/2005/8/layout/orgChart1"/>
    <dgm:cxn modelId="{78C22217-104D-4938-ADE3-1BC481B087EC}" type="presParOf" srcId="{A9C08744-9A4E-4E1A-952B-BDD82B53777E}" destId="{382FBEF5-39E3-4973-AF2C-E696F454E3C5}" srcOrd="2" destOrd="0" presId="urn:microsoft.com/office/officeart/2005/8/layout/orgChart1"/>
    <dgm:cxn modelId="{DFCB8068-8252-4061-AC58-97B7F5677E42}" type="presParOf" srcId="{690E70A0-0D68-4438-A9A7-7AF99B7D22B9}" destId="{5F0625AB-C7AA-4D86-8EB3-1043DE185C18}" srcOrd="2" destOrd="0" presId="urn:microsoft.com/office/officeart/2005/8/layout/orgChart1"/>
    <dgm:cxn modelId="{F3274481-7816-4AA0-8488-93AA42001455}" type="presParOf" srcId="{690E70A0-0D68-4438-A9A7-7AF99B7D22B9}" destId="{6613AA44-7662-47C0-9AA5-E59AE5E1C11D}" srcOrd="3" destOrd="0" presId="urn:microsoft.com/office/officeart/2005/8/layout/orgChart1"/>
    <dgm:cxn modelId="{C8D84E21-0BE0-4F5E-8317-5E064505F666}" type="presParOf" srcId="{6613AA44-7662-47C0-9AA5-E59AE5E1C11D}" destId="{69741C33-72CC-4B2F-BD4E-9DB7385198BE}" srcOrd="0" destOrd="0" presId="urn:microsoft.com/office/officeart/2005/8/layout/orgChart1"/>
    <dgm:cxn modelId="{7773B856-C022-42DE-A933-F0082BB17FAD}" type="presParOf" srcId="{69741C33-72CC-4B2F-BD4E-9DB7385198BE}" destId="{4A19D5E5-4EEC-4C4E-B62C-1216FB7112B5}" srcOrd="0" destOrd="0" presId="urn:microsoft.com/office/officeart/2005/8/layout/orgChart1"/>
    <dgm:cxn modelId="{4B802BB2-E651-4FD6-B931-3032385A561F}" type="presParOf" srcId="{69741C33-72CC-4B2F-BD4E-9DB7385198BE}" destId="{7F90DC91-0D28-480E-A193-D3B7E1B3D446}" srcOrd="1" destOrd="0" presId="urn:microsoft.com/office/officeart/2005/8/layout/orgChart1"/>
    <dgm:cxn modelId="{09EE5A1D-323D-4BFA-B121-05834ADC9FBD}" type="presParOf" srcId="{6613AA44-7662-47C0-9AA5-E59AE5E1C11D}" destId="{2E027135-35D6-4181-B97E-D3AD6E7B52DF}" srcOrd="1" destOrd="0" presId="urn:microsoft.com/office/officeart/2005/8/layout/orgChart1"/>
    <dgm:cxn modelId="{5D349A21-9B72-4600-8087-35DF9F9D894E}" type="presParOf" srcId="{2E027135-35D6-4181-B97E-D3AD6E7B52DF}" destId="{E7040F1B-A93D-4300-971B-E67AECFC4AF5}" srcOrd="0" destOrd="0" presId="urn:microsoft.com/office/officeart/2005/8/layout/orgChart1"/>
    <dgm:cxn modelId="{2A79B1A6-59A1-4A83-AA03-E3DFC459ADC8}" type="presParOf" srcId="{2E027135-35D6-4181-B97E-D3AD6E7B52DF}" destId="{90CBB467-F285-488B-8851-ED12CE541D4B}" srcOrd="1" destOrd="0" presId="urn:microsoft.com/office/officeart/2005/8/layout/orgChart1"/>
    <dgm:cxn modelId="{AEE62B13-58A9-4219-9717-CF0FC824BC93}" type="presParOf" srcId="{90CBB467-F285-488B-8851-ED12CE541D4B}" destId="{452592DB-32B3-4E69-AFAF-E4A3C91B96D7}" srcOrd="0" destOrd="0" presId="urn:microsoft.com/office/officeart/2005/8/layout/orgChart1"/>
    <dgm:cxn modelId="{CBA09A0B-99CD-4784-BFA0-333352AE0C8E}" type="presParOf" srcId="{452592DB-32B3-4E69-AFAF-E4A3C91B96D7}" destId="{BE3958E4-91B6-4EC5-9333-9CBE01295274}" srcOrd="0" destOrd="0" presId="urn:microsoft.com/office/officeart/2005/8/layout/orgChart1"/>
    <dgm:cxn modelId="{89CD4672-3B4C-4CBB-B0F5-0B98DE39C521}" type="presParOf" srcId="{452592DB-32B3-4E69-AFAF-E4A3C91B96D7}" destId="{FE913812-A83C-4570-A48C-8CC2B49007F1}" srcOrd="1" destOrd="0" presId="urn:microsoft.com/office/officeart/2005/8/layout/orgChart1"/>
    <dgm:cxn modelId="{7362E775-E8B0-4C86-A15E-412A527C2406}" type="presParOf" srcId="{90CBB467-F285-488B-8851-ED12CE541D4B}" destId="{68B36870-E648-4F0B-8DF2-9F809EDD8C35}" srcOrd="1" destOrd="0" presId="urn:microsoft.com/office/officeart/2005/8/layout/orgChart1"/>
    <dgm:cxn modelId="{ACD415B7-E186-454D-A811-252DF48F9D44}" type="presParOf" srcId="{90CBB467-F285-488B-8851-ED12CE541D4B}" destId="{63B79FC0-CF87-44A6-880B-4D0B8F992135}" srcOrd="2" destOrd="0" presId="urn:microsoft.com/office/officeart/2005/8/layout/orgChart1"/>
    <dgm:cxn modelId="{54C72AC1-034A-4065-86D1-ADE00FC64123}" type="presParOf" srcId="{2E027135-35D6-4181-B97E-D3AD6E7B52DF}" destId="{9F67AE06-B6FD-42A1-8F90-6055C17B33ED}" srcOrd="2" destOrd="0" presId="urn:microsoft.com/office/officeart/2005/8/layout/orgChart1"/>
    <dgm:cxn modelId="{C331CCD7-731D-4E1B-AC8A-4FC962139E3A}" type="presParOf" srcId="{2E027135-35D6-4181-B97E-D3AD6E7B52DF}" destId="{1D2AA28E-268B-4E88-B9EE-6475168375C3}" srcOrd="3" destOrd="0" presId="urn:microsoft.com/office/officeart/2005/8/layout/orgChart1"/>
    <dgm:cxn modelId="{26F07FB1-2385-4126-BCD9-26B7F0D9564A}" type="presParOf" srcId="{1D2AA28E-268B-4E88-B9EE-6475168375C3}" destId="{B2A79784-F0A6-4FC2-8094-7BADCA2722EB}" srcOrd="0" destOrd="0" presId="urn:microsoft.com/office/officeart/2005/8/layout/orgChart1"/>
    <dgm:cxn modelId="{21384C31-E9B5-4730-83D1-36ABDBA90709}" type="presParOf" srcId="{B2A79784-F0A6-4FC2-8094-7BADCA2722EB}" destId="{7656C8BA-7309-465E-950C-0277793B95F2}" srcOrd="0" destOrd="0" presId="urn:microsoft.com/office/officeart/2005/8/layout/orgChart1"/>
    <dgm:cxn modelId="{CAD0A71E-47B7-4BB7-AC1A-2EBF30CE2FDB}" type="presParOf" srcId="{B2A79784-F0A6-4FC2-8094-7BADCA2722EB}" destId="{94963D8A-33BF-45DB-BAA7-4C5A3CAAA768}" srcOrd="1" destOrd="0" presId="urn:microsoft.com/office/officeart/2005/8/layout/orgChart1"/>
    <dgm:cxn modelId="{B1514565-4A54-4FB6-BDD3-8E9686AB9754}" type="presParOf" srcId="{1D2AA28E-268B-4E88-B9EE-6475168375C3}" destId="{E797B973-ED99-4508-BC1C-0471AB6CEFC5}" srcOrd="1" destOrd="0" presId="urn:microsoft.com/office/officeart/2005/8/layout/orgChart1"/>
    <dgm:cxn modelId="{84A6532E-15EB-4043-A7B3-FD78B520C553}" type="presParOf" srcId="{1D2AA28E-268B-4E88-B9EE-6475168375C3}" destId="{7EFED1D8-50AE-4CD5-AD29-1D0BD66BEDD2}" srcOrd="2" destOrd="0" presId="urn:microsoft.com/office/officeart/2005/8/layout/orgChart1"/>
    <dgm:cxn modelId="{707AEEFA-878A-47F9-97F2-3C152CC1FE30}" type="presParOf" srcId="{6613AA44-7662-47C0-9AA5-E59AE5E1C11D}" destId="{690A288D-7B92-4177-91C0-0AFDB1A7A567}" srcOrd="2" destOrd="0" presId="urn:microsoft.com/office/officeart/2005/8/layout/orgChart1"/>
    <dgm:cxn modelId="{17FB446A-8970-4304-A82C-16C2F5E5A075}" type="presParOf" srcId="{690E70A0-0D68-4438-A9A7-7AF99B7D22B9}" destId="{203C7AAA-4779-4087-9552-B3E4DB3AFC38}" srcOrd="4" destOrd="0" presId="urn:microsoft.com/office/officeart/2005/8/layout/orgChart1"/>
    <dgm:cxn modelId="{438B7DB8-6512-4FF5-AF09-C67F71A5EB63}" type="presParOf" srcId="{690E70A0-0D68-4438-A9A7-7AF99B7D22B9}" destId="{89C08AB8-0F54-4D8E-A2C8-643707FD19C2}" srcOrd="5" destOrd="0" presId="urn:microsoft.com/office/officeart/2005/8/layout/orgChart1"/>
    <dgm:cxn modelId="{3521D5D0-F2BC-4855-B4E8-25C57F70E332}" type="presParOf" srcId="{89C08AB8-0F54-4D8E-A2C8-643707FD19C2}" destId="{568FBFEE-D8F8-49F4-B7AA-15CB0EA08DDE}" srcOrd="0" destOrd="0" presId="urn:microsoft.com/office/officeart/2005/8/layout/orgChart1"/>
    <dgm:cxn modelId="{BC2DE564-CB6F-44BC-8529-518668B923FF}" type="presParOf" srcId="{568FBFEE-D8F8-49F4-B7AA-15CB0EA08DDE}" destId="{73DA8EBC-2C44-41B4-A514-B41A6140634F}" srcOrd="0" destOrd="0" presId="urn:microsoft.com/office/officeart/2005/8/layout/orgChart1"/>
    <dgm:cxn modelId="{9243D373-E5D1-4922-92A8-B07CC39A108A}" type="presParOf" srcId="{568FBFEE-D8F8-49F4-B7AA-15CB0EA08DDE}" destId="{4B4A4B8B-1B0B-4D1B-9077-4AF9A5485C1C}" srcOrd="1" destOrd="0" presId="urn:microsoft.com/office/officeart/2005/8/layout/orgChart1"/>
    <dgm:cxn modelId="{7253FD55-37F2-49D9-B393-B4AD3DD46B95}" type="presParOf" srcId="{89C08AB8-0F54-4D8E-A2C8-643707FD19C2}" destId="{FCFA6032-3A8F-420C-AAC5-0D70D962E67E}" srcOrd="1" destOrd="0" presId="urn:microsoft.com/office/officeart/2005/8/layout/orgChart1"/>
    <dgm:cxn modelId="{CB8919D3-B93F-478D-83B9-51AD5CE2A975}" type="presParOf" srcId="{FCFA6032-3A8F-420C-AAC5-0D70D962E67E}" destId="{66F521AB-A190-43D5-A8C6-F580C812D235}" srcOrd="0" destOrd="0" presId="urn:microsoft.com/office/officeart/2005/8/layout/orgChart1"/>
    <dgm:cxn modelId="{A6A6FA99-06DC-45F2-B9CC-58AF4F403B89}" type="presParOf" srcId="{FCFA6032-3A8F-420C-AAC5-0D70D962E67E}" destId="{610E2AC6-3177-40D8-9E59-3FC8EFB8609C}" srcOrd="1" destOrd="0" presId="urn:microsoft.com/office/officeart/2005/8/layout/orgChart1"/>
    <dgm:cxn modelId="{85F0E2D4-6C12-41CB-A821-A2041AE3649B}" type="presParOf" srcId="{610E2AC6-3177-40D8-9E59-3FC8EFB8609C}" destId="{B245CE37-93C5-49C5-8980-6271D0A7A558}" srcOrd="0" destOrd="0" presId="urn:microsoft.com/office/officeart/2005/8/layout/orgChart1"/>
    <dgm:cxn modelId="{9F73A72B-3CEF-4F66-A84E-77E2B43C230E}" type="presParOf" srcId="{B245CE37-93C5-49C5-8980-6271D0A7A558}" destId="{57695162-BBCF-42F7-B311-85ABCF6F45C5}" srcOrd="0" destOrd="0" presId="urn:microsoft.com/office/officeart/2005/8/layout/orgChart1"/>
    <dgm:cxn modelId="{5348FFC7-844E-4875-9CB7-77184DB967DB}" type="presParOf" srcId="{B245CE37-93C5-49C5-8980-6271D0A7A558}" destId="{A2016803-2D89-4D9B-AC40-6C8C1385E2BA}" srcOrd="1" destOrd="0" presId="urn:microsoft.com/office/officeart/2005/8/layout/orgChart1"/>
    <dgm:cxn modelId="{75F12A34-3468-4BAB-BC4B-91AF9215D6D5}" type="presParOf" srcId="{610E2AC6-3177-40D8-9E59-3FC8EFB8609C}" destId="{B4BA84BA-5E28-4256-891B-1AAB2BFA445F}" srcOrd="1" destOrd="0" presId="urn:microsoft.com/office/officeart/2005/8/layout/orgChart1"/>
    <dgm:cxn modelId="{A0EF7304-3FEF-4061-889E-D928A321D121}" type="presParOf" srcId="{610E2AC6-3177-40D8-9E59-3FC8EFB8609C}" destId="{6745EE17-1EB1-4D18-B457-812922716523}" srcOrd="2" destOrd="0" presId="urn:microsoft.com/office/officeart/2005/8/layout/orgChart1"/>
    <dgm:cxn modelId="{ED299C4F-B7D4-4102-A29D-ECFA638D3CD1}" type="presParOf" srcId="{89C08AB8-0F54-4D8E-A2C8-643707FD19C2}" destId="{1136CA8E-9996-47F6-BE39-1631E9B133D7}" srcOrd="2" destOrd="0" presId="urn:microsoft.com/office/officeart/2005/8/layout/orgChart1"/>
    <dgm:cxn modelId="{CC9E169D-78ED-4F3C-8684-EDAF504AC614}" type="presParOf" srcId="{690E70A0-0D68-4438-A9A7-7AF99B7D22B9}" destId="{3080953E-F512-4E65-921F-4083E1EE038C}" srcOrd="6" destOrd="0" presId="urn:microsoft.com/office/officeart/2005/8/layout/orgChart1"/>
    <dgm:cxn modelId="{9E482C5B-00BB-4EDD-B243-977395763DBF}" type="presParOf" srcId="{690E70A0-0D68-4438-A9A7-7AF99B7D22B9}" destId="{BF226BE1-0CE6-4F3B-86D6-2FF0799275BA}" srcOrd="7" destOrd="0" presId="urn:microsoft.com/office/officeart/2005/8/layout/orgChart1"/>
    <dgm:cxn modelId="{82EACFAB-F126-47FA-ACA8-8D8E7DFB99EB}" type="presParOf" srcId="{BF226BE1-0CE6-4F3B-86D6-2FF0799275BA}" destId="{A4D30A85-5A4E-4B29-88E6-5B67DC2746CB}" srcOrd="0" destOrd="0" presId="urn:microsoft.com/office/officeart/2005/8/layout/orgChart1"/>
    <dgm:cxn modelId="{0B632F5E-23E8-4DFD-ACBE-C6AE56D47E25}" type="presParOf" srcId="{A4D30A85-5A4E-4B29-88E6-5B67DC2746CB}" destId="{30C879BD-CFB4-4D3E-BB78-92C07742B123}" srcOrd="0" destOrd="0" presId="urn:microsoft.com/office/officeart/2005/8/layout/orgChart1"/>
    <dgm:cxn modelId="{477CF219-9FED-45A9-AE6C-CCD859A945CD}" type="presParOf" srcId="{A4D30A85-5A4E-4B29-88E6-5B67DC2746CB}" destId="{9322433E-6EE7-437C-868A-CD8951C9F295}" srcOrd="1" destOrd="0" presId="urn:microsoft.com/office/officeart/2005/8/layout/orgChart1"/>
    <dgm:cxn modelId="{E26BC5B9-81FE-489E-8A9A-17E0D6A4C442}" type="presParOf" srcId="{BF226BE1-0CE6-4F3B-86D6-2FF0799275BA}" destId="{2BE12F04-A5E9-46CF-9261-B0A51E0602D3}" srcOrd="1" destOrd="0" presId="urn:microsoft.com/office/officeart/2005/8/layout/orgChart1"/>
    <dgm:cxn modelId="{6901E055-55BF-4044-9149-ED0BED30F4F6}" type="presParOf" srcId="{BF226BE1-0CE6-4F3B-86D6-2FF0799275BA}" destId="{D6C60263-C3D5-478B-A35F-7C1F081B8E9C}" srcOrd="2" destOrd="0" presId="urn:microsoft.com/office/officeart/2005/8/layout/orgChart1"/>
    <dgm:cxn modelId="{D68C8637-027C-4740-93D3-9F00C271C130}" type="presParOf" srcId="{C0B5AC0B-AD98-4DFC-871A-4763FE8C013F}" destId="{50618CDA-E34E-4A77-AFAA-4A9086271FD1}" srcOrd="2" destOrd="0" presId="urn:microsoft.com/office/officeart/2005/8/layout/orgChart1"/>
    <dgm:cxn modelId="{48118FEB-6907-47F1-8015-9627BF26B5D4}" type="presParOf" srcId="{50618CDA-E34E-4A77-AFAA-4A9086271FD1}" destId="{8F8845B2-50EC-4FCB-BF4E-41ADC74983C5}" srcOrd="0" destOrd="0" presId="urn:microsoft.com/office/officeart/2005/8/layout/orgChart1"/>
    <dgm:cxn modelId="{408776AC-342A-4DAB-A998-BC6B7C751CBC}" type="presParOf" srcId="{50618CDA-E34E-4A77-AFAA-4A9086271FD1}" destId="{063E976B-DF9D-434E-8F18-F90FFE257FC2}" srcOrd="1" destOrd="0" presId="urn:microsoft.com/office/officeart/2005/8/layout/orgChart1"/>
    <dgm:cxn modelId="{256D7B2B-C7BA-42AE-8067-99153357F96A}" type="presParOf" srcId="{063E976B-DF9D-434E-8F18-F90FFE257FC2}" destId="{4782B3A6-7EB6-4CE4-9EE1-F973306A8130}" srcOrd="0" destOrd="0" presId="urn:microsoft.com/office/officeart/2005/8/layout/orgChart1"/>
    <dgm:cxn modelId="{666396C8-FA14-47D3-8CE8-4DF7E7600173}" type="presParOf" srcId="{4782B3A6-7EB6-4CE4-9EE1-F973306A8130}" destId="{A9DD2A89-84F1-4767-895D-3CA307E58005}" srcOrd="0" destOrd="0" presId="urn:microsoft.com/office/officeart/2005/8/layout/orgChart1"/>
    <dgm:cxn modelId="{2055C763-FDD1-4B33-AE0A-4921EE298E01}" type="presParOf" srcId="{4782B3A6-7EB6-4CE4-9EE1-F973306A8130}" destId="{77F6DEB0-158E-4991-8B3E-3DBCC152B54D}" srcOrd="1" destOrd="0" presId="urn:microsoft.com/office/officeart/2005/8/layout/orgChart1"/>
    <dgm:cxn modelId="{91501D66-12DB-4B0F-BCE0-5185EFE6D9E9}" type="presParOf" srcId="{063E976B-DF9D-434E-8F18-F90FFE257FC2}" destId="{018693AC-7146-4C8D-B4F3-58E4C3CB84B8}" srcOrd="1" destOrd="0" presId="urn:microsoft.com/office/officeart/2005/8/layout/orgChart1"/>
    <dgm:cxn modelId="{9678583B-ED72-4BFA-9F1F-401920F294ED}" type="presParOf" srcId="{063E976B-DF9D-434E-8F18-F90FFE257FC2}" destId="{1ED3031E-448E-4A08-8026-4231365070E9}"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BBCC0B-6AC7-49E6-824C-A672E446B2B3}" type="datetimeFigureOut">
              <a:rPr lang="fr-FR" smtClean="0"/>
              <a:pPr/>
              <a:t>28/06/2011</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FA2113-47E7-4158-9489-1B480122A7DF}" type="slidenum">
              <a:rPr lang="fr-FR" smtClean="0"/>
              <a:pPr/>
              <a:t>‹N°›</a:t>
            </a:fld>
            <a:endParaRPr 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06AD6A-FDAC-424B-9837-A6B748DAC320}" type="datetimeFigureOut">
              <a:rPr lang="fr-FR" smtClean="0"/>
              <a:pPr/>
              <a:t>28/06/2011</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696ED-0E86-4BDE-8827-443A7BB7294B}"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BC696ED-0E86-4BDE-8827-443A7BB7294B}" type="slidenum">
              <a:rPr lang="fr-FR" smtClean="0"/>
              <a:pPr/>
              <a:t>14</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BC696ED-0E86-4BDE-8827-443A7BB7294B}" type="slidenum">
              <a:rPr lang="fr-FR" smtClean="0"/>
              <a:pPr/>
              <a:t>17</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427C93CB-D17E-47F3-B5BD-4145CFD69CA2}" type="datetimeFigureOut">
              <a:rPr lang="fr-FR" smtClean="0"/>
              <a:pPr/>
              <a:t>28/06/2011</a:t>
            </a:fld>
            <a:endParaRPr lang="fr-FR" dirty="0"/>
          </a:p>
        </p:txBody>
      </p:sp>
      <p:sp>
        <p:nvSpPr>
          <p:cNvPr id="17" name="Espace réservé du pied de page 16"/>
          <p:cNvSpPr>
            <a:spLocks noGrp="1"/>
          </p:cNvSpPr>
          <p:nvPr>
            <p:ph type="ftr" sz="quarter" idx="11"/>
          </p:nvPr>
        </p:nvSpPr>
        <p:spPr/>
        <p:txBody>
          <a:bodyPr/>
          <a:lstStyle>
            <a:extLst/>
          </a:lstStyle>
          <a:p>
            <a:endParaRPr lang="fr-FR" dirty="0"/>
          </a:p>
        </p:txBody>
      </p:sp>
      <p:sp>
        <p:nvSpPr>
          <p:cNvPr id="29" name="Espace réservé du numéro de diapositive 28"/>
          <p:cNvSpPr>
            <a:spLocks noGrp="1"/>
          </p:cNvSpPr>
          <p:nvPr>
            <p:ph type="sldNum" sz="quarter" idx="12"/>
          </p:nvPr>
        </p:nvSpPr>
        <p:spPr/>
        <p:txBody>
          <a:bodyPr/>
          <a:lstStyle>
            <a:extLst/>
          </a:lstStyle>
          <a:p>
            <a:fld id="{FA4E5F06-2590-4EE2-BF39-4DB91FFF2313}" type="slidenum">
              <a:rPr lang="fr-FR" smtClean="0"/>
              <a:pPr/>
              <a:t>‹N°›</a:t>
            </a:fld>
            <a:endParaRPr lang="fr-FR"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27C93CB-D17E-47F3-B5BD-4145CFD69CA2}" type="datetimeFigureOut">
              <a:rPr lang="fr-FR" smtClean="0"/>
              <a:pPr/>
              <a:t>28/06/2011</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FA4E5F06-2590-4EE2-BF39-4DB91FFF2313}"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27C93CB-D17E-47F3-B5BD-4145CFD69CA2}" type="datetimeFigureOut">
              <a:rPr lang="fr-FR" smtClean="0"/>
              <a:pPr/>
              <a:t>28/06/2011</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FA4E5F06-2590-4EE2-BF39-4DB91FFF2313}"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27C93CB-D17E-47F3-B5BD-4145CFD69CA2}" type="datetimeFigureOut">
              <a:rPr lang="fr-FR" smtClean="0"/>
              <a:pPr/>
              <a:t>28/06/2011</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FA4E5F06-2590-4EE2-BF39-4DB91FFF2313}"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427C93CB-D17E-47F3-B5BD-4145CFD69CA2}" type="datetimeFigureOut">
              <a:rPr lang="fr-FR" smtClean="0"/>
              <a:pPr/>
              <a:t>28/06/2011</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FA4E5F06-2590-4EE2-BF39-4DB91FFF2313}" type="slidenum">
              <a:rPr lang="fr-FR" smtClean="0"/>
              <a:pPr/>
              <a:t>‹N°›</a:t>
            </a:fld>
            <a:endParaRPr lang="fr-FR"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427C93CB-D17E-47F3-B5BD-4145CFD69CA2}" type="datetimeFigureOut">
              <a:rPr lang="fr-FR" smtClean="0"/>
              <a:pPr/>
              <a:t>28/06/2011</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FA4E5F06-2590-4EE2-BF39-4DB91FFF2313}"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427C93CB-D17E-47F3-B5BD-4145CFD69CA2}" type="datetimeFigureOut">
              <a:rPr lang="fr-FR" smtClean="0"/>
              <a:pPr/>
              <a:t>28/06/2011</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FA4E5F06-2590-4EE2-BF39-4DB91FFF2313}" type="slidenum">
              <a:rPr lang="fr-FR" smtClean="0"/>
              <a:pPr/>
              <a:t>‹N°›</a:t>
            </a:fld>
            <a:endParaRPr lang="fr-FR"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427C93CB-D17E-47F3-B5BD-4145CFD69CA2}" type="datetimeFigureOut">
              <a:rPr lang="fr-FR" smtClean="0"/>
              <a:pPr/>
              <a:t>28/06/2011</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FA4E5F06-2590-4EE2-BF39-4DB91FFF231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427C93CB-D17E-47F3-B5BD-4145CFD69CA2}" type="datetimeFigureOut">
              <a:rPr lang="fr-FR" smtClean="0"/>
              <a:pPr/>
              <a:t>28/06/2011</a:t>
            </a:fld>
            <a:endParaRPr lang="fr-FR" dirty="0"/>
          </a:p>
        </p:txBody>
      </p:sp>
      <p:sp>
        <p:nvSpPr>
          <p:cNvPr id="3" name="Espace réservé du pied de page 2"/>
          <p:cNvSpPr>
            <a:spLocks noGrp="1"/>
          </p:cNvSpPr>
          <p:nvPr>
            <p:ph type="ftr" sz="quarter" idx="11"/>
          </p:nvPr>
        </p:nvSpPr>
        <p:spPr/>
        <p:txBody>
          <a:bodyPr/>
          <a:lstStyle>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FA4E5F06-2590-4EE2-BF39-4DB91FFF2313}"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427C93CB-D17E-47F3-B5BD-4145CFD69CA2}" type="datetimeFigureOut">
              <a:rPr lang="fr-FR" smtClean="0"/>
              <a:pPr/>
              <a:t>28/06/2011</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FA4E5F06-2590-4EE2-BF39-4DB91FFF2313}"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427C93CB-D17E-47F3-B5BD-4145CFD69CA2}" type="datetimeFigureOut">
              <a:rPr lang="fr-FR" smtClean="0"/>
              <a:pPr/>
              <a:t>28/06/2011</a:t>
            </a:fld>
            <a:endParaRPr lang="fr-FR" dirty="0"/>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dirty="0"/>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FA4E5F06-2590-4EE2-BF39-4DB91FFF231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27C93CB-D17E-47F3-B5BD-4145CFD69CA2}" type="datetimeFigureOut">
              <a:rPr lang="fr-FR" smtClean="0"/>
              <a:pPr/>
              <a:t>28/06/2011</a:t>
            </a:fld>
            <a:endParaRPr lang="fr-FR" dirty="0"/>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dirty="0"/>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A4E5F06-2590-4EE2-BF39-4DB91FFF2313}"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0"/>
            <a:ext cx="9144000" cy="6858000"/>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smtClean="0"/>
              <a:t>Création d’un relais </a:t>
            </a:r>
            <a:br>
              <a:rPr lang="fr-FR" dirty="0" smtClean="0"/>
            </a:br>
            <a:r>
              <a:rPr lang="fr-FR" dirty="0"/>
              <a:t/>
            </a:r>
            <a:br>
              <a:rPr lang="fr-FR" dirty="0"/>
            </a:br>
            <a:r>
              <a:rPr lang="fr-FR" dirty="0" smtClean="0"/>
              <a:t>au village el khiyayta</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t>
            </a:r>
            <a:r>
              <a:rPr lang="fr-FR" sz="2000" dirty="0" smtClean="0"/>
              <a:t>présenter par :</a:t>
            </a:r>
            <a:br>
              <a:rPr lang="fr-FR" sz="2000" dirty="0" smtClean="0"/>
            </a:br>
            <a:r>
              <a:rPr lang="fr-FR" sz="2000" dirty="0" smtClean="0"/>
              <a:t>                                                                                       Youssef benzekri &amp; </a:t>
            </a:r>
            <a:r>
              <a:rPr lang="fr-FR" sz="2000" dirty="0"/>
              <a:t>H</a:t>
            </a:r>
            <a:r>
              <a:rPr lang="fr-FR" sz="2000" dirty="0" smtClean="0"/>
              <a:t>amza Hilal</a:t>
            </a:r>
            <a:r>
              <a:rPr lang="fr-FR" dirty="0" smtClean="0"/>
              <a:t/>
            </a:r>
            <a:br>
              <a:rPr lang="fr-FR" dirty="0" smtClean="0"/>
            </a:br>
            <a:endParaRPr lang="fr-FR" sz="2000" dirty="0"/>
          </a:p>
        </p:txBody>
      </p:sp>
      <p:pic>
        <p:nvPicPr>
          <p:cNvPr id="4"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pic>
        <p:nvPicPr>
          <p:cNvPr id="5" name="Image 4" descr="logo-relais_chateaux"/>
          <p:cNvPicPr/>
          <p:nvPr/>
        </p:nvPicPr>
        <p:blipFill>
          <a:blip r:embed="rId3"/>
          <a:srcRect/>
          <a:stretch>
            <a:fillRect/>
          </a:stretch>
        </p:blipFill>
        <p:spPr bwMode="auto">
          <a:xfrm>
            <a:off x="214282" y="214290"/>
            <a:ext cx="1514475" cy="151447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736" y="785794"/>
            <a:ext cx="2571768" cy="369332"/>
          </a:xfrm>
          <a:prstGeom prst="rect">
            <a:avLst/>
          </a:prstGeom>
        </p:spPr>
        <p:txBody>
          <a:bodyPr wrap="square">
            <a:spAutoFit/>
          </a:bodyPr>
          <a:lstStyle/>
          <a:p>
            <a:pPr algn="ctr">
              <a:buFont typeface="Wingdings" pitchFamily="2" charset="2"/>
              <a:buChar char="v"/>
            </a:pPr>
            <a:r>
              <a:rPr lang="fr-FR" b="1" u="sng" dirty="0" smtClean="0">
                <a:solidFill>
                  <a:srgbClr val="9933FF"/>
                </a:solidFill>
                <a:latin typeface="Times New Roman" pitchFamily="18" charset="0"/>
              </a:rPr>
              <a:t>Piscine</a:t>
            </a:r>
            <a:endParaRPr lang="fr-FR" dirty="0"/>
          </a:p>
        </p:txBody>
      </p:sp>
      <p:pic>
        <p:nvPicPr>
          <p:cNvPr id="16386" name="Picture 2" descr="http://www.google.co.ma/url?source=imgres&amp;ct=img&amp;q=http://www.id2sorties.com/did2photos/piscine-hotel-restaurant-du-chateau-de-la-tour--10609215850.jpg&amp;sa=X&amp;ei=rbkGTqvhOpC5hAfI8_XRDQ&amp;ved=0CAQQ8wc4Cw&amp;usg=AFQjCNECfa-WPdB8yS-gb6_tlQg7F80AlA"/>
          <p:cNvPicPr>
            <a:picLocks noChangeAspect="1" noChangeArrowheads="1"/>
          </p:cNvPicPr>
          <p:nvPr/>
        </p:nvPicPr>
        <p:blipFill>
          <a:blip r:embed="rId2"/>
          <a:srcRect/>
          <a:stretch>
            <a:fillRect/>
          </a:stretch>
        </p:blipFill>
        <p:spPr bwMode="auto">
          <a:xfrm>
            <a:off x="785786" y="2143116"/>
            <a:ext cx="7620000" cy="4500554"/>
          </a:xfrm>
          <a:prstGeom prst="rect">
            <a:avLst/>
          </a:prstGeom>
          <a:noFill/>
        </p:spPr>
      </p:pic>
      <p:sp>
        <p:nvSpPr>
          <p:cNvPr id="4" name="Rectangle 3"/>
          <p:cNvSpPr/>
          <p:nvPr/>
        </p:nvSpPr>
        <p:spPr>
          <a:xfrm>
            <a:off x="2286000" y="1428736"/>
            <a:ext cx="4572000" cy="369332"/>
          </a:xfrm>
          <a:prstGeom prst="rect">
            <a:avLst/>
          </a:prstGeom>
        </p:spPr>
        <p:txBody>
          <a:bodyPr wrap="square">
            <a:spAutoFit/>
          </a:bodyPr>
          <a:lstStyle/>
          <a:p>
            <a:r>
              <a:rPr lang="fr-FR" dirty="0" smtClean="0"/>
              <a:t>Piscine ouverte en plein verdure</a:t>
            </a:r>
            <a:endParaRPr lang="fr-FR" dirty="0"/>
          </a:p>
        </p:txBody>
      </p:sp>
      <p:pic>
        <p:nvPicPr>
          <p:cNvPr id="5" name="Picture 5" descr="lasalle_f2"/>
          <p:cNvPicPr>
            <a:picLocks noChangeAspect="1" noChangeArrowheads="1"/>
          </p:cNvPicPr>
          <p:nvPr/>
        </p:nvPicPr>
        <p:blipFill>
          <a:blip r:embed="rId3"/>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80" y="1285860"/>
            <a:ext cx="3296101" cy="369332"/>
          </a:xfrm>
          <a:prstGeom prst="rect">
            <a:avLst/>
          </a:prstGeom>
        </p:spPr>
        <p:txBody>
          <a:bodyPr wrap="square">
            <a:spAutoFit/>
          </a:bodyPr>
          <a:lstStyle/>
          <a:p>
            <a:pPr>
              <a:buFont typeface="Wingdings" pitchFamily="2" charset="2"/>
              <a:buChar char="v"/>
            </a:pPr>
            <a:r>
              <a:rPr lang="fr-FR" b="1" u="sng" dirty="0" smtClean="0">
                <a:solidFill>
                  <a:srgbClr val="9933FF"/>
                </a:solidFill>
                <a:latin typeface="Times New Roman" pitchFamily="18" charset="0"/>
              </a:rPr>
              <a:t>Sport et loisir </a:t>
            </a:r>
            <a:endParaRPr lang="fr-FR" dirty="0"/>
          </a:p>
        </p:txBody>
      </p:sp>
      <p:sp>
        <p:nvSpPr>
          <p:cNvPr id="3" name="Rectangle 2"/>
          <p:cNvSpPr/>
          <p:nvPr/>
        </p:nvSpPr>
        <p:spPr>
          <a:xfrm>
            <a:off x="357158" y="1928803"/>
            <a:ext cx="8286808" cy="923330"/>
          </a:xfrm>
          <a:prstGeom prst="rect">
            <a:avLst/>
          </a:prstGeom>
        </p:spPr>
        <p:txBody>
          <a:bodyPr wrap="square">
            <a:spAutoFit/>
          </a:bodyPr>
          <a:lstStyle/>
          <a:p>
            <a:r>
              <a:rPr lang="fr-FR" dirty="0" smtClean="0"/>
              <a:t>Le loisir  sera notre second activités importante après l’hébergement, profitons de la superficie du terrain (piscine / 3 courts de tennis / 1 terrain mini-foot / parc de jeux/ équitation)</a:t>
            </a:r>
            <a:endParaRPr lang="fr-FR" dirty="0"/>
          </a:p>
        </p:txBody>
      </p:sp>
      <p:pic>
        <p:nvPicPr>
          <p:cNvPr id="15362" name="Picture 2" descr="http://www.google.co.ma/url?source=imgres&amp;ct=img&amp;q=http://www.mustofmorocco.com/images/jpg/vignette-produits-637.jpg&amp;sa=X&amp;ei=KboGTpKAM8mXhQfX59CuDQ&amp;ved=0CAQQ8wc4EA&amp;usg=AFQjCNFnlOw1VApioHGZwRk88iH3xvPHRw"/>
          <p:cNvPicPr>
            <a:picLocks noChangeAspect="1" noChangeArrowheads="1"/>
          </p:cNvPicPr>
          <p:nvPr/>
        </p:nvPicPr>
        <p:blipFill>
          <a:blip r:embed="rId2"/>
          <a:srcRect/>
          <a:stretch>
            <a:fillRect/>
          </a:stretch>
        </p:blipFill>
        <p:spPr bwMode="auto">
          <a:xfrm>
            <a:off x="285720" y="3429000"/>
            <a:ext cx="3929090" cy="3000396"/>
          </a:xfrm>
          <a:prstGeom prst="rect">
            <a:avLst/>
          </a:prstGeom>
          <a:noFill/>
        </p:spPr>
      </p:pic>
      <p:pic>
        <p:nvPicPr>
          <p:cNvPr id="15364" name="Picture 4" descr="http://www.google.co.ma/url?source=imgres&amp;ct=img&amp;q=http://www.mustofmorocco.com/images/jpg/vignette-produits-639.jpg&amp;sa=X&amp;ei=Y7oGTvzZEYHNhAe-hbjkDQ&amp;ved=0CAQQ8wc4BQ&amp;usg=AFQjCNHNGNW5Pk0dzjJkSuPD6SrFMWCtAQ"/>
          <p:cNvPicPr>
            <a:picLocks noChangeAspect="1" noChangeArrowheads="1"/>
          </p:cNvPicPr>
          <p:nvPr/>
        </p:nvPicPr>
        <p:blipFill>
          <a:blip r:embed="rId3"/>
          <a:srcRect/>
          <a:stretch>
            <a:fillRect/>
          </a:stretch>
        </p:blipFill>
        <p:spPr bwMode="auto">
          <a:xfrm>
            <a:off x="4857752" y="3429000"/>
            <a:ext cx="3857652" cy="3000396"/>
          </a:xfrm>
          <a:prstGeom prst="rect">
            <a:avLst/>
          </a:prstGeom>
          <a:noFill/>
        </p:spPr>
      </p:pic>
      <p:pic>
        <p:nvPicPr>
          <p:cNvPr id="6" name="Picture 5" descr="lasalle_f2"/>
          <p:cNvPicPr>
            <a:picLocks noChangeAspect="1" noChangeArrowheads="1"/>
          </p:cNvPicPr>
          <p:nvPr/>
        </p:nvPicPr>
        <p:blipFill>
          <a:blip r:embed="rId4"/>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1000108"/>
            <a:ext cx="3714776" cy="369332"/>
          </a:xfrm>
          <a:prstGeom prst="rect">
            <a:avLst/>
          </a:prstGeom>
        </p:spPr>
        <p:txBody>
          <a:bodyPr wrap="square">
            <a:spAutoFit/>
          </a:bodyPr>
          <a:lstStyle/>
          <a:p>
            <a:pPr>
              <a:buFont typeface="Wingdings" pitchFamily="2" charset="2"/>
              <a:buChar char="v"/>
            </a:pPr>
            <a:r>
              <a:rPr lang="fr-FR" b="1" u="sng" dirty="0" smtClean="0">
                <a:solidFill>
                  <a:srgbClr val="9933FF"/>
                </a:solidFill>
                <a:latin typeface="Times New Roman" pitchFamily="18" charset="0"/>
              </a:rPr>
              <a:t>Salle pour évènements et banquet  </a:t>
            </a:r>
            <a:endParaRPr lang="fr-FR" dirty="0"/>
          </a:p>
        </p:txBody>
      </p:sp>
      <p:pic>
        <p:nvPicPr>
          <p:cNvPr id="14338" name="Picture 2" descr="http://www.google.co.ma/url?source=imgres&amp;ct=img&amp;q=http://www.lepatisseau.com/IMG/jpg/salle_mariage_camping_pornic.jpg&amp;sa=X&amp;ei=4bgGTtyMN8OnhAeuronfDQ&amp;ved=0CAQQ8wc4EQ&amp;usg=AFQjCNHNmp4-RVHfyjQZzA6aVrCUxwkzmg"/>
          <p:cNvPicPr>
            <a:picLocks noChangeAspect="1" noChangeArrowheads="1"/>
          </p:cNvPicPr>
          <p:nvPr/>
        </p:nvPicPr>
        <p:blipFill>
          <a:blip r:embed="rId2"/>
          <a:srcRect/>
          <a:stretch>
            <a:fillRect/>
          </a:stretch>
        </p:blipFill>
        <p:spPr bwMode="auto">
          <a:xfrm>
            <a:off x="1214414" y="2928934"/>
            <a:ext cx="6572296" cy="3643306"/>
          </a:xfrm>
          <a:prstGeom prst="rect">
            <a:avLst/>
          </a:prstGeom>
          <a:noFill/>
        </p:spPr>
      </p:pic>
      <p:sp>
        <p:nvSpPr>
          <p:cNvPr id="4" name="Rectangle 3"/>
          <p:cNvSpPr/>
          <p:nvPr/>
        </p:nvSpPr>
        <p:spPr>
          <a:xfrm>
            <a:off x="1071538" y="1571612"/>
            <a:ext cx="6215106" cy="646331"/>
          </a:xfrm>
          <a:prstGeom prst="rect">
            <a:avLst/>
          </a:prstGeom>
        </p:spPr>
        <p:txBody>
          <a:bodyPr wrap="square">
            <a:spAutoFit/>
          </a:bodyPr>
          <a:lstStyle/>
          <a:p>
            <a:pPr algn="ctr"/>
            <a:r>
              <a:rPr lang="fr-FR" dirty="0" smtClean="0"/>
              <a:t>Une grande salle peut accueillir plus d’une centaine de personnes, qui peut se diviser à deux parties distincte.</a:t>
            </a:r>
            <a:endParaRPr lang="fr-FR" dirty="0"/>
          </a:p>
        </p:txBody>
      </p:sp>
      <p:pic>
        <p:nvPicPr>
          <p:cNvPr id="6" name="Picture 5" descr="lasalle_f2"/>
          <p:cNvPicPr>
            <a:picLocks noChangeAspect="1" noChangeArrowheads="1"/>
          </p:cNvPicPr>
          <p:nvPr/>
        </p:nvPicPr>
        <p:blipFill>
          <a:blip r:embed="rId3"/>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500042"/>
            <a:ext cx="6429420" cy="387798"/>
          </a:xfrm>
          <a:prstGeom prst="rect">
            <a:avLst/>
          </a:prstGeom>
        </p:spPr>
        <p:txBody>
          <a:bodyPr wrap="square">
            <a:spAutoFit/>
          </a:bodyPr>
          <a:lstStyle/>
          <a:p>
            <a:pPr marL="812800" indent="-812800" algn="ctr">
              <a:lnSpc>
                <a:spcPct val="80000"/>
              </a:lnSpc>
            </a:pPr>
            <a:r>
              <a:rPr lang="fr-FR" sz="2400" b="1" dirty="0" smtClean="0">
                <a:solidFill>
                  <a:srgbClr val="FF0000"/>
                </a:solidFill>
                <a:latin typeface="Times New Roman" pitchFamily="18" charset="0"/>
              </a:rPr>
              <a:t> </a:t>
            </a:r>
            <a:r>
              <a:rPr lang="fr-FR" sz="2400" b="1" dirty="0" smtClean="0">
                <a:solidFill>
                  <a:schemeClr val="accent1">
                    <a:lumMod val="75000"/>
                  </a:schemeClr>
                </a:solidFill>
                <a:latin typeface="Times New Roman" pitchFamily="18" charset="0"/>
              </a:rPr>
              <a:t>B. L’étude de faisabilité</a:t>
            </a:r>
          </a:p>
        </p:txBody>
      </p:sp>
      <p:sp>
        <p:nvSpPr>
          <p:cNvPr id="3" name="Rectangle 2"/>
          <p:cNvSpPr/>
          <p:nvPr/>
        </p:nvSpPr>
        <p:spPr>
          <a:xfrm>
            <a:off x="714349" y="1285860"/>
            <a:ext cx="2928958" cy="369332"/>
          </a:xfrm>
          <a:prstGeom prst="rect">
            <a:avLst/>
          </a:prstGeom>
        </p:spPr>
        <p:txBody>
          <a:bodyPr wrap="square">
            <a:spAutoFit/>
          </a:bodyPr>
          <a:lstStyle/>
          <a:p>
            <a:r>
              <a:rPr lang="fr-FR" b="1" dirty="0" smtClean="0">
                <a:solidFill>
                  <a:schemeClr val="accent2"/>
                </a:solidFill>
                <a:latin typeface="Times New Roman" pitchFamily="18" charset="0"/>
              </a:rPr>
              <a:t> </a:t>
            </a:r>
            <a:r>
              <a:rPr lang="fr-FR" b="1" dirty="0" smtClean="0">
                <a:solidFill>
                  <a:srgbClr val="008000"/>
                </a:solidFill>
                <a:latin typeface="Times New Roman" pitchFamily="18" charset="0"/>
              </a:rPr>
              <a:t>I . L’étude du marché</a:t>
            </a:r>
            <a:endParaRPr lang="fr-FR" dirty="0"/>
          </a:p>
        </p:txBody>
      </p:sp>
      <p:sp>
        <p:nvSpPr>
          <p:cNvPr id="4" name="Rectangle 3"/>
          <p:cNvSpPr/>
          <p:nvPr/>
        </p:nvSpPr>
        <p:spPr>
          <a:xfrm>
            <a:off x="1357291" y="1785926"/>
            <a:ext cx="1928825" cy="369332"/>
          </a:xfrm>
          <a:prstGeom prst="rect">
            <a:avLst/>
          </a:prstGeom>
        </p:spPr>
        <p:txBody>
          <a:bodyPr wrap="square">
            <a:spAutoFit/>
          </a:bodyPr>
          <a:lstStyle/>
          <a:p>
            <a:r>
              <a:rPr lang="fr-FR" b="1" u="sng" dirty="0" smtClean="0">
                <a:solidFill>
                  <a:srgbClr val="7030A0"/>
                </a:solidFill>
                <a:latin typeface="Times New Roman" pitchFamily="18" charset="0"/>
              </a:rPr>
              <a:t>1. L’offre</a:t>
            </a:r>
            <a:endParaRPr lang="fr-FR" dirty="0">
              <a:solidFill>
                <a:srgbClr val="7030A0"/>
              </a:solidFill>
            </a:endParaRPr>
          </a:p>
        </p:txBody>
      </p:sp>
      <p:sp>
        <p:nvSpPr>
          <p:cNvPr id="5" name="AutoShape 18" descr="les 3 chameaux"/>
          <p:cNvSpPr>
            <a:spLocks noChangeArrowheads="1"/>
          </p:cNvSpPr>
          <p:nvPr/>
        </p:nvSpPr>
        <p:spPr bwMode="auto">
          <a:xfrm rot="21304650">
            <a:off x="1814513" y="2600325"/>
            <a:ext cx="1339850" cy="1296988"/>
          </a:xfrm>
          <a:prstGeom prst="cloudCallout">
            <a:avLst>
              <a:gd name="adj1" fmla="val 90810"/>
              <a:gd name="adj2" fmla="val 81958"/>
            </a:avLst>
          </a:prstGeom>
          <a:blipFill dpi="0" rotWithShape="1">
            <a:blip r:embed="rId2"/>
            <a:srcRect/>
            <a:stretch>
              <a:fillRect/>
            </a:stretch>
          </a:blipFill>
          <a:ln w="9525">
            <a:solidFill>
              <a:srgbClr val="000000"/>
            </a:solidFill>
            <a:round/>
            <a:headEnd/>
            <a:tailEnd/>
          </a:ln>
        </p:spPr>
        <p:txBody>
          <a:bodyPr/>
          <a:lstStyle/>
          <a:p>
            <a:endParaRPr lang="fr-FR" dirty="0"/>
          </a:p>
        </p:txBody>
      </p:sp>
      <p:sp>
        <p:nvSpPr>
          <p:cNvPr id="6" name="AutoShape 16" descr="kasbah-tabelkoukt"/>
          <p:cNvSpPr>
            <a:spLocks noChangeArrowheads="1"/>
          </p:cNvSpPr>
          <p:nvPr/>
        </p:nvSpPr>
        <p:spPr bwMode="auto">
          <a:xfrm>
            <a:off x="6156325" y="3141663"/>
            <a:ext cx="1584325" cy="936625"/>
          </a:xfrm>
          <a:prstGeom prst="cloudCallout">
            <a:avLst>
              <a:gd name="adj1" fmla="val -91083"/>
              <a:gd name="adj2" fmla="val 55764"/>
            </a:avLst>
          </a:prstGeom>
          <a:blipFill dpi="0" rotWithShape="1">
            <a:blip r:embed="rId3" cstate="print"/>
            <a:srcRect/>
            <a:stretch>
              <a:fillRect/>
            </a:stretch>
          </a:blipFill>
          <a:ln w="9525">
            <a:solidFill>
              <a:srgbClr val="000000"/>
            </a:solidFill>
            <a:round/>
            <a:headEnd/>
            <a:tailEnd/>
          </a:ln>
        </p:spPr>
        <p:txBody>
          <a:bodyPr/>
          <a:lstStyle/>
          <a:p>
            <a:endParaRPr lang="fr-FR" dirty="0"/>
          </a:p>
        </p:txBody>
      </p:sp>
      <p:sp>
        <p:nvSpPr>
          <p:cNvPr id="7" name="AutoShape 21" descr="hotel_abertih"/>
          <p:cNvSpPr>
            <a:spLocks noChangeArrowheads="1"/>
          </p:cNvSpPr>
          <p:nvPr/>
        </p:nvSpPr>
        <p:spPr bwMode="auto">
          <a:xfrm rot="21056217">
            <a:off x="3533775" y="1735138"/>
            <a:ext cx="1281113" cy="1263650"/>
          </a:xfrm>
          <a:prstGeom prst="cloudCallout">
            <a:avLst>
              <a:gd name="adj1" fmla="val -14023"/>
              <a:gd name="adj2" fmla="val 107167"/>
            </a:avLst>
          </a:prstGeom>
          <a:blipFill dpi="0" rotWithShape="1">
            <a:blip r:embed="rId4"/>
            <a:srcRect/>
            <a:stretch>
              <a:fillRect/>
            </a:stretch>
          </a:blipFill>
          <a:ln w="9525">
            <a:solidFill>
              <a:srgbClr val="000000"/>
            </a:solidFill>
            <a:round/>
            <a:headEnd/>
            <a:tailEnd/>
          </a:ln>
        </p:spPr>
        <p:txBody>
          <a:bodyPr/>
          <a:lstStyle/>
          <a:p>
            <a:endParaRPr lang="fr-FR" dirty="0"/>
          </a:p>
        </p:txBody>
      </p:sp>
      <p:sp>
        <p:nvSpPr>
          <p:cNvPr id="8" name="AutoShape 15"/>
          <p:cNvSpPr>
            <a:spLocks noChangeArrowheads="1"/>
          </p:cNvSpPr>
          <p:nvPr/>
        </p:nvSpPr>
        <p:spPr bwMode="auto">
          <a:xfrm>
            <a:off x="4067175" y="3884613"/>
            <a:ext cx="800100" cy="696912"/>
          </a:xfrm>
          <a:prstGeom prst="smileyFace">
            <a:avLst>
              <a:gd name="adj" fmla="val 4653"/>
            </a:avLst>
          </a:prstGeom>
          <a:solidFill>
            <a:srgbClr val="FF0000"/>
          </a:solidFill>
          <a:ln w="9525">
            <a:solidFill>
              <a:srgbClr val="000000"/>
            </a:solidFill>
            <a:round/>
            <a:headEnd/>
            <a:tailEnd/>
          </a:ln>
        </p:spPr>
        <p:txBody>
          <a:bodyPr/>
          <a:lstStyle/>
          <a:p>
            <a:endParaRPr lang="fr-FR" dirty="0"/>
          </a:p>
        </p:txBody>
      </p:sp>
      <p:sp>
        <p:nvSpPr>
          <p:cNvPr id="9" name="Oval 13"/>
          <p:cNvSpPr>
            <a:spLocks noChangeArrowheads="1"/>
          </p:cNvSpPr>
          <p:nvPr/>
        </p:nvSpPr>
        <p:spPr bwMode="auto">
          <a:xfrm>
            <a:off x="3733800" y="4589463"/>
            <a:ext cx="1485900" cy="1576387"/>
          </a:xfrm>
          <a:prstGeom prst="ellipse">
            <a:avLst/>
          </a:prstGeom>
          <a:solidFill>
            <a:srgbClr val="FFFFFF"/>
          </a:solidFill>
          <a:ln w="9525">
            <a:solidFill>
              <a:srgbClr val="000000"/>
            </a:solidFill>
            <a:round/>
            <a:headEnd/>
            <a:tailEnd/>
          </a:ln>
        </p:spPr>
        <p:txBody>
          <a:bodyPr/>
          <a:lstStyle/>
          <a:p>
            <a:endParaRPr lang="fr-FR" dirty="0"/>
          </a:p>
        </p:txBody>
      </p:sp>
      <p:sp>
        <p:nvSpPr>
          <p:cNvPr id="10" name="Oval 8"/>
          <p:cNvSpPr>
            <a:spLocks noChangeArrowheads="1"/>
          </p:cNvSpPr>
          <p:nvPr/>
        </p:nvSpPr>
        <p:spPr bwMode="auto">
          <a:xfrm>
            <a:off x="4716463" y="6165850"/>
            <a:ext cx="1028700" cy="373063"/>
          </a:xfrm>
          <a:prstGeom prst="ellipse">
            <a:avLst/>
          </a:prstGeom>
          <a:solidFill>
            <a:srgbClr val="00B0F0"/>
          </a:solidFill>
          <a:ln w="9525">
            <a:solidFill>
              <a:srgbClr val="000000"/>
            </a:solidFill>
            <a:round/>
            <a:headEnd/>
            <a:tailEnd/>
          </a:ln>
        </p:spPr>
        <p:txBody>
          <a:bodyPr/>
          <a:lstStyle/>
          <a:p>
            <a:r>
              <a:rPr lang="fr-FR" sz="1200" dirty="0" smtClean="0"/>
              <a:t>Youssef</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11" name="Oval 7"/>
          <p:cNvSpPr>
            <a:spLocks noChangeArrowheads="1"/>
          </p:cNvSpPr>
          <p:nvPr/>
        </p:nvSpPr>
        <p:spPr bwMode="auto">
          <a:xfrm>
            <a:off x="3255963" y="6165850"/>
            <a:ext cx="1028700" cy="373063"/>
          </a:xfrm>
          <a:prstGeom prst="ellipse">
            <a:avLst/>
          </a:prstGeom>
          <a:solidFill>
            <a:srgbClr val="00B0F0"/>
          </a:solidFill>
          <a:ln w="9525">
            <a:solidFill>
              <a:srgbClr val="000000"/>
            </a:solidFill>
            <a:round/>
            <a:headEnd/>
            <a:tailEnd/>
          </a:ln>
        </p:spPr>
        <p:txBody>
          <a:bodyPr/>
          <a:lstStyle/>
          <a:p>
            <a:r>
              <a:rPr lang="fr-FR" sz="1200" b="1" dirty="0" smtClean="0">
                <a:cs typeface="Times New Roman" pitchFamily="18" charset="0"/>
              </a:rPr>
              <a:t>HILAL</a:t>
            </a:r>
            <a:endParaRPr lang="fr-FR" dirty="0"/>
          </a:p>
        </p:txBody>
      </p:sp>
      <p:sp>
        <p:nvSpPr>
          <p:cNvPr id="12" name="Line 11"/>
          <p:cNvSpPr>
            <a:spLocks noChangeShapeType="1"/>
          </p:cNvSpPr>
          <p:nvPr/>
        </p:nvSpPr>
        <p:spPr bwMode="auto">
          <a:xfrm>
            <a:off x="4859338" y="6021388"/>
            <a:ext cx="0" cy="228600"/>
          </a:xfrm>
          <a:prstGeom prst="line">
            <a:avLst/>
          </a:prstGeom>
          <a:noFill/>
          <a:ln w="76200">
            <a:solidFill>
              <a:srgbClr val="0000FF"/>
            </a:solidFill>
            <a:round/>
            <a:headEnd/>
            <a:tailEnd/>
          </a:ln>
        </p:spPr>
        <p:txBody>
          <a:bodyPr/>
          <a:lstStyle/>
          <a:p>
            <a:endParaRPr lang="fr-FR" dirty="0"/>
          </a:p>
        </p:txBody>
      </p:sp>
      <p:sp>
        <p:nvSpPr>
          <p:cNvPr id="13" name="Line 10"/>
          <p:cNvSpPr>
            <a:spLocks noChangeShapeType="1"/>
          </p:cNvSpPr>
          <p:nvPr/>
        </p:nvSpPr>
        <p:spPr bwMode="auto">
          <a:xfrm>
            <a:off x="4067175" y="6008688"/>
            <a:ext cx="0" cy="228600"/>
          </a:xfrm>
          <a:prstGeom prst="line">
            <a:avLst/>
          </a:prstGeom>
          <a:noFill/>
          <a:ln w="76200">
            <a:solidFill>
              <a:srgbClr val="0000FF"/>
            </a:solidFill>
            <a:round/>
            <a:headEnd/>
            <a:tailEnd/>
          </a:ln>
        </p:spPr>
        <p:txBody>
          <a:bodyPr/>
          <a:lstStyle/>
          <a:p>
            <a:endParaRPr lang="fr-FR" dirty="0"/>
          </a:p>
        </p:txBody>
      </p:sp>
      <p:sp>
        <p:nvSpPr>
          <p:cNvPr id="14" name="Oval 12"/>
          <p:cNvSpPr>
            <a:spLocks noChangeArrowheads="1"/>
          </p:cNvSpPr>
          <p:nvPr/>
        </p:nvSpPr>
        <p:spPr bwMode="auto">
          <a:xfrm>
            <a:off x="5194300" y="5216524"/>
            <a:ext cx="592146" cy="284177"/>
          </a:xfrm>
          <a:prstGeom prst="ellipse">
            <a:avLst/>
          </a:prstGeom>
          <a:solidFill>
            <a:srgbClr val="FFFF00"/>
          </a:solidFill>
          <a:ln w="9525">
            <a:solidFill>
              <a:srgbClr val="000000"/>
            </a:solidFill>
            <a:round/>
            <a:headEnd/>
            <a:tailEnd/>
          </a:ln>
        </p:spPr>
        <p:txBody>
          <a:bodyPr/>
          <a:lstStyle/>
          <a:p>
            <a:endParaRPr lang="fr-FR" dirty="0"/>
          </a:p>
        </p:txBody>
      </p:sp>
      <p:sp>
        <p:nvSpPr>
          <p:cNvPr id="15" name="Oval 9"/>
          <p:cNvSpPr>
            <a:spLocks noChangeArrowheads="1"/>
          </p:cNvSpPr>
          <p:nvPr/>
        </p:nvSpPr>
        <p:spPr bwMode="auto">
          <a:xfrm>
            <a:off x="3286116" y="5216524"/>
            <a:ext cx="493722" cy="284177"/>
          </a:xfrm>
          <a:prstGeom prst="ellipse">
            <a:avLst/>
          </a:prstGeom>
          <a:solidFill>
            <a:srgbClr val="0000FF"/>
          </a:solidFill>
          <a:ln w="9525">
            <a:solidFill>
              <a:srgbClr val="000000"/>
            </a:solidFill>
            <a:round/>
            <a:headEnd/>
            <a:tailEnd/>
          </a:ln>
        </p:spPr>
        <p:txBody>
          <a:bodyPr/>
          <a:lstStyle/>
          <a:p>
            <a:endParaRPr lang="fr-FR" dirty="0"/>
          </a:p>
        </p:txBody>
      </p:sp>
      <p:sp>
        <p:nvSpPr>
          <p:cNvPr id="16" name="Rectangle 15"/>
          <p:cNvSpPr/>
          <p:nvPr/>
        </p:nvSpPr>
        <p:spPr>
          <a:xfrm rot="19657231">
            <a:off x="642910" y="3505943"/>
            <a:ext cx="1143007" cy="400110"/>
          </a:xfrm>
          <a:prstGeom prst="rect">
            <a:avLst/>
          </a:prstGeom>
        </p:spPr>
        <p:txBody>
          <a:bodyPr wrap="square">
            <a:spAutoFit/>
          </a:bodyPr>
          <a:lstStyle/>
          <a:p>
            <a:pPr algn="ctr"/>
            <a:r>
              <a:rPr lang="fr-FR" sz="2000" b="1" i="1" kern="10" dirty="0" smtClean="0">
                <a:ln w="9525">
                  <a:solidFill>
                    <a:srgbClr val="000000"/>
                  </a:solidFill>
                  <a:round/>
                  <a:headEnd/>
                  <a:tailEnd/>
                </a:ln>
                <a:solidFill>
                  <a:srgbClr val="000000"/>
                </a:solidFill>
                <a:latin typeface="Arial Unicode MS" pitchFamily="34" charset="-128"/>
                <a:ea typeface="Arial Unicode MS" pitchFamily="34" charset="-128"/>
                <a:cs typeface="Arial Unicode MS" pitchFamily="34" charset="-128"/>
              </a:rPr>
              <a:t>zénit</a:t>
            </a:r>
            <a:endParaRPr lang="fr-FR" sz="2000" b="1" i="1" kern="10" dirty="0">
              <a:ln w="9525">
                <a:solidFill>
                  <a:srgbClr val="000000"/>
                </a:solidFill>
                <a:round/>
                <a:headEnd/>
                <a:tailEnd/>
              </a:ln>
              <a:solidFill>
                <a:srgbClr val="000000"/>
              </a:solidFill>
              <a:latin typeface="Arial Unicode MS" pitchFamily="34" charset="-128"/>
              <a:ea typeface="Arial Unicode MS" pitchFamily="34" charset="-128"/>
              <a:cs typeface="Arial Unicode MS" pitchFamily="34" charset="-128"/>
            </a:endParaRPr>
          </a:p>
        </p:txBody>
      </p:sp>
      <p:sp>
        <p:nvSpPr>
          <p:cNvPr id="17" name="Rectangle 16"/>
          <p:cNvSpPr/>
          <p:nvPr/>
        </p:nvSpPr>
        <p:spPr>
          <a:xfrm>
            <a:off x="4857752" y="1571612"/>
            <a:ext cx="1214446" cy="646331"/>
          </a:xfrm>
          <a:prstGeom prst="rect">
            <a:avLst/>
          </a:prstGeom>
        </p:spPr>
        <p:txBody>
          <a:bodyPr wrap="square">
            <a:spAutoFit/>
          </a:bodyPr>
          <a:lstStyle/>
          <a:p>
            <a:pPr algn="ctr"/>
            <a:r>
              <a:rPr lang="fr-FR" b="1" i="1" kern="10" dirty="0" smtClean="0">
                <a:ln w="9525">
                  <a:solidFill>
                    <a:srgbClr val="000000"/>
                  </a:solidFill>
                  <a:round/>
                  <a:headEnd/>
                  <a:tailEnd/>
                </a:ln>
                <a:solidFill>
                  <a:srgbClr val="000000"/>
                </a:solidFill>
                <a:latin typeface="Arial Unicode MS" pitchFamily="34" charset="-128"/>
                <a:ea typeface="Arial Unicode MS" pitchFamily="34" charset="-128"/>
                <a:cs typeface="Arial Unicode MS" pitchFamily="34" charset="-128"/>
              </a:rPr>
              <a:t>Golden tulipe</a:t>
            </a:r>
            <a:endParaRPr lang="fr-FR" b="1" i="1" kern="10" dirty="0">
              <a:ln w="9525">
                <a:solidFill>
                  <a:srgbClr val="000000"/>
                </a:solidFill>
                <a:round/>
                <a:headEnd/>
                <a:tailEnd/>
              </a:ln>
              <a:solidFill>
                <a:srgbClr val="000000"/>
              </a:solidFill>
              <a:latin typeface="Arial Unicode MS" pitchFamily="34" charset="-128"/>
              <a:ea typeface="Arial Unicode MS" pitchFamily="34" charset="-128"/>
              <a:cs typeface="Arial Unicode MS" pitchFamily="34" charset="-128"/>
            </a:endParaRPr>
          </a:p>
        </p:txBody>
      </p:sp>
      <p:sp>
        <p:nvSpPr>
          <p:cNvPr id="18" name="Rectangle 17"/>
          <p:cNvSpPr/>
          <p:nvPr/>
        </p:nvSpPr>
        <p:spPr>
          <a:xfrm>
            <a:off x="6143636" y="2643182"/>
            <a:ext cx="2286016" cy="369332"/>
          </a:xfrm>
          <a:prstGeom prst="rect">
            <a:avLst/>
          </a:prstGeom>
        </p:spPr>
        <p:txBody>
          <a:bodyPr wrap="square">
            <a:spAutoFit/>
          </a:bodyPr>
          <a:lstStyle/>
          <a:p>
            <a:pPr algn="ctr"/>
            <a:r>
              <a:rPr lang="fr-FR" kern="10" dirty="0" smtClean="0">
                <a:ln w="9525">
                  <a:solidFill>
                    <a:srgbClr val="000000"/>
                  </a:solidFill>
                  <a:round/>
                  <a:headEnd/>
                  <a:tailEnd/>
                </a:ln>
                <a:solidFill>
                  <a:srgbClr val="000000"/>
                </a:solidFill>
                <a:latin typeface="Arial Unicode MS" pitchFamily="34" charset="-128"/>
                <a:ea typeface="Arial Unicode MS" pitchFamily="34" charset="-128"/>
                <a:cs typeface="Arial Unicode MS" pitchFamily="34" charset="-128"/>
              </a:rPr>
              <a:t>Gite Nadia</a:t>
            </a:r>
            <a:endParaRPr lang="fr-FR" kern="10" dirty="0">
              <a:ln w="9525">
                <a:solidFill>
                  <a:srgbClr val="000000"/>
                </a:solidFill>
                <a:round/>
                <a:headEnd/>
                <a:tailEnd/>
              </a:ln>
              <a:solidFill>
                <a:srgbClr val="000000"/>
              </a:solidFill>
              <a:latin typeface="Arial Unicode MS" pitchFamily="34" charset="-128"/>
              <a:ea typeface="Arial Unicode MS" pitchFamily="34" charset="-128"/>
              <a:cs typeface="Arial Unicode MS" pitchFamily="34" charset="-128"/>
            </a:endParaRPr>
          </a:p>
        </p:txBody>
      </p:sp>
      <p:pic>
        <p:nvPicPr>
          <p:cNvPr id="19" name="Picture 5" descr="lasalle_f2"/>
          <p:cNvPicPr>
            <a:picLocks noChangeAspect="1" noChangeArrowheads="1"/>
          </p:cNvPicPr>
          <p:nvPr/>
        </p:nvPicPr>
        <p:blipFill>
          <a:blip r:embed="rId5"/>
          <a:srcRect/>
          <a:stretch>
            <a:fillRect/>
          </a:stretch>
        </p:blipFill>
        <p:spPr bwMode="auto">
          <a:xfrm>
            <a:off x="7858148" y="0"/>
            <a:ext cx="1285852" cy="1357298"/>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amond(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grpId="0" nodeType="clickEffect">
                                  <p:stCondLst>
                                    <p:cond delay="0"/>
                                  </p:stCondLst>
                                  <p:childTnLst>
                                    <p:animRot by="21600000">
                                      <p:cBhvr>
                                        <p:cTn id="35" dur="2000" fill="hold"/>
                                        <p:tgtEl>
                                          <p:spTgt spid="10"/>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grpId="0" nodeType="clickEffect">
                                  <p:stCondLst>
                                    <p:cond delay="0"/>
                                  </p:stCondLst>
                                  <p:childTnLst>
                                    <p:animRot by="21600000">
                                      <p:cBhvr>
                                        <p:cTn id="39"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 y="0"/>
          <a:ext cx="9144002" cy="7020877"/>
        </p:xfrm>
        <a:graphic>
          <a:graphicData uri="http://schemas.openxmlformats.org/drawingml/2006/table">
            <a:tbl>
              <a:tblPr firstRow="1" bandRow="1">
                <a:tableStyleId>{616DA210-FB5B-4158-B5E0-FEB733F419BA}</a:tableStyleId>
              </a:tblPr>
              <a:tblGrid>
                <a:gridCol w="1306286"/>
                <a:gridCol w="1194014"/>
                <a:gridCol w="1418558"/>
                <a:gridCol w="1010334"/>
                <a:gridCol w="1602238"/>
                <a:gridCol w="1306286"/>
                <a:gridCol w="1306286"/>
              </a:tblGrid>
              <a:tr h="857257">
                <a:tc>
                  <a:txBody>
                    <a:bodyPr/>
                    <a:lstStyle/>
                    <a:p>
                      <a:pPr algn="ctr"/>
                      <a:endParaRPr lang="fr-FR" dirty="0" smtClean="0">
                        <a:solidFill>
                          <a:schemeClr val="bg1"/>
                        </a:solidFill>
                      </a:endParaRPr>
                    </a:p>
                    <a:p>
                      <a:pPr algn="ctr"/>
                      <a:r>
                        <a:rPr lang="fr-FR" dirty="0" smtClean="0">
                          <a:solidFill>
                            <a:schemeClr val="bg1"/>
                          </a:solidFill>
                        </a:rPr>
                        <a:t>HOTELS</a:t>
                      </a:r>
                      <a:endParaRPr lang="fr-FR" dirty="0">
                        <a:solidFill>
                          <a:schemeClr val="bg1"/>
                        </a:solidFill>
                      </a:endParaRPr>
                    </a:p>
                  </a:txBody>
                  <a:tcPr>
                    <a:solidFill>
                      <a:schemeClr val="tx1"/>
                    </a:solidFill>
                  </a:tcPr>
                </a:tc>
                <a:tc>
                  <a:txBody>
                    <a:bodyPr/>
                    <a:lstStyle/>
                    <a:p>
                      <a:pPr algn="ctr"/>
                      <a:r>
                        <a:rPr lang="fr-FR" dirty="0" smtClean="0">
                          <a:solidFill>
                            <a:schemeClr val="bg1"/>
                          </a:solidFill>
                        </a:rPr>
                        <a:t>NOMBRE</a:t>
                      </a:r>
                      <a:r>
                        <a:rPr lang="fr-FR" baseline="0" dirty="0" smtClean="0">
                          <a:solidFill>
                            <a:schemeClr val="bg1"/>
                          </a:solidFill>
                        </a:rPr>
                        <a:t> DE CHAMBRE</a:t>
                      </a:r>
                      <a:endParaRPr lang="fr-FR" dirty="0">
                        <a:solidFill>
                          <a:schemeClr val="bg1"/>
                        </a:solidFill>
                      </a:endParaRPr>
                    </a:p>
                  </a:txBody>
                  <a:tcPr>
                    <a:solidFill>
                      <a:schemeClr val="tx1"/>
                    </a:solidFill>
                  </a:tcPr>
                </a:tc>
                <a:tc>
                  <a:txBody>
                    <a:bodyPr/>
                    <a:lstStyle/>
                    <a:p>
                      <a:pPr algn="ctr"/>
                      <a:endParaRPr lang="fr-FR" sz="1600" dirty="0" smtClean="0">
                        <a:solidFill>
                          <a:schemeClr val="bg1"/>
                        </a:solidFill>
                      </a:endParaRPr>
                    </a:p>
                    <a:p>
                      <a:pPr algn="ctr"/>
                      <a:r>
                        <a:rPr lang="fr-FR" sz="1600" dirty="0" smtClean="0">
                          <a:solidFill>
                            <a:schemeClr val="bg1"/>
                          </a:solidFill>
                        </a:rPr>
                        <a:t>PRESTATION</a:t>
                      </a:r>
                      <a:endParaRPr lang="fr-FR" sz="1600" dirty="0">
                        <a:solidFill>
                          <a:schemeClr val="bg1"/>
                        </a:solidFill>
                      </a:endParaRPr>
                    </a:p>
                  </a:txBody>
                  <a:tcPr>
                    <a:solidFill>
                      <a:schemeClr val="tx1"/>
                    </a:solidFill>
                  </a:tcPr>
                </a:tc>
                <a:tc>
                  <a:txBody>
                    <a:bodyPr/>
                    <a:lstStyle/>
                    <a:p>
                      <a:pPr algn="ctr"/>
                      <a:endParaRPr lang="fr-FR" dirty="0" smtClean="0">
                        <a:solidFill>
                          <a:schemeClr val="bg1"/>
                        </a:solidFill>
                      </a:endParaRPr>
                    </a:p>
                    <a:p>
                      <a:pPr algn="ctr"/>
                      <a:r>
                        <a:rPr lang="fr-FR" dirty="0" smtClean="0">
                          <a:solidFill>
                            <a:schemeClr val="bg1"/>
                          </a:solidFill>
                        </a:rPr>
                        <a:t>T.O</a:t>
                      </a:r>
                      <a:endParaRPr lang="fr-FR" dirty="0">
                        <a:solidFill>
                          <a:schemeClr val="bg1"/>
                        </a:solidFill>
                      </a:endParaRPr>
                    </a:p>
                  </a:txBody>
                  <a:tcPr>
                    <a:solidFill>
                      <a:schemeClr val="tx1"/>
                    </a:solidFill>
                  </a:tcPr>
                </a:tc>
                <a:tc>
                  <a:txBody>
                    <a:bodyPr/>
                    <a:lstStyle/>
                    <a:p>
                      <a:pPr algn="ctr"/>
                      <a:endParaRPr lang="fr-FR" dirty="0" smtClean="0">
                        <a:solidFill>
                          <a:schemeClr val="bg1"/>
                        </a:solidFill>
                      </a:endParaRPr>
                    </a:p>
                    <a:p>
                      <a:pPr algn="ctr"/>
                      <a:r>
                        <a:rPr lang="fr-FR" dirty="0" smtClean="0">
                          <a:solidFill>
                            <a:schemeClr val="bg1"/>
                          </a:solidFill>
                        </a:rPr>
                        <a:t>PRIX</a:t>
                      </a:r>
                      <a:endParaRPr lang="fr-FR" dirty="0">
                        <a:solidFill>
                          <a:schemeClr val="bg1"/>
                        </a:solidFill>
                      </a:endParaRPr>
                    </a:p>
                  </a:txBody>
                  <a:tcPr>
                    <a:solidFill>
                      <a:schemeClr val="tx1"/>
                    </a:solidFill>
                  </a:tcPr>
                </a:tc>
                <a:tc>
                  <a:txBody>
                    <a:bodyPr/>
                    <a:lstStyle/>
                    <a:p>
                      <a:pPr algn="ctr"/>
                      <a:endParaRPr lang="fr-FR" dirty="0" smtClean="0">
                        <a:solidFill>
                          <a:schemeClr val="bg1"/>
                        </a:solidFill>
                      </a:endParaRPr>
                    </a:p>
                    <a:p>
                      <a:pPr algn="ctr"/>
                      <a:r>
                        <a:rPr lang="fr-FR" dirty="0" smtClean="0">
                          <a:solidFill>
                            <a:schemeClr val="bg1"/>
                          </a:solidFill>
                        </a:rPr>
                        <a:t>POINT FORT</a:t>
                      </a:r>
                      <a:endParaRPr lang="fr-FR" dirty="0">
                        <a:solidFill>
                          <a:schemeClr val="bg1"/>
                        </a:solidFill>
                      </a:endParaRPr>
                    </a:p>
                  </a:txBody>
                  <a:tcPr>
                    <a:solidFill>
                      <a:schemeClr val="tx1"/>
                    </a:solidFill>
                  </a:tcPr>
                </a:tc>
                <a:tc>
                  <a:txBody>
                    <a:bodyPr/>
                    <a:lstStyle/>
                    <a:p>
                      <a:pPr algn="ctr"/>
                      <a:endParaRPr lang="fr-FR" dirty="0" smtClean="0">
                        <a:solidFill>
                          <a:schemeClr val="bg1"/>
                        </a:solidFill>
                      </a:endParaRPr>
                    </a:p>
                    <a:p>
                      <a:pPr algn="ctr"/>
                      <a:r>
                        <a:rPr lang="fr-FR" dirty="0" smtClean="0">
                          <a:solidFill>
                            <a:schemeClr val="bg1"/>
                          </a:solidFill>
                        </a:rPr>
                        <a:t>POINT FAIBLE</a:t>
                      </a:r>
                      <a:endParaRPr lang="fr-FR" dirty="0">
                        <a:solidFill>
                          <a:schemeClr val="bg1"/>
                        </a:solidFill>
                      </a:endParaRPr>
                    </a:p>
                  </a:txBody>
                  <a:tcPr>
                    <a:solidFill>
                      <a:schemeClr val="tx1"/>
                    </a:solidFill>
                  </a:tcPr>
                </a:tc>
              </a:tr>
              <a:tr h="1443055">
                <a:tc>
                  <a:txBody>
                    <a:bodyPr/>
                    <a:lstStyle/>
                    <a:p>
                      <a:pPr algn="ct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GOLDEN TULIP DES</a:t>
                      </a:r>
                      <a:r>
                        <a:rPr lang="fr-FR" baseline="0" dirty="0" smtClean="0">
                          <a:solidFill>
                            <a:schemeClr val="tx1"/>
                          </a:solidFill>
                        </a:rPr>
                        <a:t> </a:t>
                      </a:r>
                      <a:r>
                        <a:rPr lang="fr-FR" dirty="0" smtClean="0">
                          <a:solidFill>
                            <a:schemeClr val="tx1"/>
                          </a:solidFill>
                        </a:rPr>
                        <a:t>ART*****</a:t>
                      </a:r>
                      <a:endParaRPr lang="fr-FR" dirty="0">
                        <a:solidFill>
                          <a:schemeClr val="tx1"/>
                        </a:solidFill>
                      </a:endParaRPr>
                    </a:p>
                  </a:txBody>
                  <a:tcPr/>
                </a:tc>
                <a:tc>
                  <a:txBody>
                    <a:bodyPr/>
                    <a:lstStyle/>
                    <a:p>
                      <a:pPr algn="ct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50#</a:t>
                      </a:r>
                    </a:p>
                    <a:p>
                      <a:pPr algn="ctr"/>
                      <a:endParaRPr lang="fr-FR" dirty="0">
                        <a:solidFill>
                          <a:schemeClr val="tx1"/>
                        </a:solidFill>
                      </a:endParaRPr>
                    </a:p>
                  </a:txBody>
                  <a:tcPr/>
                </a:tc>
                <a:tc>
                  <a:txBody>
                    <a:bodyPr/>
                    <a:lstStyle/>
                    <a:p>
                      <a:pPr algn="l">
                        <a:buFont typeface="Arial" pitchFamily="34" charset="0"/>
                        <a:buChar char="•"/>
                      </a:pPr>
                      <a:r>
                        <a:rPr lang="fr-FR" sz="1600" dirty="0" smtClean="0">
                          <a:solidFill>
                            <a:schemeClr val="tx1"/>
                          </a:solidFill>
                        </a:rPr>
                        <a:t>Restauration</a:t>
                      </a:r>
                    </a:p>
                    <a:p>
                      <a:pPr algn="l">
                        <a:buFont typeface="Arial" pitchFamily="34" charset="0"/>
                        <a:buChar char="•"/>
                      </a:pPr>
                      <a:r>
                        <a:rPr lang="fr-FR" sz="1600" dirty="0" smtClean="0">
                          <a:solidFill>
                            <a:schemeClr val="tx1"/>
                          </a:solidFill>
                        </a:rPr>
                        <a:t>Piscine</a:t>
                      </a:r>
                    </a:p>
                    <a:p>
                      <a:pPr algn="l">
                        <a:buFont typeface="Arial" pitchFamily="34" charset="0"/>
                        <a:buChar char="•"/>
                      </a:pPr>
                      <a:r>
                        <a:rPr lang="fr-FR" sz="1600" dirty="0" smtClean="0">
                          <a:solidFill>
                            <a:schemeClr val="tx1"/>
                          </a:solidFill>
                        </a:rPr>
                        <a:t>SPA</a:t>
                      </a:r>
                    </a:p>
                    <a:p>
                      <a:pPr algn="l">
                        <a:buFont typeface="Arial" pitchFamily="34" charset="0"/>
                        <a:buChar char="•"/>
                      </a:pPr>
                      <a:r>
                        <a:rPr lang="fr-FR" sz="1600" dirty="0" smtClean="0">
                          <a:solidFill>
                            <a:schemeClr val="tx1"/>
                          </a:solidFill>
                        </a:rPr>
                        <a:t>Salon de coiffure </a:t>
                      </a:r>
                    </a:p>
                    <a:p>
                      <a:endParaRPr lang="fr-FR" dirty="0"/>
                    </a:p>
                  </a:txBody>
                  <a:tcPr/>
                </a:tc>
                <a:tc>
                  <a:txBody>
                    <a:bodyPr/>
                    <a:lstStyle/>
                    <a:p>
                      <a:pPr algn="ctr">
                        <a:buFont typeface="Arial" pitchFamily="34" charset="0"/>
                        <a:buNone/>
                      </a:pPr>
                      <a:endParaRPr lang="fr-FR" sz="1600" dirty="0" smtClean="0">
                        <a:solidFill>
                          <a:schemeClr val="tx1"/>
                        </a:solidFill>
                      </a:endParaRPr>
                    </a:p>
                    <a:p>
                      <a:pPr algn="ctr">
                        <a:buFont typeface="Arial" pitchFamily="34" charset="0"/>
                        <a:buNone/>
                      </a:pPr>
                      <a:endParaRPr lang="fr-FR" sz="1600" dirty="0" smtClean="0">
                        <a:solidFill>
                          <a:schemeClr val="tx1"/>
                        </a:solidFill>
                      </a:endParaRPr>
                    </a:p>
                    <a:p>
                      <a:pPr algn="ctr">
                        <a:buFont typeface="Arial" pitchFamily="34" charset="0"/>
                        <a:buNone/>
                      </a:pPr>
                      <a:r>
                        <a:rPr lang="fr-FR" sz="1600" dirty="0" smtClean="0">
                          <a:solidFill>
                            <a:schemeClr val="tx1"/>
                          </a:solidFill>
                        </a:rPr>
                        <a:t>89%</a:t>
                      </a:r>
                    </a:p>
                  </a:txBody>
                  <a:tcPr/>
                </a:tc>
                <a:tc>
                  <a:txBody>
                    <a:bodyPr/>
                    <a:lstStyle/>
                    <a:p>
                      <a:pPr algn="ctr"/>
                      <a:r>
                        <a:rPr lang="fr-FR" sz="1400" dirty="0" smtClean="0">
                          <a:solidFill>
                            <a:schemeClr val="tx1"/>
                          </a:solidFill>
                        </a:rPr>
                        <a:t>#single en:</a:t>
                      </a:r>
                    </a:p>
                    <a:p>
                      <a:pPr algn="l">
                        <a:buFont typeface="Wingdings" pitchFamily="2" charset="2"/>
                        <a:buChar char="§"/>
                      </a:pPr>
                      <a:r>
                        <a:rPr lang="fr-FR" sz="1400" dirty="0" smtClean="0">
                          <a:solidFill>
                            <a:schemeClr val="tx1"/>
                          </a:solidFill>
                        </a:rPr>
                        <a:t>B.B: 1330</a:t>
                      </a:r>
                      <a:r>
                        <a:rPr lang="fr-FR" sz="1400" baseline="0" dirty="0" smtClean="0">
                          <a:solidFill>
                            <a:schemeClr val="tx1"/>
                          </a:solidFill>
                        </a:rPr>
                        <a:t> dh</a:t>
                      </a:r>
                    </a:p>
                    <a:p>
                      <a:pPr algn="l">
                        <a:buFont typeface="Wingdings" pitchFamily="2" charset="2"/>
                        <a:buChar char="§"/>
                      </a:pPr>
                      <a:r>
                        <a:rPr lang="fr-FR" sz="1400" baseline="0" dirty="0" smtClean="0">
                          <a:solidFill>
                            <a:schemeClr val="tx1"/>
                          </a:solidFill>
                        </a:rPr>
                        <a:t>D.P : 1730 dh</a:t>
                      </a:r>
                    </a:p>
                    <a:p>
                      <a:pPr algn="ctr"/>
                      <a:r>
                        <a:rPr lang="fr-FR" sz="1400" baseline="0" dirty="0" smtClean="0">
                          <a:solidFill>
                            <a:schemeClr val="tx1"/>
                          </a:solidFill>
                        </a:rPr>
                        <a:t># double en :</a:t>
                      </a:r>
                    </a:p>
                    <a:p>
                      <a:pPr algn="l">
                        <a:buFont typeface="Wingdings" pitchFamily="2" charset="2"/>
                        <a:buChar char="§"/>
                      </a:pPr>
                      <a:r>
                        <a:rPr lang="fr-FR" sz="1400" baseline="0" dirty="0" smtClean="0">
                          <a:solidFill>
                            <a:schemeClr val="tx1"/>
                          </a:solidFill>
                        </a:rPr>
                        <a:t>B.B : 1900 dh</a:t>
                      </a:r>
                    </a:p>
                    <a:p>
                      <a:pPr algn="l">
                        <a:buFont typeface="Wingdings" pitchFamily="2" charset="2"/>
                        <a:buChar char="§"/>
                      </a:pPr>
                      <a:r>
                        <a:rPr lang="fr-FR" sz="1400" baseline="0" dirty="0" smtClean="0">
                          <a:solidFill>
                            <a:schemeClr val="tx1"/>
                          </a:solidFill>
                        </a:rPr>
                        <a:t>D.P : 2100 dh</a:t>
                      </a:r>
                      <a:endParaRPr lang="fr-FR" sz="1400" dirty="0">
                        <a:solidFill>
                          <a:schemeClr val="tx1"/>
                        </a:solidFill>
                      </a:endParaRPr>
                    </a:p>
                  </a:txBody>
                  <a:tcPr/>
                </a:tc>
                <a:tc>
                  <a:txBody>
                    <a:bodyPr/>
                    <a:lstStyle/>
                    <a:p>
                      <a:pPr algn="ctr"/>
                      <a:endParaRPr lang="fr-FR" dirty="0" smtClean="0">
                        <a:solidFill>
                          <a:schemeClr val="tx1"/>
                        </a:solidFill>
                      </a:endParaRPr>
                    </a:p>
                    <a:p>
                      <a:pPr algn="ctr">
                        <a:buFont typeface="Arial" pitchFamily="34" charset="0"/>
                        <a:buChar char="•"/>
                      </a:pPr>
                      <a:r>
                        <a:rPr lang="fr-FR" sz="1600" dirty="0" smtClean="0">
                          <a:solidFill>
                            <a:schemeClr val="tx1"/>
                          </a:solidFill>
                        </a:rPr>
                        <a:t>Magnifique</a:t>
                      </a:r>
                      <a:r>
                        <a:rPr lang="fr-FR" sz="1600" baseline="0" dirty="0" smtClean="0">
                          <a:solidFill>
                            <a:schemeClr val="tx1"/>
                          </a:solidFill>
                        </a:rPr>
                        <a:t> vue la mère</a:t>
                      </a:r>
                    </a:p>
                    <a:p>
                      <a:pPr algn="ctr">
                        <a:buFont typeface="Arial" pitchFamily="34" charset="0"/>
                        <a:buNone/>
                      </a:pPr>
                      <a:endParaRPr lang="fr-FR" sz="1600" dirty="0" smtClean="0">
                        <a:solidFill>
                          <a:schemeClr val="tx1"/>
                        </a:solidFill>
                      </a:endParaRPr>
                    </a:p>
                    <a:p>
                      <a:pPr algn="ctr">
                        <a:buFont typeface="Arial" pitchFamily="34" charset="0"/>
                        <a:buChar char="•"/>
                      </a:pPr>
                      <a:r>
                        <a:rPr lang="fr-FR" sz="1600" dirty="0" smtClean="0">
                          <a:solidFill>
                            <a:schemeClr val="tx1"/>
                          </a:solidFill>
                        </a:rPr>
                        <a:t>Une grand chaine</a:t>
                      </a:r>
                      <a:endParaRPr lang="fr-FR" sz="1600" dirty="0">
                        <a:solidFill>
                          <a:schemeClr val="tx1"/>
                        </a:solidFill>
                      </a:endParaRPr>
                    </a:p>
                  </a:txBody>
                  <a:tcPr/>
                </a:tc>
                <a:tc>
                  <a:txBody>
                    <a:bodyPr/>
                    <a:lstStyle/>
                    <a:p>
                      <a:pPr algn="ctr"/>
                      <a:endParaRPr lang="fr-FR" dirty="0">
                        <a:solidFill>
                          <a:schemeClr val="tx1"/>
                        </a:solidFill>
                      </a:endParaRPr>
                    </a:p>
                  </a:txBody>
                  <a:tcPr/>
                </a:tc>
              </a:tr>
              <a:tr h="1929797">
                <a:tc>
                  <a:txBody>
                    <a:bodyPr/>
                    <a:lstStyle/>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ZENIT****</a:t>
                      </a:r>
                      <a:endParaRPr lang="fr-FR" dirty="0">
                        <a:solidFill>
                          <a:schemeClr val="tx1"/>
                        </a:solidFill>
                      </a:endParaRPr>
                    </a:p>
                  </a:txBody>
                  <a:tcPr/>
                </a:tc>
                <a:tc>
                  <a:txBody>
                    <a:bodyPr/>
                    <a:lstStyle/>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120#</a:t>
                      </a:r>
                      <a:endParaRPr lang="fr-FR" dirty="0">
                        <a:solidFill>
                          <a:schemeClr val="tx1"/>
                        </a:solidFill>
                      </a:endParaRPr>
                    </a:p>
                  </a:txBody>
                  <a:tcPr/>
                </a:tc>
                <a:tc>
                  <a:txBody>
                    <a:bodyPr/>
                    <a:lstStyle/>
                    <a:p>
                      <a:pPr algn="l">
                        <a:buFont typeface="Arial" pitchFamily="34" charset="0"/>
                        <a:buChar char="•"/>
                      </a:pPr>
                      <a:r>
                        <a:rPr lang="fr-FR" sz="1600" dirty="0" smtClean="0">
                          <a:solidFill>
                            <a:schemeClr val="tx1"/>
                          </a:solidFill>
                        </a:rPr>
                        <a:t>Restauration</a:t>
                      </a:r>
                    </a:p>
                    <a:p>
                      <a:pPr algn="l">
                        <a:buFont typeface="Arial" pitchFamily="34" charset="0"/>
                        <a:buChar char="•"/>
                      </a:pPr>
                      <a:r>
                        <a:rPr lang="fr-FR" sz="1600" dirty="0" smtClean="0">
                          <a:solidFill>
                            <a:schemeClr val="tx1"/>
                          </a:solidFill>
                        </a:rPr>
                        <a:t>Business center</a:t>
                      </a:r>
                      <a:endParaRPr lang="fr-FR" sz="1600" dirty="0">
                        <a:solidFill>
                          <a:schemeClr val="tx1"/>
                        </a:solidFill>
                      </a:endParaRPr>
                    </a:p>
                    <a:p>
                      <a:pPr algn="l">
                        <a:buFont typeface="Arial" pitchFamily="34" charset="0"/>
                        <a:buChar char="•"/>
                      </a:pPr>
                      <a:r>
                        <a:rPr lang="fr-FR" sz="1600" dirty="0" smtClean="0">
                          <a:solidFill>
                            <a:schemeClr val="tx1"/>
                          </a:solidFill>
                        </a:rPr>
                        <a:t>Jazz</a:t>
                      </a:r>
                      <a:r>
                        <a:rPr lang="fr-FR" sz="1600" baseline="0" dirty="0" smtClean="0">
                          <a:solidFill>
                            <a:schemeClr val="tx1"/>
                          </a:solidFill>
                        </a:rPr>
                        <a:t> bar</a:t>
                      </a:r>
                    </a:p>
                    <a:p>
                      <a:pPr algn="l">
                        <a:buFont typeface="Arial" pitchFamily="34" charset="0"/>
                        <a:buChar char="•"/>
                      </a:pPr>
                      <a:r>
                        <a:rPr lang="fr-FR" sz="1600" baseline="0" dirty="0" smtClean="0">
                          <a:solidFill>
                            <a:schemeClr val="tx1"/>
                          </a:solidFill>
                        </a:rPr>
                        <a:t>Accès internet</a:t>
                      </a:r>
                      <a:endParaRPr lang="fr-FR" sz="1600" dirty="0" smtClean="0">
                        <a:solidFill>
                          <a:schemeClr val="tx1"/>
                        </a:solidFill>
                      </a:endParaRPr>
                    </a:p>
                  </a:txBody>
                  <a:tcPr/>
                </a:tc>
                <a:tc>
                  <a:txBody>
                    <a:bodyPr/>
                    <a:lstStyle/>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85%</a:t>
                      </a:r>
                      <a:endParaRPr lang="fr-FR" dirty="0">
                        <a:solidFill>
                          <a:schemeClr val="tx1"/>
                        </a:solidFill>
                      </a:endParaRPr>
                    </a:p>
                  </a:txBody>
                  <a:tcPr/>
                </a:tc>
                <a:tc>
                  <a:txBody>
                    <a:bodyPr/>
                    <a:lstStyle/>
                    <a:p>
                      <a:pPr algn="ctr"/>
                      <a:r>
                        <a:rPr lang="fr-FR" sz="1400" dirty="0" smtClean="0">
                          <a:solidFill>
                            <a:schemeClr val="tx1"/>
                          </a:solidFill>
                        </a:rPr>
                        <a:t>#single en :</a:t>
                      </a:r>
                    </a:p>
                    <a:p>
                      <a:pPr algn="l">
                        <a:buFont typeface="Wingdings" pitchFamily="2" charset="2"/>
                        <a:buChar char="§"/>
                      </a:pPr>
                      <a:r>
                        <a:rPr lang="fr-FR" sz="1400" dirty="0" smtClean="0">
                          <a:solidFill>
                            <a:schemeClr val="tx1"/>
                          </a:solidFill>
                        </a:rPr>
                        <a:t>B.B : 540 dh</a:t>
                      </a:r>
                    </a:p>
                    <a:p>
                      <a:pPr algn="l">
                        <a:buFont typeface="Wingdings" pitchFamily="2" charset="2"/>
                        <a:buChar char="§"/>
                      </a:pPr>
                      <a:r>
                        <a:rPr lang="fr-FR" sz="1400" dirty="0" smtClean="0">
                          <a:solidFill>
                            <a:schemeClr val="tx1"/>
                          </a:solidFill>
                        </a:rPr>
                        <a:t>D.P : 625 dh</a:t>
                      </a:r>
                    </a:p>
                    <a:p>
                      <a:pPr algn="ctr">
                        <a:buFont typeface="Wingdings" pitchFamily="2" charset="2"/>
                        <a:buNone/>
                      </a:pPr>
                      <a:r>
                        <a:rPr lang="fr-FR" sz="1400" dirty="0" smtClean="0">
                          <a:solidFill>
                            <a:schemeClr val="tx1"/>
                          </a:solidFill>
                        </a:rPr>
                        <a:t># double en :</a:t>
                      </a:r>
                    </a:p>
                    <a:p>
                      <a:pPr algn="ctr">
                        <a:buFont typeface="Wingdings" pitchFamily="2" charset="2"/>
                        <a:buNone/>
                      </a:pPr>
                      <a:r>
                        <a:rPr lang="fr-FR" sz="1400" dirty="0" smtClean="0">
                          <a:solidFill>
                            <a:schemeClr val="tx1"/>
                          </a:solidFill>
                        </a:rPr>
                        <a:t>B.B : 650 dh</a:t>
                      </a:r>
                    </a:p>
                    <a:p>
                      <a:pPr algn="ctr">
                        <a:buFont typeface="Wingdings" pitchFamily="2" charset="2"/>
                        <a:buNone/>
                      </a:pPr>
                      <a:r>
                        <a:rPr lang="fr-FR" sz="1400" dirty="0" smtClean="0">
                          <a:solidFill>
                            <a:schemeClr val="tx1"/>
                          </a:solidFill>
                        </a:rPr>
                        <a:t>D.P : 820 dh</a:t>
                      </a:r>
                      <a:endParaRPr lang="fr-FR" sz="1400" dirty="0">
                        <a:solidFill>
                          <a:schemeClr val="tx1"/>
                        </a:solidFill>
                      </a:endParaRPr>
                    </a:p>
                  </a:txBody>
                  <a:tcPr/>
                </a:tc>
                <a:tc>
                  <a:txBody>
                    <a:bodyPr/>
                    <a:lstStyle/>
                    <a:p>
                      <a:pPr algn="ctr">
                        <a:buFont typeface="Arial" pitchFamily="34" charset="0"/>
                        <a:buChar char="•"/>
                      </a:pPr>
                      <a:r>
                        <a:rPr lang="fr-FR" dirty="0" smtClean="0">
                          <a:solidFill>
                            <a:schemeClr val="tx1"/>
                          </a:solidFill>
                        </a:rPr>
                        <a:t>La proximité de l’aéroport</a:t>
                      </a:r>
                    </a:p>
                    <a:p>
                      <a:pPr algn="ctr">
                        <a:buFont typeface="Arial" pitchFamily="34" charset="0"/>
                        <a:buNone/>
                      </a:pPr>
                      <a:r>
                        <a:rPr lang="fr-FR" dirty="0" smtClean="0">
                          <a:solidFill>
                            <a:schemeClr val="tx1"/>
                          </a:solidFill>
                        </a:rPr>
                        <a:t>Et de l’office</a:t>
                      </a:r>
                      <a:r>
                        <a:rPr lang="fr-FR" baseline="0" dirty="0" smtClean="0">
                          <a:solidFill>
                            <a:schemeClr val="tx1"/>
                          </a:solidFill>
                        </a:rPr>
                        <a:t> des changes</a:t>
                      </a:r>
                      <a:endParaRPr lang="fr-FR" dirty="0">
                        <a:solidFill>
                          <a:schemeClr val="tx1"/>
                        </a:solidFill>
                      </a:endParaRPr>
                    </a:p>
                  </a:txBody>
                  <a:tcPr/>
                </a:tc>
                <a:tc>
                  <a:txBody>
                    <a:bodyPr/>
                    <a:lstStyle/>
                    <a:p>
                      <a:pPr algn="ctr">
                        <a:buFont typeface="Arial" pitchFamily="34" charset="0"/>
                        <a:buChar char="•"/>
                      </a:pPr>
                      <a:r>
                        <a:rPr lang="fr-FR" sz="1600" kern="1200" dirty="0" smtClean="0">
                          <a:solidFill>
                            <a:schemeClr val="tx1"/>
                          </a:solidFill>
                          <a:latin typeface="+mn-lt"/>
                          <a:ea typeface="+mn-ea"/>
                          <a:cs typeface="+mn-cs"/>
                        </a:rPr>
                        <a:t> géré de manière non professionnelle</a:t>
                      </a:r>
                    </a:p>
                    <a:p>
                      <a:pPr algn="ctr">
                        <a:buFont typeface="Arial" pitchFamily="34" charset="0"/>
                        <a:buChar char="•"/>
                      </a:pPr>
                      <a:r>
                        <a:rPr lang="fr-FR" sz="1600" kern="1200" dirty="0" smtClean="0">
                          <a:solidFill>
                            <a:schemeClr val="tx1"/>
                          </a:solidFill>
                          <a:latin typeface="+mn-lt"/>
                          <a:ea typeface="+mn-ea"/>
                          <a:cs typeface="+mn-cs"/>
                        </a:rPr>
                        <a:t> Manque d’hygiènes </a:t>
                      </a:r>
                      <a:endParaRPr lang="fr-FR" sz="1600" dirty="0">
                        <a:solidFill>
                          <a:schemeClr val="tx1"/>
                        </a:solidFill>
                      </a:endParaRPr>
                    </a:p>
                  </a:txBody>
                  <a:tcPr/>
                </a:tc>
              </a:tr>
              <a:tr h="2235517">
                <a:tc>
                  <a:txBody>
                    <a:bodyPr/>
                    <a:lstStyle/>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GITE</a:t>
                      </a:r>
                      <a:r>
                        <a:rPr lang="fr-FR" baseline="0" dirty="0" smtClean="0">
                          <a:solidFill>
                            <a:schemeClr val="tx1"/>
                          </a:solidFill>
                        </a:rPr>
                        <a:t> NADIA</a:t>
                      </a:r>
                      <a:endParaRPr lang="fr-FR" dirty="0">
                        <a:solidFill>
                          <a:schemeClr val="tx1"/>
                        </a:solidFill>
                      </a:endParaRPr>
                    </a:p>
                  </a:txBody>
                  <a:tcPr/>
                </a:tc>
                <a:tc>
                  <a:txBody>
                    <a:bodyPr/>
                    <a:lstStyle/>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12#</a:t>
                      </a:r>
                    </a:p>
                  </a:txBody>
                  <a:tcPr/>
                </a:tc>
                <a:tc>
                  <a:txBody>
                    <a:bodyPr/>
                    <a:lstStyle/>
                    <a:p>
                      <a:pPr algn="ctr">
                        <a:buFont typeface="Arial" pitchFamily="34" charset="0"/>
                        <a:buChar char="•"/>
                      </a:pPr>
                      <a:endParaRPr lang="fr-FR" sz="1600" dirty="0" smtClean="0">
                        <a:solidFill>
                          <a:schemeClr val="tx1"/>
                        </a:solidFill>
                      </a:endParaRPr>
                    </a:p>
                    <a:p>
                      <a:pPr algn="ctr">
                        <a:buFont typeface="Arial" pitchFamily="34" charset="0"/>
                        <a:buChar char="•"/>
                      </a:pPr>
                      <a:endParaRPr lang="fr-FR" sz="1600" dirty="0" smtClean="0">
                        <a:solidFill>
                          <a:schemeClr val="tx1"/>
                        </a:solidFill>
                      </a:endParaRPr>
                    </a:p>
                    <a:p>
                      <a:pPr algn="ctr">
                        <a:buFont typeface="Arial" pitchFamily="34" charset="0"/>
                        <a:buChar char="•"/>
                      </a:pPr>
                      <a:r>
                        <a:rPr lang="fr-FR" sz="1600" dirty="0" smtClean="0">
                          <a:solidFill>
                            <a:schemeClr val="tx1"/>
                          </a:solidFill>
                        </a:rPr>
                        <a:t>Restauration</a:t>
                      </a:r>
                    </a:p>
                    <a:p>
                      <a:pPr algn="ctr">
                        <a:buFont typeface="Arial" pitchFamily="34" charset="0"/>
                        <a:buChar char="•"/>
                      </a:pPr>
                      <a:r>
                        <a:rPr lang="fr-FR" sz="1600" dirty="0" smtClean="0">
                          <a:solidFill>
                            <a:schemeClr val="tx1"/>
                          </a:solidFill>
                        </a:rPr>
                        <a:t> piscine</a:t>
                      </a:r>
                    </a:p>
                    <a:p>
                      <a:pPr algn="ctr">
                        <a:buFont typeface="Arial" pitchFamily="34" charset="0"/>
                        <a:buChar char="•"/>
                      </a:pPr>
                      <a:r>
                        <a:rPr lang="fr-FR" sz="1600" dirty="0" smtClean="0">
                          <a:solidFill>
                            <a:schemeClr val="tx1"/>
                          </a:solidFill>
                        </a:rPr>
                        <a:t>Activités sportive </a:t>
                      </a:r>
                      <a:endParaRPr lang="fr-FR" sz="1600" dirty="0">
                        <a:solidFill>
                          <a:schemeClr val="tx1"/>
                        </a:solidFill>
                      </a:endParaRPr>
                    </a:p>
                  </a:txBody>
                  <a:tcPr/>
                </a:tc>
                <a:tc>
                  <a:txBody>
                    <a:bodyPr/>
                    <a:lstStyle/>
                    <a:p>
                      <a:pPr algn="ctr"/>
                      <a:endParaRPr lang="fr-FR" dirty="0" smtClean="0">
                        <a:solidFill>
                          <a:schemeClr val="tx1"/>
                        </a:solidFill>
                      </a:endParaRPr>
                    </a:p>
                    <a:p>
                      <a:pPr algn="ctr"/>
                      <a:endParaRPr lang="fr-FR" dirty="0" smtClean="0">
                        <a:solidFill>
                          <a:schemeClr val="tx1"/>
                        </a:solidFill>
                      </a:endParaRPr>
                    </a:p>
                    <a:p>
                      <a:pPr algn="ctr"/>
                      <a:endParaRPr lang="fr-FR" dirty="0" smtClean="0">
                        <a:solidFill>
                          <a:schemeClr val="tx1"/>
                        </a:solidFill>
                      </a:endParaRPr>
                    </a:p>
                    <a:p>
                      <a:pPr algn="ctr"/>
                      <a:r>
                        <a:rPr lang="fr-FR" dirty="0" smtClean="0">
                          <a:solidFill>
                            <a:schemeClr val="tx1"/>
                          </a:solidFill>
                        </a:rPr>
                        <a:t>56%</a:t>
                      </a:r>
                      <a:endParaRPr lang="fr-FR" dirty="0">
                        <a:solidFill>
                          <a:schemeClr val="tx1"/>
                        </a:solidFill>
                      </a:endParaRPr>
                    </a:p>
                  </a:txBody>
                  <a:tcPr/>
                </a:tc>
                <a:tc>
                  <a:txBody>
                    <a:bodyPr/>
                    <a:lstStyle/>
                    <a:p>
                      <a:pPr algn="ctr"/>
                      <a:r>
                        <a:rPr lang="fr-FR" sz="1400" kern="1200" dirty="0" smtClean="0">
                          <a:solidFill>
                            <a:schemeClr val="tx1"/>
                          </a:solidFill>
                          <a:latin typeface="+mn-lt"/>
                          <a:ea typeface="+mn-ea"/>
                          <a:cs typeface="+mn-cs"/>
                        </a:rPr>
                        <a:t>#single</a:t>
                      </a:r>
                      <a:r>
                        <a:rPr lang="fr-FR" sz="1400" kern="1200" baseline="0" dirty="0" smtClean="0">
                          <a:solidFill>
                            <a:schemeClr val="tx1"/>
                          </a:solidFill>
                          <a:latin typeface="+mn-lt"/>
                          <a:ea typeface="+mn-ea"/>
                          <a:cs typeface="+mn-cs"/>
                        </a:rPr>
                        <a:t> en:</a:t>
                      </a:r>
                    </a:p>
                    <a:p>
                      <a:pPr algn="l">
                        <a:buFont typeface="Wingdings" pitchFamily="2" charset="2"/>
                        <a:buChar char="§"/>
                      </a:pPr>
                      <a:r>
                        <a:rPr lang="fr-FR" sz="1400" kern="1200" baseline="0" dirty="0" smtClean="0">
                          <a:solidFill>
                            <a:schemeClr val="tx1"/>
                          </a:solidFill>
                          <a:latin typeface="+mn-lt"/>
                          <a:ea typeface="+mn-ea"/>
                          <a:cs typeface="+mn-cs"/>
                        </a:rPr>
                        <a:t> B.B: 650 dh</a:t>
                      </a:r>
                    </a:p>
                    <a:p>
                      <a:pPr algn="l">
                        <a:buFont typeface="Wingdings" pitchFamily="2" charset="2"/>
                        <a:buChar char="§"/>
                      </a:pPr>
                      <a:r>
                        <a:rPr lang="fr-FR" sz="1400" kern="1200" baseline="0" dirty="0" smtClean="0">
                          <a:solidFill>
                            <a:schemeClr val="tx1"/>
                          </a:solidFill>
                          <a:latin typeface="+mn-lt"/>
                          <a:ea typeface="+mn-ea"/>
                          <a:cs typeface="+mn-cs"/>
                        </a:rPr>
                        <a:t> D.P: 820 dh</a:t>
                      </a:r>
                    </a:p>
                    <a:p>
                      <a:pPr algn="l">
                        <a:buFont typeface="Wingdings" pitchFamily="2" charset="2"/>
                        <a:buChar char="§"/>
                      </a:pPr>
                      <a:r>
                        <a:rPr lang="fr-FR" sz="1400" kern="1200" baseline="0" dirty="0" smtClean="0">
                          <a:solidFill>
                            <a:schemeClr val="tx1"/>
                          </a:solidFill>
                          <a:latin typeface="+mn-lt"/>
                          <a:ea typeface="+mn-ea"/>
                          <a:cs typeface="+mn-cs"/>
                        </a:rPr>
                        <a:t>P.C :950 dh</a:t>
                      </a:r>
                    </a:p>
                    <a:p>
                      <a:pPr algn="ctr"/>
                      <a:r>
                        <a:rPr lang="fr-FR" sz="1400" kern="1200" baseline="0" dirty="0" smtClean="0">
                          <a:solidFill>
                            <a:schemeClr val="tx1"/>
                          </a:solidFill>
                          <a:latin typeface="+mn-lt"/>
                          <a:ea typeface="+mn-ea"/>
                          <a:cs typeface="+mn-cs"/>
                        </a:rPr>
                        <a:t>#double en:</a:t>
                      </a:r>
                    </a:p>
                    <a:p>
                      <a:pPr algn="l">
                        <a:buFont typeface="Wingdings" pitchFamily="2" charset="2"/>
                        <a:buChar char="§"/>
                      </a:pPr>
                      <a:r>
                        <a:rPr lang="fr-FR" sz="1400" kern="1200" baseline="0" dirty="0" smtClean="0">
                          <a:solidFill>
                            <a:schemeClr val="tx1"/>
                          </a:solidFill>
                          <a:latin typeface="+mn-lt"/>
                          <a:ea typeface="+mn-ea"/>
                          <a:cs typeface="+mn-cs"/>
                        </a:rPr>
                        <a:t>B.B : 800 dh</a:t>
                      </a:r>
                    </a:p>
                    <a:p>
                      <a:pPr algn="l">
                        <a:buFont typeface="Wingdings" pitchFamily="2" charset="2"/>
                        <a:buChar char="§"/>
                      </a:pPr>
                      <a:r>
                        <a:rPr lang="fr-FR" sz="1400" kern="1200" baseline="0" dirty="0" smtClean="0">
                          <a:solidFill>
                            <a:schemeClr val="tx1"/>
                          </a:solidFill>
                          <a:latin typeface="+mn-lt"/>
                          <a:ea typeface="+mn-ea"/>
                          <a:cs typeface="+mn-cs"/>
                        </a:rPr>
                        <a:t>D.P : 1100 dh</a:t>
                      </a:r>
                    </a:p>
                    <a:p>
                      <a:pPr algn="l">
                        <a:buFont typeface="Wingdings" pitchFamily="2" charset="2"/>
                        <a:buChar char="§"/>
                      </a:pPr>
                      <a:r>
                        <a:rPr lang="fr-FR" sz="1400" kern="1200" baseline="0" dirty="0" smtClean="0">
                          <a:solidFill>
                            <a:schemeClr val="tx1"/>
                          </a:solidFill>
                          <a:latin typeface="+mn-lt"/>
                          <a:ea typeface="+mn-ea"/>
                          <a:cs typeface="+mn-cs"/>
                        </a:rPr>
                        <a:t>P.C : 1300 dh</a:t>
                      </a:r>
                    </a:p>
                    <a:p>
                      <a:pPr algn="l">
                        <a:buFont typeface="Wingdings" pitchFamily="2" charset="2"/>
                        <a:buChar char="Ø"/>
                      </a:pPr>
                      <a:r>
                        <a:rPr lang="fr-FR" sz="1200" b="1" i="1" kern="1200" baseline="0" dirty="0" smtClean="0">
                          <a:solidFill>
                            <a:schemeClr val="tx1"/>
                          </a:solidFill>
                          <a:latin typeface="+mn-lt"/>
                          <a:ea typeface="+mn-ea"/>
                          <a:cs typeface="+mn-cs"/>
                        </a:rPr>
                        <a:t>Suite single:1000</a:t>
                      </a:r>
                    </a:p>
                    <a:p>
                      <a:pPr algn="l">
                        <a:buFont typeface="Wingdings" pitchFamily="2" charset="2"/>
                        <a:buChar char="Ø"/>
                      </a:pPr>
                      <a:r>
                        <a:rPr lang="fr-FR" sz="1200" b="1" i="1" kern="1200" baseline="0" dirty="0" smtClean="0">
                          <a:solidFill>
                            <a:schemeClr val="tx1"/>
                          </a:solidFill>
                          <a:latin typeface="+mn-lt"/>
                          <a:ea typeface="+mn-ea"/>
                          <a:cs typeface="+mn-cs"/>
                        </a:rPr>
                        <a:t>Suite twin :1150</a:t>
                      </a:r>
                    </a:p>
                  </a:txBody>
                  <a:tcPr/>
                </a:tc>
                <a:tc>
                  <a:txBody>
                    <a:bodyPr/>
                    <a:lstStyle/>
                    <a:p>
                      <a:pPr algn="ctr"/>
                      <a:endParaRPr lang="fr-FR" dirty="0">
                        <a:solidFill>
                          <a:schemeClr val="tx1"/>
                        </a:solidFill>
                      </a:endParaRPr>
                    </a:p>
                  </a:txBody>
                  <a:tcPr/>
                </a:tc>
                <a:tc>
                  <a:txBody>
                    <a:bodyPr/>
                    <a:lstStyle/>
                    <a:p>
                      <a:pPr algn="l">
                        <a:buFont typeface="Arial" pitchFamily="34" charset="0"/>
                        <a:buChar char="•"/>
                      </a:pPr>
                      <a:r>
                        <a:rPr lang="fr-FR" dirty="0" smtClean="0">
                          <a:solidFill>
                            <a:schemeClr val="tx1"/>
                          </a:solidFill>
                        </a:rPr>
                        <a:t> Situer prés des usines</a:t>
                      </a:r>
                      <a:r>
                        <a:rPr lang="fr-FR" baseline="0" dirty="0" smtClean="0">
                          <a:solidFill>
                            <a:schemeClr val="tx1"/>
                          </a:solidFill>
                        </a:rPr>
                        <a:t> </a:t>
                      </a:r>
                    </a:p>
                    <a:p>
                      <a:pPr algn="l">
                        <a:buFont typeface="Arial" pitchFamily="34" charset="0"/>
                        <a:buChar char="•"/>
                      </a:pPr>
                      <a:endParaRPr lang="fr-FR" baseline="0" dirty="0" smtClean="0">
                        <a:solidFill>
                          <a:schemeClr val="tx1"/>
                        </a:solidFill>
                      </a:endParaRPr>
                    </a:p>
                    <a:p>
                      <a:pPr algn="l">
                        <a:buFont typeface="Arial" pitchFamily="34" charset="0"/>
                        <a:buChar char="•"/>
                      </a:pPr>
                      <a:r>
                        <a:rPr lang="fr-FR" baseline="0" dirty="0" smtClean="0">
                          <a:solidFill>
                            <a:schemeClr val="tx1"/>
                          </a:solidFill>
                        </a:rPr>
                        <a:t> Manque d’effectifs qualifié</a:t>
                      </a:r>
                      <a:endParaRPr lang="fr-FR" dirty="0">
                        <a:solidFill>
                          <a:schemeClr val="tx1"/>
                        </a:solidFill>
                      </a:endParaRPr>
                    </a:p>
                  </a:txBody>
                  <a:tcPr/>
                </a:tc>
              </a:tr>
            </a:tbl>
          </a:graphicData>
        </a:graphic>
      </p:graphicFrame>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928670"/>
            <a:ext cx="5143535" cy="461665"/>
          </a:xfrm>
          <a:prstGeom prst="rect">
            <a:avLst/>
          </a:prstGeom>
        </p:spPr>
        <p:txBody>
          <a:bodyPr wrap="square">
            <a:spAutoFit/>
          </a:bodyPr>
          <a:lstStyle/>
          <a:p>
            <a:pPr algn="ctr"/>
            <a:r>
              <a:rPr lang="fr-FR" sz="2400" u="sng" dirty="0" smtClean="0">
                <a:solidFill>
                  <a:schemeClr val="tx2">
                    <a:lumMod val="60000"/>
                    <a:lumOff val="40000"/>
                  </a:schemeClr>
                </a:solidFill>
                <a:latin typeface="Times New Roman" pitchFamily="18" charset="0"/>
              </a:rPr>
              <a:t>La part du marché de chaque concurrent</a:t>
            </a:r>
            <a:endParaRPr lang="fr-FR" sz="2400" u="sng" dirty="0">
              <a:solidFill>
                <a:schemeClr val="tx2">
                  <a:lumMod val="60000"/>
                  <a:lumOff val="40000"/>
                </a:schemeClr>
              </a:solidFill>
              <a:latin typeface="Times New Roman" pitchFamily="18" charset="0"/>
            </a:endParaRPr>
          </a:p>
        </p:txBody>
      </p:sp>
      <p:graphicFrame>
        <p:nvGraphicFramePr>
          <p:cNvPr id="3" name="Graphique 2"/>
          <p:cNvGraphicFramePr/>
          <p:nvPr/>
        </p:nvGraphicFramePr>
        <p:xfrm>
          <a:off x="1571604" y="1785926"/>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5" descr="lasalle_f2"/>
          <p:cNvPicPr>
            <a:picLocks noChangeAspect="1" noChangeArrowheads="1"/>
          </p:cNvPicPr>
          <p:nvPr/>
        </p:nvPicPr>
        <p:blipFill>
          <a:blip r:embed="rId3"/>
          <a:srcRect/>
          <a:stretch>
            <a:fillRect/>
          </a:stretch>
        </p:blipFill>
        <p:spPr bwMode="auto">
          <a:xfrm>
            <a:off x="7929586" y="0"/>
            <a:ext cx="1214414" cy="1428736"/>
          </a:xfrm>
          <a:prstGeom prst="rect">
            <a:avLst/>
          </a:prstGeom>
          <a:noFill/>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9" y="1142984"/>
            <a:ext cx="2643205" cy="369332"/>
          </a:xfrm>
          <a:prstGeom prst="rect">
            <a:avLst/>
          </a:prstGeom>
        </p:spPr>
        <p:txBody>
          <a:bodyPr wrap="square">
            <a:spAutoFit/>
          </a:bodyPr>
          <a:lstStyle/>
          <a:p>
            <a:r>
              <a:rPr lang="fr-FR" b="1" dirty="0" smtClean="0">
                <a:solidFill>
                  <a:srgbClr val="7030A0"/>
                </a:solidFill>
                <a:latin typeface="Times New Roman" pitchFamily="18" charset="0"/>
              </a:rPr>
              <a:t> </a:t>
            </a:r>
            <a:r>
              <a:rPr lang="fr-FR" b="1" u="sng" dirty="0" smtClean="0">
                <a:solidFill>
                  <a:srgbClr val="7030A0"/>
                </a:solidFill>
                <a:latin typeface="Times New Roman" pitchFamily="18" charset="0"/>
              </a:rPr>
              <a:t>2. La demande</a:t>
            </a:r>
            <a:endParaRPr lang="fr-FR" dirty="0">
              <a:solidFill>
                <a:srgbClr val="7030A0"/>
              </a:solidFill>
            </a:endParaRPr>
          </a:p>
        </p:txBody>
      </p:sp>
      <p:pic>
        <p:nvPicPr>
          <p:cNvPr id="4098" name="Picture 2" descr="http://www.memoireonline.com/04/10/3328/Maisons-dhte-naissance-et-developpement29.png"/>
          <p:cNvPicPr>
            <a:picLocks noChangeAspect="1" noChangeArrowheads="1"/>
          </p:cNvPicPr>
          <p:nvPr/>
        </p:nvPicPr>
        <p:blipFill>
          <a:blip r:embed="rId2"/>
          <a:srcRect/>
          <a:stretch>
            <a:fillRect/>
          </a:stretch>
        </p:blipFill>
        <p:spPr bwMode="auto">
          <a:xfrm>
            <a:off x="285720" y="2428868"/>
            <a:ext cx="8572560" cy="4143404"/>
          </a:xfrm>
          <a:prstGeom prst="rect">
            <a:avLst/>
          </a:prstGeom>
          <a:noFill/>
        </p:spPr>
      </p:pic>
      <p:sp>
        <p:nvSpPr>
          <p:cNvPr id="4" name="Rectangle 3"/>
          <p:cNvSpPr/>
          <p:nvPr/>
        </p:nvSpPr>
        <p:spPr>
          <a:xfrm>
            <a:off x="1214414" y="1643051"/>
            <a:ext cx="6929486" cy="807913"/>
          </a:xfrm>
          <a:prstGeom prst="rect">
            <a:avLst/>
          </a:prstGeom>
        </p:spPr>
        <p:txBody>
          <a:bodyPr wrap="square">
            <a:spAutoFit/>
          </a:bodyPr>
          <a:lstStyle/>
          <a:p>
            <a:r>
              <a:rPr lang="fr-FR" b="1" i="1" u="sng" dirty="0" smtClean="0">
                <a:cs typeface="Times New Roman" pitchFamily="18" charset="0"/>
              </a:rPr>
              <a:t>Répartition des arrivées par nationalité et par type d’hébergement en 2010</a:t>
            </a:r>
          </a:p>
          <a:p>
            <a:endParaRPr lang="fr-FR" sz="1050" dirty="0"/>
          </a:p>
        </p:txBody>
      </p:sp>
      <p:pic>
        <p:nvPicPr>
          <p:cNvPr id="5" name="Picture 5" descr="lasalle_f2"/>
          <p:cNvPicPr>
            <a:picLocks noChangeAspect="1" noChangeArrowheads="1"/>
          </p:cNvPicPr>
          <p:nvPr/>
        </p:nvPicPr>
        <p:blipFill>
          <a:blip r:embed="rId3"/>
          <a:srcRect/>
          <a:stretch>
            <a:fillRect/>
          </a:stretch>
        </p:blipFill>
        <p:spPr bwMode="auto">
          <a:xfrm>
            <a:off x="7858148" y="0"/>
            <a:ext cx="1285852" cy="1357298"/>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785794"/>
            <a:ext cx="3729401" cy="369332"/>
          </a:xfrm>
          <a:prstGeom prst="rect">
            <a:avLst/>
          </a:prstGeom>
        </p:spPr>
        <p:txBody>
          <a:bodyPr wrap="square">
            <a:spAutoFit/>
          </a:bodyPr>
          <a:lstStyle/>
          <a:p>
            <a:r>
              <a:rPr lang="fr-FR" b="1" u="sng" dirty="0" smtClean="0">
                <a:solidFill>
                  <a:srgbClr val="7030A0"/>
                </a:solidFill>
                <a:latin typeface="Times New Roman" pitchFamily="18" charset="0"/>
              </a:rPr>
              <a:t>3. La clientèle ciblée</a:t>
            </a:r>
            <a:endParaRPr lang="fr-FR" dirty="0">
              <a:solidFill>
                <a:srgbClr val="7030A0"/>
              </a:solidFill>
            </a:endParaRPr>
          </a:p>
        </p:txBody>
      </p:sp>
      <p:graphicFrame>
        <p:nvGraphicFramePr>
          <p:cNvPr id="3" name="Tableau 2"/>
          <p:cNvGraphicFramePr>
            <a:graphicFrameLocks noGrp="1"/>
          </p:cNvGraphicFramePr>
          <p:nvPr/>
        </p:nvGraphicFramePr>
        <p:xfrm>
          <a:off x="357158" y="1500174"/>
          <a:ext cx="8429684" cy="5228201"/>
        </p:xfrm>
        <a:graphic>
          <a:graphicData uri="http://schemas.openxmlformats.org/drawingml/2006/table">
            <a:tbl>
              <a:tblPr firstRow="1" bandRow="1">
                <a:tableStyleId>{5C22544A-7EE6-4342-B048-85BDC9FD1C3A}</a:tableStyleId>
              </a:tblPr>
              <a:tblGrid>
                <a:gridCol w="1000132"/>
                <a:gridCol w="2028006"/>
                <a:gridCol w="1882358"/>
                <a:gridCol w="1411768"/>
                <a:gridCol w="2107420"/>
              </a:tblGrid>
              <a:tr h="953387">
                <a:tc gridSpan="2">
                  <a:txBody>
                    <a:bodyPr/>
                    <a:lstStyle/>
                    <a:p>
                      <a:pPr algn="ctr"/>
                      <a:endParaRPr lang="fr-FR" i="1" dirty="0" smtClean="0"/>
                    </a:p>
                    <a:p>
                      <a:pPr algn="ctr"/>
                      <a:r>
                        <a:rPr lang="fr-FR" i="1" dirty="0" smtClean="0"/>
                        <a:t>Centres émetteurs </a:t>
                      </a:r>
                      <a:endParaRPr lang="fr-FR" i="1" dirty="0"/>
                    </a:p>
                  </a:txBody>
                  <a:tcPr/>
                </a:tc>
                <a:tc hMerge="1">
                  <a:txBody>
                    <a:bodyPr/>
                    <a:lstStyle/>
                    <a:p>
                      <a:endParaRPr lang="fr-FR"/>
                    </a:p>
                  </a:txBody>
                  <a:tcPr/>
                </a:tc>
                <a:tc>
                  <a:txBody>
                    <a:bodyPr/>
                    <a:lstStyle/>
                    <a:p>
                      <a:pPr algn="ctr"/>
                      <a:r>
                        <a:rPr lang="fr-FR" i="1" dirty="0" smtClean="0"/>
                        <a:t>Catégorie socioéconomique</a:t>
                      </a:r>
                      <a:endParaRPr lang="fr-FR" i="1" dirty="0"/>
                    </a:p>
                  </a:txBody>
                  <a:tcPr/>
                </a:tc>
                <a:tc>
                  <a:txBody>
                    <a:bodyPr/>
                    <a:lstStyle/>
                    <a:p>
                      <a:pPr algn="ctr"/>
                      <a:r>
                        <a:rPr lang="fr-FR" i="1" dirty="0" smtClean="0"/>
                        <a:t>Tranche  d’ âge</a:t>
                      </a:r>
                      <a:endParaRPr lang="fr-FR" i="1" dirty="0"/>
                    </a:p>
                  </a:txBody>
                  <a:tcPr/>
                </a:tc>
                <a:tc>
                  <a:txBody>
                    <a:bodyPr/>
                    <a:lstStyle/>
                    <a:p>
                      <a:pPr algn="ctr"/>
                      <a:endParaRPr lang="fr-FR" i="1" dirty="0" smtClean="0"/>
                    </a:p>
                    <a:p>
                      <a:pPr algn="ctr"/>
                      <a:r>
                        <a:rPr lang="fr-FR" i="1" dirty="0" smtClean="0"/>
                        <a:t>Centre d’intérêt </a:t>
                      </a:r>
                    </a:p>
                    <a:p>
                      <a:pPr algn="ctr"/>
                      <a:endParaRPr lang="fr-FR" i="1" dirty="0"/>
                    </a:p>
                  </a:txBody>
                  <a:tcPr/>
                </a:tc>
              </a:tr>
              <a:tr h="1690637">
                <a:tc>
                  <a:txBody>
                    <a:bodyPr/>
                    <a:lstStyle/>
                    <a:p>
                      <a:pPr algn="ctr"/>
                      <a:endParaRPr lang="fr-FR" dirty="0" smtClean="0">
                        <a:solidFill>
                          <a:schemeClr val="bg1"/>
                        </a:solidFill>
                      </a:endParaRPr>
                    </a:p>
                    <a:p>
                      <a:pPr algn="ctr"/>
                      <a:endParaRPr lang="fr-FR" dirty="0" smtClean="0">
                        <a:solidFill>
                          <a:schemeClr val="bg1"/>
                        </a:solidFill>
                      </a:endParaRPr>
                    </a:p>
                    <a:p>
                      <a:pPr algn="ctr"/>
                      <a:r>
                        <a:rPr lang="fr-FR" sz="1800" b="1" i="1" dirty="0" smtClean="0">
                          <a:solidFill>
                            <a:schemeClr val="bg1"/>
                          </a:solidFill>
                        </a:rPr>
                        <a:t>International</a:t>
                      </a:r>
                      <a:r>
                        <a:rPr lang="fr-FR" sz="1800" b="1" i="1" baseline="0" dirty="0" smtClean="0">
                          <a:solidFill>
                            <a:schemeClr val="bg1"/>
                          </a:solidFill>
                        </a:rPr>
                        <a:t> </a:t>
                      </a:r>
                      <a:endParaRPr lang="fr-FR" sz="1800" b="1" i="1" dirty="0">
                        <a:solidFill>
                          <a:schemeClr val="bg1"/>
                        </a:solidFill>
                      </a:endParaRPr>
                    </a:p>
                  </a:txBody>
                  <a:tcPr>
                    <a:solidFill>
                      <a:schemeClr val="tx1"/>
                    </a:solidFill>
                  </a:tcPr>
                </a:tc>
                <a:tc>
                  <a:txBody>
                    <a:bodyPr/>
                    <a:lstStyle/>
                    <a:p>
                      <a:pPr>
                        <a:buFont typeface="Arial" pitchFamily="34" charset="0"/>
                        <a:buChar char="•"/>
                      </a:pPr>
                      <a:r>
                        <a:rPr lang="fr-FR" dirty="0" smtClean="0"/>
                        <a:t>France</a:t>
                      </a:r>
                    </a:p>
                    <a:p>
                      <a:pPr>
                        <a:buFont typeface="Arial" pitchFamily="34" charset="0"/>
                        <a:buChar char="•"/>
                      </a:pPr>
                      <a:r>
                        <a:rPr lang="fr-FR" dirty="0" smtClean="0"/>
                        <a:t>Allemagne</a:t>
                      </a:r>
                    </a:p>
                    <a:p>
                      <a:pPr>
                        <a:buFont typeface="Arial" pitchFamily="34" charset="0"/>
                        <a:buChar char="•"/>
                      </a:pPr>
                      <a:r>
                        <a:rPr lang="fr-FR" dirty="0" smtClean="0"/>
                        <a:t>Espagne</a:t>
                      </a:r>
                    </a:p>
                    <a:p>
                      <a:pPr>
                        <a:buFont typeface="Arial" pitchFamily="34" charset="0"/>
                        <a:buChar char="•"/>
                      </a:pPr>
                      <a:r>
                        <a:rPr lang="fr-FR" dirty="0" smtClean="0"/>
                        <a:t>Royaume-Uni</a:t>
                      </a:r>
                    </a:p>
                    <a:p>
                      <a:pPr>
                        <a:buFont typeface="Arial" pitchFamily="34" charset="0"/>
                        <a:buChar char="•"/>
                      </a:pPr>
                      <a:r>
                        <a:rPr lang="fr-FR" dirty="0" smtClean="0"/>
                        <a:t>Italie</a:t>
                      </a:r>
                      <a:endParaRPr lang="fr-FR" dirty="0"/>
                    </a:p>
                  </a:txBody>
                  <a:tcPr/>
                </a:tc>
                <a:tc>
                  <a:txBody>
                    <a:bodyPr/>
                    <a:lstStyle/>
                    <a:p>
                      <a:pPr algn="ctr">
                        <a:buFont typeface="Arial" pitchFamily="34" charset="0"/>
                        <a:buChar char="•"/>
                      </a:pPr>
                      <a:r>
                        <a:rPr lang="fr-FR" sz="1600" dirty="0" smtClean="0"/>
                        <a:t>Moyen : entre</a:t>
                      </a:r>
                      <a:r>
                        <a:rPr lang="fr-FR" sz="1600" baseline="0" dirty="0" smtClean="0"/>
                        <a:t> </a:t>
                      </a:r>
                      <a:r>
                        <a:rPr lang="fr-FR" sz="1600" dirty="0" smtClean="0"/>
                        <a:t>(45.000</a:t>
                      </a:r>
                      <a:r>
                        <a:rPr lang="fr-FR" sz="1600" baseline="0" dirty="0" smtClean="0"/>
                        <a:t>à52.000</a:t>
                      </a:r>
                      <a:r>
                        <a:rPr lang="fr-FR" sz="1600" baseline="0" dirty="0" smtClean="0">
                          <a:effectLst>
                            <a:outerShdw blurRad="38100" dist="38100" dir="2700000" algn="tl">
                              <a:srgbClr val="000000">
                                <a:alpha val="43137"/>
                              </a:srgbClr>
                            </a:outerShdw>
                          </a:effectLst>
                        </a:rPr>
                        <a:t>€</a:t>
                      </a:r>
                      <a:r>
                        <a:rPr lang="fr-FR" sz="1600" baseline="0" dirty="0" smtClean="0"/>
                        <a:t>)</a:t>
                      </a:r>
                    </a:p>
                    <a:p>
                      <a:pPr algn="ctr">
                        <a:buFont typeface="Arial" pitchFamily="34" charset="0"/>
                        <a:buChar char="•"/>
                      </a:pPr>
                      <a:endParaRPr lang="fr-FR" sz="1600" baseline="0" dirty="0" smtClean="0"/>
                    </a:p>
                    <a:p>
                      <a:pPr algn="ctr">
                        <a:buFont typeface="Arial" pitchFamily="34" charset="0"/>
                        <a:buChar char="•"/>
                      </a:pPr>
                      <a:r>
                        <a:rPr lang="fr-FR" sz="1600" baseline="0" dirty="0" smtClean="0"/>
                        <a:t>Supérieur : entre</a:t>
                      </a:r>
                    </a:p>
                    <a:p>
                      <a:pPr algn="ctr">
                        <a:buFont typeface="Arial" pitchFamily="34" charset="0"/>
                        <a:buNone/>
                      </a:pPr>
                      <a:r>
                        <a:rPr lang="fr-FR" sz="1600" baseline="0" dirty="0" smtClean="0"/>
                        <a:t>(55.000€ au delà)</a:t>
                      </a:r>
                    </a:p>
                    <a:p>
                      <a:pPr algn="ctr">
                        <a:buFont typeface="Arial" pitchFamily="34" charset="0"/>
                        <a:buNone/>
                      </a:pPr>
                      <a:r>
                        <a:rPr lang="fr-FR" sz="1600" baseline="0" dirty="0" smtClean="0"/>
                        <a:t>« par année »</a:t>
                      </a:r>
                      <a:endParaRPr lang="fr-FR" sz="1600" dirty="0"/>
                    </a:p>
                  </a:txBody>
                  <a:tcPr/>
                </a:tc>
                <a:tc>
                  <a:txBody>
                    <a:bodyPr/>
                    <a:lstStyle/>
                    <a:p>
                      <a:pPr algn="ctr">
                        <a:buFont typeface="Arial" pitchFamily="34" charset="0"/>
                        <a:buChar char="•"/>
                      </a:pPr>
                      <a:r>
                        <a:rPr lang="fr-FR" b="1" i="1" dirty="0" smtClean="0"/>
                        <a:t>1</a:t>
                      </a:r>
                      <a:r>
                        <a:rPr lang="fr-FR" b="1" i="1" baseline="30000" dirty="0" smtClean="0"/>
                        <a:t>er</a:t>
                      </a:r>
                      <a:r>
                        <a:rPr lang="fr-FR" b="1" i="1" baseline="0" dirty="0" smtClean="0"/>
                        <a:t> </a:t>
                      </a:r>
                    </a:p>
                    <a:p>
                      <a:pPr algn="ctr">
                        <a:buFont typeface="Arial" pitchFamily="34" charset="0"/>
                        <a:buNone/>
                      </a:pPr>
                      <a:endParaRPr lang="fr-FR" b="1" i="1" dirty="0" smtClean="0"/>
                    </a:p>
                    <a:p>
                      <a:pPr algn="ctr">
                        <a:buFont typeface="Arial" pitchFamily="34" charset="0"/>
                        <a:buChar char="•"/>
                      </a:pPr>
                      <a:r>
                        <a:rPr lang="fr-FR" b="1" i="1" dirty="0" smtClean="0"/>
                        <a:t>2</a:t>
                      </a:r>
                      <a:r>
                        <a:rPr lang="fr-FR" b="1" i="1" baseline="30000" dirty="0" smtClean="0"/>
                        <a:t>ème</a:t>
                      </a:r>
                    </a:p>
                    <a:p>
                      <a:pPr algn="ctr">
                        <a:buFont typeface="Arial" pitchFamily="34" charset="0"/>
                        <a:buNone/>
                      </a:pPr>
                      <a:r>
                        <a:rPr lang="fr-FR" b="1" i="1" dirty="0" smtClean="0"/>
                        <a:t> </a:t>
                      </a:r>
                    </a:p>
                    <a:p>
                      <a:pPr algn="ctr">
                        <a:buFont typeface="Arial" pitchFamily="34" charset="0"/>
                        <a:buChar char="•"/>
                      </a:pPr>
                      <a:r>
                        <a:rPr lang="fr-FR" b="1" i="1" dirty="0" smtClean="0"/>
                        <a:t>3</a:t>
                      </a:r>
                      <a:r>
                        <a:rPr lang="fr-FR" b="1" i="1" baseline="30000" dirty="0" smtClean="0"/>
                        <a:t>ème</a:t>
                      </a:r>
                      <a:r>
                        <a:rPr lang="fr-FR" b="1" i="1" dirty="0" smtClean="0"/>
                        <a:t> </a:t>
                      </a:r>
                      <a:endParaRPr lang="fr-FR" b="1" i="1" dirty="0"/>
                    </a:p>
                  </a:txBody>
                  <a:tcPr/>
                </a:tc>
                <a:tc rowSpan="3">
                  <a:txBody>
                    <a:bodyPr/>
                    <a:lstStyle/>
                    <a:p>
                      <a:pPr>
                        <a:buFont typeface="Courier New" pitchFamily="49" charset="0"/>
                        <a:buChar char="o"/>
                      </a:pPr>
                      <a:endParaRPr lang="fr-FR" sz="1800" b="1" i="1" dirty="0" smtClean="0"/>
                    </a:p>
                    <a:p>
                      <a:pPr>
                        <a:buFont typeface="Courier New" pitchFamily="49" charset="0"/>
                        <a:buChar char="o"/>
                      </a:pPr>
                      <a:r>
                        <a:rPr lang="fr-FR" sz="1800" b="1" i="1" dirty="0" smtClean="0"/>
                        <a:t>Affaires </a:t>
                      </a:r>
                    </a:p>
                    <a:p>
                      <a:pPr>
                        <a:buFont typeface="Courier New" pitchFamily="49" charset="0"/>
                        <a:buChar char="o"/>
                      </a:pPr>
                      <a:endParaRPr lang="fr-FR" sz="1800" b="1" i="1" dirty="0" smtClean="0"/>
                    </a:p>
                    <a:p>
                      <a:pPr>
                        <a:buFont typeface="Courier New" pitchFamily="49" charset="0"/>
                        <a:buChar char="o"/>
                      </a:pPr>
                      <a:r>
                        <a:rPr lang="fr-FR" sz="1800" b="1" i="1" dirty="0" smtClean="0"/>
                        <a:t>Détente</a:t>
                      </a:r>
                    </a:p>
                    <a:p>
                      <a:pPr>
                        <a:buFont typeface="Courier New" pitchFamily="49" charset="0"/>
                        <a:buNone/>
                      </a:pPr>
                      <a:r>
                        <a:rPr lang="fr-FR" sz="1800" b="1" i="1" dirty="0" smtClean="0"/>
                        <a:t> </a:t>
                      </a:r>
                    </a:p>
                    <a:p>
                      <a:pPr>
                        <a:buFont typeface="Courier New" pitchFamily="49" charset="0"/>
                        <a:buChar char="o"/>
                      </a:pPr>
                      <a:r>
                        <a:rPr lang="fr-FR" sz="1800" b="1" i="1" dirty="0" smtClean="0"/>
                        <a:t>Vacance familiale </a:t>
                      </a:r>
                    </a:p>
                    <a:p>
                      <a:pPr>
                        <a:buFont typeface="Courier New" pitchFamily="49" charset="0"/>
                        <a:buChar char="o"/>
                      </a:pPr>
                      <a:endParaRPr lang="fr-FR" sz="1800" b="1" i="1" baseline="0" dirty="0" smtClean="0"/>
                    </a:p>
                    <a:p>
                      <a:pPr>
                        <a:buFont typeface="Courier New" pitchFamily="49" charset="0"/>
                        <a:buChar char="o"/>
                      </a:pPr>
                      <a:r>
                        <a:rPr lang="fr-FR" sz="1800" b="1" i="1" baseline="0" dirty="0" smtClean="0"/>
                        <a:t>Culture</a:t>
                      </a:r>
                    </a:p>
                    <a:p>
                      <a:pPr>
                        <a:buFont typeface="Courier New" pitchFamily="49" charset="0"/>
                        <a:buChar char="o"/>
                      </a:pPr>
                      <a:endParaRPr lang="fr-FR" sz="1800" b="1" i="1" baseline="0" dirty="0" smtClean="0"/>
                    </a:p>
                    <a:p>
                      <a:pPr>
                        <a:buFont typeface="Courier New" pitchFamily="49" charset="0"/>
                        <a:buChar char="o"/>
                      </a:pPr>
                      <a:r>
                        <a:rPr lang="fr-FR" sz="1800" b="1" i="1" baseline="0" dirty="0" smtClean="0"/>
                        <a:t>Sports </a:t>
                      </a:r>
                    </a:p>
                    <a:p>
                      <a:pPr algn="l">
                        <a:buFont typeface="Wingdings" pitchFamily="2" charset="2"/>
                        <a:buChar char="ü"/>
                      </a:pPr>
                      <a:r>
                        <a:rPr lang="fr-FR" sz="1400" b="1" i="1" baseline="0" dirty="0" smtClean="0"/>
                        <a:t> Tennis</a:t>
                      </a:r>
                    </a:p>
                    <a:p>
                      <a:pPr algn="l">
                        <a:buFont typeface="Wingdings" pitchFamily="2" charset="2"/>
                        <a:buChar char="ü"/>
                      </a:pPr>
                      <a:r>
                        <a:rPr lang="fr-FR" sz="1400" b="1" i="1" baseline="0" dirty="0" smtClean="0"/>
                        <a:t>  Foot</a:t>
                      </a:r>
                    </a:p>
                    <a:p>
                      <a:pPr algn="l">
                        <a:buFont typeface="Wingdings" pitchFamily="2" charset="2"/>
                        <a:buChar char="ü"/>
                      </a:pPr>
                      <a:r>
                        <a:rPr lang="fr-FR" sz="1400" b="1" i="1" baseline="0" dirty="0" smtClean="0"/>
                        <a:t>Équitation </a:t>
                      </a:r>
                    </a:p>
                    <a:p>
                      <a:pPr algn="l">
                        <a:buFont typeface="Wingdings" pitchFamily="2" charset="2"/>
                        <a:buChar char="ü"/>
                      </a:pPr>
                      <a:r>
                        <a:rPr lang="fr-FR" sz="1400" b="1" i="1" baseline="0" dirty="0" smtClean="0"/>
                        <a:t>Natation </a:t>
                      </a:r>
                      <a:endParaRPr lang="fr-FR" sz="1400" b="1" i="1" dirty="0"/>
                    </a:p>
                  </a:txBody>
                  <a:tcPr/>
                </a:tc>
              </a:tr>
              <a:tr h="1322012">
                <a:tc>
                  <a:txBody>
                    <a:bodyPr/>
                    <a:lstStyle/>
                    <a:p>
                      <a:pPr algn="ctr"/>
                      <a:r>
                        <a:rPr lang="fr-FR" b="1" i="1" dirty="0" smtClean="0">
                          <a:solidFill>
                            <a:schemeClr val="bg1"/>
                          </a:solidFill>
                        </a:rPr>
                        <a:t>national</a:t>
                      </a:r>
                      <a:endParaRPr lang="fr-FR" b="1" i="1" dirty="0">
                        <a:solidFill>
                          <a:schemeClr val="bg1"/>
                        </a:solidFill>
                      </a:endParaRPr>
                    </a:p>
                  </a:txBody>
                  <a:tcPr>
                    <a:solidFill>
                      <a:schemeClr val="tx1"/>
                    </a:solidFill>
                  </a:tcPr>
                </a:tc>
                <a:tc>
                  <a:txBody>
                    <a:bodyPr/>
                    <a:lstStyle/>
                    <a:p>
                      <a:pPr>
                        <a:buFont typeface="Arial" pitchFamily="34" charset="0"/>
                        <a:buChar char="•"/>
                      </a:pPr>
                      <a:r>
                        <a:rPr lang="fr-FR" dirty="0" smtClean="0"/>
                        <a:t>Casablanca</a:t>
                      </a:r>
                    </a:p>
                    <a:p>
                      <a:pPr>
                        <a:buFont typeface="Arial" pitchFamily="34" charset="0"/>
                        <a:buChar char="•"/>
                      </a:pPr>
                      <a:r>
                        <a:rPr lang="fr-FR" dirty="0" smtClean="0"/>
                        <a:t>Rabat</a:t>
                      </a:r>
                    </a:p>
                    <a:p>
                      <a:pPr>
                        <a:buFont typeface="Arial" pitchFamily="34" charset="0"/>
                        <a:buChar char="•"/>
                      </a:pPr>
                      <a:r>
                        <a:rPr lang="fr-FR" dirty="0" smtClean="0"/>
                        <a:t>Tanger</a:t>
                      </a:r>
                      <a:endParaRPr lang="fr-FR" dirty="0"/>
                    </a:p>
                  </a:txBody>
                  <a:tcPr/>
                </a:tc>
                <a:tc>
                  <a:txBody>
                    <a:bodyPr/>
                    <a:lstStyle/>
                    <a:p>
                      <a:pPr algn="ctr">
                        <a:buFont typeface="Arial" pitchFamily="34" charset="0"/>
                        <a:buChar char="•"/>
                      </a:pPr>
                      <a:r>
                        <a:rPr lang="fr-FR" sz="1600" dirty="0" smtClean="0"/>
                        <a:t>Moyen : entre</a:t>
                      </a:r>
                    </a:p>
                    <a:p>
                      <a:pPr algn="ctr">
                        <a:buFont typeface="Arial" pitchFamily="34" charset="0"/>
                        <a:buNone/>
                      </a:pPr>
                      <a:r>
                        <a:rPr lang="fr-FR" sz="1600" dirty="0" smtClean="0"/>
                        <a:t>(72.000à80.000dh)</a:t>
                      </a:r>
                    </a:p>
                    <a:p>
                      <a:pPr algn="ctr">
                        <a:buFont typeface="Arial" pitchFamily="34" charset="0"/>
                        <a:buChar char="•"/>
                      </a:pPr>
                      <a:r>
                        <a:rPr lang="fr-FR" sz="1600" dirty="0" smtClean="0"/>
                        <a:t>Supérieur : entre</a:t>
                      </a:r>
                    </a:p>
                    <a:p>
                      <a:pPr algn="ctr">
                        <a:buFont typeface="Arial" pitchFamily="34" charset="0"/>
                        <a:buNone/>
                      </a:pPr>
                      <a:r>
                        <a:rPr lang="fr-FR" sz="1600" dirty="0" smtClean="0"/>
                        <a:t>(80.000dh</a:t>
                      </a:r>
                      <a:r>
                        <a:rPr lang="fr-FR" sz="1600" baseline="0" dirty="0" smtClean="0"/>
                        <a:t> au delà) </a:t>
                      </a:r>
                      <a:endParaRPr lang="fr-FR" sz="1600" dirty="0"/>
                    </a:p>
                  </a:txBody>
                  <a:tcPr/>
                </a:tc>
                <a:tc>
                  <a:txBody>
                    <a:bodyPr/>
                    <a:lstStyle/>
                    <a:p>
                      <a:pPr algn="ctr">
                        <a:buFont typeface="Arial" pitchFamily="34" charset="0"/>
                        <a:buChar char="•"/>
                      </a:pPr>
                      <a:endParaRPr lang="fr-FR" b="1" i="1" dirty="0" smtClean="0"/>
                    </a:p>
                    <a:p>
                      <a:pPr algn="ctr">
                        <a:buFont typeface="Arial" pitchFamily="34" charset="0"/>
                        <a:buChar char="•"/>
                      </a:pPr>
                      <a:r>
                        <a:rPr lang="fr-FR" b="1" i="1" dirty="0" smtClean="0"/>
                        <a:t>1</a:t>
                      </a:r>
                      <a:r>
                        <a:rPr lang="fr-FR" b="1" i="1" baseline="30000" dirty="0" smtClean="0"/>
                        <a:t>er</a:t>
                      </a:r>
                      <a:r>
                        <a:rPr lang="fr-FR" b="1" i="1" baseline="0" dirty="0" smtClean="0"/>
                        <a:t> </a:t>
                      </a:r>
                    </a:p>
                    <a:p>
                      <a:pPr algn="ctr">
                        <a:buFont typeface="Arial" pitchFamily="34" charset="0"/>
                        <a:buChar char="•"/>
                      </a:pPr>
                      <a:endParaRPr lang="fr-FR" b="1" i="1" baseline="0" dirty="0" smtClean="0"/>
                    </a:p>
                    <a:p>
                      <a:pPr algn="ctr">
                        <a:buFont typeface="Arial" pitchFamily="34" charset="0"/>
                        <a:buChar char="•"/>
                      </a:pPr>
                      <a:r>
                        <a:rPr lang="fr-FR" b="1" i="1" baseline="0" dirty="0" smtClean="0"/>
                        <a:t>2</a:t>
                      </a:r>
                      <a:r>
                        <a:rPr lang="fr-FR" b="1" i="1" baseline="30000" dirty="0" smtClean="0"/>
                        <a:t>ème</a:t>
                      </a:r>
                      <a:r>
                        <a:rPr lang="fr-FR" b="1" i="1" baseline="0" dirty="0" smtClean="0"/>
                        <a:t> </a:t>
                      </a:r>
                      <a:endParaRPr lang="fr-FR" b="1" i="1" dirty="0"/>
                    </a:p>
                  </a:txBody>
                  <a:tcPr/>
                </a:tc>
                <a:tc vMerge="1">
                  <a:txBody>
                    <a:bodyPr/>
                    <a:lstStyle/>
                    <a:p>
                      <a:endParaRPr lang="fr-FR" dirty="0"/>
                    </a:p>
                  </a:txBody>
                  <a:tcPr/>
                </a:tc>
              </a:tr>
              <a:tr h="881341">
                <a:tc>
                  <a:txBody>
                    <a:bodyPr/>
                    <a:lstStyle/>
                    <a:p>
                      <a:pPr algn="ctr"/>
                      <a:r>
                        <a:rPr lang="fr-FR" b="1" i="1" dirty="0" smtClean="0">
                          <a:solidFill>
                            <a:schemeClr val="bg1"/>
                          </a:solidFill>
                        </a:rPr>
                        <a:t>M.R.E</a:t>
                      </a:r>
                      <a:endParaRPr lang="fr-FR" b="1" i="1" dirty="0">
                        <a:solidFill>
                          <a:schemeClr val="bg1"/>
                        </a:solidFill>
                      </a:endParaRPr>
                    </a:p>
                  </a:txBody>
                  <a:tcPr>
                    <a:solidFill>
                      <a:schemeClr val="tx1"/>
                    </a:solidFill>
                  </a:tcPr>
                </a:tc>
                <a:tc>
                  <a:txBody>
                    <a:bodyPr/>
                    <a:lstStyle/>
                    <a:p>
                      <a:endParaRPr lang="fr-FR" dirty="0" smtClean="0"/>
                    </a:p>
                    <a:p>
                      <a:r>
                        <a:rPr lang="fr-FR" dirty="0" smtClean="0"/>
                        <a:t>Le monde entier</a:t>
                      </a:r>
                      <a:endParaRPr lang="fr-FR" dirty="0"/>
                    </a:p>
                  </a:txBody>
                  <a:tcPr/>
                </a:tc>
                <a:tc>
                  <a:txBody>
                    <a:bodyPr/>
                    <a:lstStyle/>
                    <a:p>
                      <a:pPr algn="ctr">
                        <a:buFont typeface="Arial" pitchFamily="34" charset="0"/>
                        <a:buNone/>
                      </a:pPr>
                      <a:r>
                        <a:rPr lang="fr-FR" sz="1600" dirty="0" smtClean="0"/>
                        <a:t>Moyen et supérieur</a:t>
                      </a:r>
                    </a:p>
                    <a:p>
                      <a:pPr algn="ctr"/>
                      <a:r>
                        <a:rPr lang="fr-FR" sz="1600" dirty="0" smtClean="0"/>
                        <a:t>On se réfère  aux</a:t>
                      </a:r>
                      <a:r>
                        <a:rPr lang="fr-FR" sz="1600" baseline="0" dirty="0" smtClean="0"/>
                        <a:t> étrangers </a:t>
                      </a:r>
                      <a:endParaRPr lang="fr-FR" sz="1600" dirty="0"/>
                    </a:p>
                  </a:txBody>
                  <a:tcPr/>
                </a:tc>
                <a:tc>
                  <a:txBody>
                    <a:bodyPr/>
                    <a:lstStyle/>
                    <a:p>
                      <a:pPr algn="ctr"/>
                      <a:r>
                        <a:rPr lang="fr-FR" sz="1600" b="0" i="1" dirty="0" smtClean="0"/>
                        <a:t>Toutes tranche  d’ âge</a:t>
                      </a:r>
                      <a:endParaRPr lang="fr-FR" sz="1600" b="0" i="1" dirty="0"/>
                    </a:p>
                  </a:txBody>
                  <a:tcPr/>
                </a:tc>
                <a:tc vMerge="1">
                  <a:txBody>
                    <a:bodyPr/>
                    <a:lstStyle/>
                    <a:p>
                      <a:endParaRPr lang="fr-FR" dirty="0"/>
                    </a:p>
                  </a:txBody>
                  <a:tcPr/>
                </a:tc>
              </a:tr>
              <a:tr h="380824">
                <a:tc gridSpan="5">
                  <a:txBody>
                    <a:bodyPr/>
                    <a:lstStyle/>
                    <a:p>
                      <a:pPr>
                        <a:buFont typeface="Wingdings" pitchFamily="2" charset="2"/>
                        <a:buChar char="Ø"/>
                      </a:pPr>
                      <a:r>
                        <a:rPr lang="fr-FR" sz="1400" dirty="0" smtClean="0"/>
                        <a:t>Tranche</a:t>
                      </a:r>
                      <a:r>
                        <a:rPr lang="fr-FR" sz="1400" baseline="0" dirty="0" smtClean="0"/>
                        <a:t> d’âge :       1</a:t>
                      </a:r>
                      <a:r>
                        <a:rPr lang="fr-FR" sz="1400" baseline="30000" dirty="0" smtClean="0"/>
                        <a:t>er</a:t>
                      </a:r>
                      <a:r>
                        <a:rPr lang="fr-FR" sz="1400" baseline="0" dirty="0" smtClean="0"/>
                        <a:t> de 1 à 25ans     /    2</a:t>
                      </a:r>
                      <a:r>
                        <a:rPr lang="fr-FR" sz="1400" baseline="30000" dirty="0" smtClean="0"/>
                        <a:t>ème</a:t>
                      </a:r>
                      <a:r>
                        <a:rPr lang="fr-FR" sz="1400" baseline="0" dirty="0" smtClean="0"/>
                        <a:t> de 25 à 50ans     /       3</a:t>
                      </a:r>
                      <a:r>
                        <a:rPr lang="fr-FR" sz="1400" baseline="30000" dirty="0" smtClean="0"/>
                        <a:t>ème</a:t>
                      </a:r>
                      <a:r>
                        <a:rPr lang="fr-FR" sz="1400" baseline="0" dirty="0" smtClean="0"/>
                        <a:t>  de 50 au delà   </a:t>
                      </a:r>
                      <a:endParaRPr lang="fr-FR" sz="1400"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pic>
        <p:nvPicPr>
          <p:cNvPr id="4" name="Picture 5" descr="lasalle_f2"/>
          <p:cNvPicPr>
            <a:picLocks noChangeAspect="1" noChangeArrowheads="1"/>
          </p:cNvPicPr>
          <p:nvPr/>
        </p:nvPicPr>
        <p:blipFill>
          <a:blip r:embed="rId3"/>
          <a:srcRect/>
          <a:stretch>
            <a:fillRect/>
          </a:stretch>
        </p:blipFill>
        <p:spPr bwMode="auto">
          <a:xfrm>
            <a:off x="7929586" y="0"/>
            <a:ext cx="1214414" cy="1357298"/>
          </a:xfrm>
          <a:prstGeom prst="rect">
            <a:avLst/>
          </a:prstGeom>
          <a:noFill/>
        </p:spPr>
      </p:pic>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8" y="785794"/>
            <a:ext cx="2268891" cy="313932"/>
          </a:xfrm>
          <a:prstGeom prst="rect">
            <a:avLst/>
          </a:prstGeom>
        </p:spPr>
        <p:txBody>
          <a:bodyPr wrap="square">
            <a:spAutoFit/>
          </a:bodyPr>
          <a:lstStyle/>
          <a:p>
            <a:pPr>
              <a:lnSpc>
                <a:spcPct val="80000"/>
              </a:lnSpc>
            </a:pPr>
            <a:r>
              <a:rPr lang="fr-FR" b="1" dirty="0" smtClean="0">
                <a:solidFill>
                  <a:srgbClr val="008000"/>
                </a:solidFill>
                <a:latin typeface="Times New Roman" pitchFamily="18" charset="0"/>
              </a:rPr>
              <a:t>II. L’étude financière</a:t>
            </a:r>
            <a:endParaRPr lang="fr-FR" b="1" dirty="0">
              <a:solidFill>
                <a:srgbClr val="008000"/>
              </a:solidFill>
              <a:latin typeface="Times New Roman" pitchFamily="18" charset="0"/>
            </a:endParaRPr>
          </a:p>
        </p:txBody>
      </p:sp>
      <p:sp>
        <p:nvSpPr>
          <p:cNvPr id="3" name="Rectangle 2"/>
          <p:cNvSpPr/>
          <p:nvPr/>
        </p:nvSpPr>
        <p:spPr>
          <a:xfrm>
            <a:off x="1214415" y="1285860"/>
            <a:ext cx="2928958" cy="369332"/>
          </a:xfrm>
          <a:prstGeom prst="rect">
            <a:avLst/>
          </a:prstGeom>
        </p:spPr>
        <p:txBody>
          <a:bodyPr wrap="square">
            <a:spAutoFit/>
          </a:bodyPr>
          <a:lstStyle/>
          <a:p>
            <a:r>
              <a:rPr lang="fr-FR" b="1" dirty="0" smtClean="0">
                <a:solidFill>
                  <a:schemeClr val="accent1">
                    <a:lumMod val="75000"/>
                  </a:schemeClr>
                </a:solidFill>
                <a:latin typeface="Times New Roman" pitchFamily="18" charset="0"/>
              </a:rPr>
              <a:t>1. Cout d’investissement</a:t>
            </a:r>
            <a:endParaRPr lang="fr-FR" dirty="0">
              <a:solidFill>
                <a:schemeClr val="accent1">
                  <a:lumMod val="75000"/>
                </a:schemeClr>
              </a:solidFill>
            </a:endParaRPr>
          </a:p>
        </p:txBody>
      </p:sp>
      <p:pic>
        <p:nvPicPr>
          <p:cNvPr id="4" name="Picture 5" descr="lasalle_f2"/>
          <p:cNvPicPr>
            <a:picLocks noChangeAspect="1" noChangeArrowheads="1"/>
          </p:cNvPicPr>
          <p:nvPr/>
        </p:nvPicPr>
        <p:blipFill>
          <a:blip r:embed="rId2"/>
          <a:srcRect/>
          <a:stretch>
            <a:fillRect/>
          </a:stretch>
        </p:blipFill>
        <p:spPr bwMode="auto">
          <a:xfrm>
            <a:off x="7929586" y="0"/>
            <a:ext cx="1214414" cy="1428736"/>
          </a:xfrm>
          <a:prstGeom prst="rect">
            <a:avLst/>
          </a:prstGeom>
          <a:noFill/>
        </p:spPr>
      </p:pic>
      <p:graphicFrame>
        <p:nvGraphicFramePr>
          <p:cNvPr id="8" name="Tableau 7"/>
          <p:cNvGraphicFramePr>
            <a:graphicFrameLocks noGrp="1"/>
          </p:cNvGraphicFramePr>
          <p:nvPr/>
        </p:nvGraphicFramePr>
        <p:xfrm>
          <a:off x="500034" y="2000240"/>
          <a:ext cx="8143932" cy="4573314"/>
        </p:xfrm>
        <a:graphic>
          <a:graphicData uri="http://schemas.openxmlformats.org/drawingml/2006/table">
            <a:tbl>
              <a:tblPr firstRow="1" bandRow="1">
                <a:tableStyleId>{5C22544A-7EE6-4342-B048-85BDC9FD1C3A}</a:tableStyleId>
              </a:tblPr>
              <a:tblGrid>
                <a:gridCol w="4071966"/>
                <a:gridCol w="4071966"/>
              </a:tblGrid>
              <a:tr h="641394">
                <a:tc>
                  <a:txBody>
                    <a:bodyPr/>
                    <a:lstStyle/>
                    <a:p>
                      <a:pPr algn="ctr"/>
                      <a:r>
                        <a:rPr lang="fr-FR" i="1" dirty="0" smtClean="0"/>
                        <a:t>Donnés</a:t>
                      </a:r>
                      <a:endParaRPr lang="fr-FR" i="1" dirty="0"/>
                    </a:p>
                  </a:txBody>
                  <a:tcPr/>
                </a:tc>
                <a:tc>
                  <a:txBody>
                    <a:bodyPr/>
                    <a:lstStyle/>
                    <a:p>
                      <a:pPr algn="ctr"/>
                      <a:r>
                        <a:rPr lang="fr-FR" i="1" dirty="0" smtClean="0"/>
                        <a:t>Résultat </a:t>
                      </a:r>
                      <a:endParaRPr lang="fr-FR" i="1" dirty="0"/>
                    </a:p>
                  </a:txBody>
                  <a:tcPr/>
                </a:tc>
              </a:tr>
              <a:tr h="3930638">
                <a:tc>
                  <a:txBody>
                    <a:bodyPr/>
                    <a:lstStyle/>
                    <a:p>
                      <a:endParaRPr lang="fr-FR" dirty="0" smtClean="0"/>
                    </a:p>
                    <a:p>
                      <a:r>
                        <a:rPr lang="fr-FR" dirty="0" smtClean="0"/>
                        <a:t>Capacité : 20 #</a:t>
                      </a:r>
                    </a:p>
                    <a:p>
                      <a:r>
                        <a:rPr lang="fr-FR" dirty="0" smtClean="0"/>
                        <a:t>Superficie terrain : 20.000 m²</a:t>
                      </a:r>
                    </a:p>
                    <a:p>
                      <a:r>
                        <a:rPr lang="fr-FR" dirty="0" smtClean="0"/>
                        <a:t>Nombre de niveau :   3</a:t>
                      </a:r>
                    </a:p>
                    <a:p>
                      <a:r>
                        <a:rPr lang="fr-FR" dirty="0" smtClean="0"/>
                        <a:t>C.O.S :   20%</a:t>
                      </a:r>
                    </a:p>
                    <a:p>
                      <a:r>
                        <a:rPr lang="fr-FR" dirty="0" smtClean="0"/>
                        <a:t>Cout / m²</a:t>
                      </a:r>
                      <a:r>
                        <a:rPr lang="fr-FR" baseline="0" dirty="0" smtClean="0"/>
                        <a:t> </a:t>
                      </a:r>
                      <a:r>
                        <a:rPr lang="fr-FR" dirty="0" smtClean="0"/>
                        <a:t>: 3.100 dh /m²</a:t>
                      </a:r>
                    </a:p>
                    <a:p>
                      <a:r>
                        <a:rPr lang="fr-FR" dirty="0" smtClean="0"/>
                        <a:t>Équipements technique : 30% du G.C</a:t>
                      </a:r>
                    </a:p>
                    <a:p>
                      <a:r>
                        <a:rPr lang="fr-FR" dirty="0" smtClean="0"/>
                        <a:t>Équipements professionnel:</a:t>
                      </a:r>
                      <a:r>
                        <a:rPr lang="fr-FR" baseline="0" dirty="0" smtClean="0"/>
                        <a:t> 110.000 dh/#</a:t>
                      </a:r>
                    </a:p>
                    <a:p>
                      <a:r>
                        <a:rPr lang="fr-FR" baseline="0" dirty="0" smtClean="0"/>
                        <a:t>Cout incorporel : 15% du cout corporel </a:t>
                      </a:r>
                    </a:p>
                    <a:p>
                      <a:endParaRPr lang="fr-FR" dirty="0" smtClean="0"/>
                    </a:p>
                    <a:p>
                      <a:endParaRPr lang="fr-FR" dirty="0" smtClean="0"/>
                    </a:p>
                    <a:p>
                      <a:endParaRPr lang="fr-FR" dirty="0" smtClean="0"/>
                    </a:p>
                    <a:p>
                      <a:endParaRPr lang="fr-FR" dirty="0"/>
                    </a:p>
                  </a:txBody>
                  <a:tcPr/>
                </a:tc>
                <a:tc>
                  <a:txBody>
                    <a:bodyPr/>
                    <a:lstStyle/>
                    <a:p>
                      <a:pPr>
                        <a:buFont typeface="Wingdings" pitchFamily="2" charset="2"/>
                        <a:buChar char="v"/>
                      </a:pPr>
                      <a:endParaRPr lang="fr-FR" dirty="0" smtClean="0"/>
                    </a:p>
                    <a:p>
                      <a:pPr>
                        <a:buFont typeface="Wingdings" pitchFamily="2" charset="2"/>
                        <a:buChar char="v"/>
                      </a:pPr>
                      <a:r>
                        <a:rPr lang="fr-FR" dirty="0" smtClean="0"/>
                        <a:t> Cout génie civil :</a:t>
                      </a:r>
                      <a:r>
                        <a:rPr lang="fr-FR" baseline="0" dirty="0" smtClean="0"/>
                        <a:t> 37.200.000 dh</a:t>
                      </a:r>
                    </a:p>
                    <a:p>
                      <a:pPr>
                        <a:buFont typeface="Wingdings" pitchFamily="2" charset="2"/>
                        <a:buChar char="v"/>
                      </a:pPr>
                      <a:endParaRPr lang="fr-FR" dirty="0" smtClean="0"/>
                    </a:p>
                    <a:p>
                      <a:pPr>
                        <a:buFont typeface="Wingdings" pitchFamily="2" charset="2"/>
                        <a:buChar char="v"/>
                      </a:pPr>
                      <a:r>
                        <a:rPr lang="fr-FR" dirty="0" smtClean="0"/>
                        <a:t> Cout É.T</a:t>
                      </a:r>
                      <a:r>
                        <a:rPr lang="fr-FR" baseline="0" dirty="0" smtClean="0"/>
                        <a:t> : 11.160.000 dh</a:t>
                      </a:r>
                    </a:p>
                    <a:p>
                      <a:pPr>
                        <a:buFont typeface="Wingdings" pitchFamily="2" charset="2"/>
                        <a:buChar char="v"/>
                      </a:pPr>
                      <a:endParaRPr lang="fr-FR" baseline="0" dirty="0" smtClean="0"/>
                    </a:p>
                    <a:p>
                      <a:pPr>
                        <a:buFont typeface="Wingdings" pitchFamily="2" charset="2"/>
                        <a:buChar char="v"/>
                      </a:pPr>
                      <a:r>
                        <a:rPr lang="fr-FR" baseline="0" dirty="0" smtClean="0"/>
                        <a:t> Cout </a:t>
                      </a:r>
                      <a:r>
                        <a:rPr lang="fr-FR" dirty="0" smtClean="0"/>
                        <a:t>É.P : 2.200.000 dh</a:t>
                      </a:r>
                    </a:p>
                    <a:p>
                      <a:pPr>
                        <a:buFont typeface="Wingdings" pitchFamily="2" charset="2"/>
                        <a:buChar char="v"/>
                      </a:pPr>
                      <a:endParaRPr lang="fr-FR" dirty="0" smtClean="0"/>
                    </a:p>
                    <a:p>
                      <a:pPr>
                        <a:buFont typeface="Wingdings" pitchFamily="2" charset="2"/>
                        <a:buChar char="v"/>
                      </a:pPr>
                      <a:r>
                        <a:rPr lang="fr-FR" dirty="0" smtClean="0"/>
                        <a:t> Cout incorporel : 7.584.000 dh</a:t>
                      </a:r>
                    </a:p>
                    <a:p>
                      <a:pPr>
                        <a:buFont typeface="Wingdings" pitchFamily="2" charset="2"/>
                        <a:buChar char="v"/>
                      </a:pPr>
                      <a:endParaRPr lang="fr-FR" dirty="0" smtClean="0"/>
                    </a:p>
                    <a:p>
                      <a:pPr>
                        <a:buFont typeface="Wingdings" pitchFamily="2" charset="2"/>
                        <a:buChar char="v"/>
                      </a:pPr>
                      <a:r>
                        <a:rPr lang="fr-FR" dirty="0" smtClean="0"/>
                        <a:t> Cout terrain : 8.721.600</a:t>
                      </a:r>
                      <a:r>
                        <a:rPr lang="fr-FR" baseline="0" dirty="0" smtClean="0"/>
                        <a:t> dh</a:t>
                      </a:r>
                    </a:p>
                    <a:p>
                      <a:pPr>
                        <a:buFont typeface="Wingdings" pitchFamily="2" charset="2"/>
                        <a:buChar char="v"/>
                      </a:pPr>
                      <a:endParaRPr lang="fr-FR" dirty="0" smtClean="0"/>
                    </a:p>
                    <a:p>
                      <a:pPr>
                        <a:buFont typeface="Wingdings" pitchFamily="2" charset="2"/>
                        <a:buChar char="v"/>
                      </a:pPr>
                      <a:r>
                        <a:rPr lang="fr-FR" dirty="0" smtClean="0"/>
                        <a:t> Cout global :  66.865.600 dh</a:t>
                      </a:r>
                      <a:endParaRPr lang="fr-FR"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8711" y="714356"/>
            <a:ext cx="2486578" cy="369332"/>
          </a:xfrm>
          <a:prstGeom prst="rect">
            <a:avLst/>
          </a:prstGeom>
        </p:spPr>
        <p:txBody>
          <a:bodyPr wrap="square">
            <a:spAutoFit/>
          </a:bodyPr>
          <a:lstStyle/>
          <a:p>
            <a:r>
              <a:rPr lang="fr-FR" b="1" dirty="0" smtClean="0">
                <a:solidFill>
                  <a:schemeClr val="accent2"/>
                </a:solidFill>
                <a:latin typeface="Times New Roman" pitchFamily="18" charset="0"/>
              </a:rPr>
              <a:t> </a:t>
            </a:r>
            <a:r>
              <a:rPr lang="fr-FR" b="1" dirty="0" smtClean="0">
                <a:solidFill>
                  <a:schemeClr val="accent1">
                    <a:lumMod val="75000"/>
                  </a:schemeClr>
                </a:solidFill>
                <a:latin typeface="Times New Roman" pitchFamily="18" charset="0"/>
              </a:rPr>
              <a:t>2. Plan de financement</a:t>
            </a:r>
            <a:endParaRPr lang="fr-FR" dirty="0">
              <a:solidFill>
                <a:schemeClr val="accent1">
                  <a:lumMod val="75000"/>
                </a:schemeClr>
              </a:solidFill>
            </a:endParaRPr>
          </a:p>
        </p:txBody>
      </p:sp>
      <p:graphicFrame>
        <p:nvGraphicFramePr>
          <p:cNvPr id="6" name="Tableau 5"/>
          <p:cNvGraphicFramePr>
            <a:graphicFrameLocks noGrp="1"/>
          </p:cNvGraphicFramePr>
          <p:nvPr/>
        </p:nvGraphicFramePr>
        <p:xfrm>
          <a:off x="285720" y="1357298"/>
          <a:ext cx="8429718" cy="5248827"/>
        </p:xfrm>
        <a:graphic>
          <a:graphicData uri="http://schemas.openxmlformats.org/drawingml/2006/table">
            <a:tbl>
              <a:tblPr firstRow="1" bandRow="1">
                <a:tableStyleId>{5C22544A-7EE6-4342-B048-85BDC9FD1C3A}</a:tableStyleId>
              </a:tblPr>
              <a:tblGrid>
                <a:gridCol w="1928826"/>
                <a:gridCol w="1595073"/>
                <a:gridCol w="621864"/>
                <a:gridCol w="1997905"/>
                <a:gridCol w="1595089"/>
                <a:gridCol w="690961"/>
              </a:tblGrid>
              <a:tr h="719419">
                <a:tc>
                  <a:txBody>
                    <a:bodyPr/>
                    <a:lstStyle/>
                    <a:p>
                      <a:pPr algn="ctr"/>
                      <a:r>
                        <a:rPr lang="fr-FR" dirty="0" smtClean="0"/>
                        <a:t>C.I</a:t>
                      </a:r>
                      <a:endParaRPr lang="fr-FR" dirty="0"/>
                    </a:p>
                  </a:txBody>
                  <a:tcPr/>
                </a:tc>
                <a:tc>
                  <a:txBody>
                    <a:bodyPr/>
                    <a:lstStyle/>
                    <a:p>
                      <a:pPr algn="ctr"/>
                      <a:r>
                        <a:rPr lang="fr-FR" dirty="0" smtClean="0"/>
                        <a:t>Montant </a:t>
                      </a:r>
                    </a:p>
                    <a:p>
                      <a:pPr algn="ctr"/>
                      <a:r>
                        <a:rPr lang="fr-FR" dirty="0" smtClean="0"/>
                        <a:t>(DH)</a:t>
                      </a:r>
                      <a:endParaRPr lang="fr-FR" dirty="0"/>
                    </a:p>
                  </a:txBody>
                  <a:tcPr/>
                </a:tc>
                <a:tc>
                  <a:txBody>
                    <a:bodyPr/>
                    <a:lstStyle/>
                    <a:p>
                      <a:pPr algn="ctr"/>
                      <a:r>
                        <a:rPr lang="fr-FR" baseline="0" dirty="0" smtClean="0"/>
                        <a:t>% </a:t>
                      </a:r>
                      <a:endParaRPr lang="fr-FR" dirty="0"/>
                    </a:p>
                  </a:txBody>
                  <a:tcPr/>
                </a:tc>
                <a:tc>
                  <a:txBody>
                    <a:bodyPr/>
                    <a:lstStyle/>
                    <a:p>
                      <a:pPr algn="ctr"/>
                      <a:r>
                        <a:rPr lang="fr-FR" dirty="0" smtClean="0"/>
                        <a:t>RESSOURCES</a:t>
                      </a:r>
                    </a:p>
                    <a:p>
                      <a:pPr algn="ctr"/>
                      <a:endParaRPr lang="fr-FR" dirty="0"/>
                    </a:p>
                  </a:txBody>
                  <a:tcPr/>
                </a:tc>
                <a:tc>
                  <a:txBody>
                    <a:bodyPr/>
                    <a:lstStyle/>
                    <a:p>
                      <a:pPr algn="ctr"/>
                      <a:r>
                        <a:rPr lang="fr-FR" dirty="0" smtClean="0"/>
                        <a:t>Montant</a:t>
                      </a:r>
                    </a:p>
                    <a:p>
                      <a:pPr algn="ctr"/>
                      <a:r>
                        <a:rPr lang="fr-FR" dirty="0" smtClean="0"/>
                        <a:t>(DH)</a:t>
                      </a:r>
                      <a:endParaRPr lang="fr-FR" dirty="0"/>
                    </a:p>
                  </a:txBody>
                  <a:tcPr/>
                </a:tc>
                <a:tc>
                  <a:txBody>
                    <a:bodyPr/>
                    <a:lstStyle/>
                    <a:p>
                      <a:pPr algn="ctr"/>
                      <a:r>
                        <a:rPr lang="fr-FR" dirty="0" smtClean="0"/>
                        <a:t>%</a:t>
                      </a:r>
                      <a:endParaRPr lang="fr-FR" dirty="0"/>
                    </a:p>
                  </a:txBody>
                  <a:tcPr/>
                </a:tc>
              </a:tr>
              <a:tr h="3828368">
                <a:tc>
                  <a:txBody>
                    <a:bodyPr/>
                    <a:lstStyle/>
                    <a:p>
                      <a:pPr>
                        <a:buFont typeface="Arial" pitchFamily="34" charset="0"/>
                        <a:buChar char="•"/>
                      </a:pPr>
                      <a:r>
                        <a:rPr lang="fr-FR" dirty="0" smtClean="0"/>
                        <a:t> Terrain </a:t>
                      </a:r>
                    </a:p>
                    <a:p>
                      <a:pPr>
                        <a:buFont typeface="Arial" pitchFamily="34" charset="0"/>
                        <a:buChar char="•"/>
                      </a:pPr>
                      <a:endParaRPr lang="fr-FR" dirty="0" smtClean="0"/>
                    </a:p>
                    <a:p>
                      <a:pPr>
                        <a:buFont typeface="Arial" pitchFamily="34" charset="0"/>
                        <a:buNone/>
                      </a:pPr>
                      <a:endParaRPr lang="fr-FR" dirty="0" smtClean="0"/>
                    </a:p>
                    <a:p>
                      <a:pPr>
                        <a:buFont typeface="Arial" pitchFamily="34" charset="0"/>
                        <a:buChar char="•"/>
                      </a:pPr>
                      <a:r>
                        <a:rPr lang="fr-FR" dirty="0" smtClean="0"/>
                        <a:t> Construction </a:t>
                      </a:r>
                    </a:p>
                    <a:p>
                      <a:pPr algn="ctr">
                        <a:buFont typeface="Arial" pitchFamily="34" charset="0"/>
                        <a:buNone/>
                      </a:pPr>
                      <a:r>
                        <a:rPr lang="fr-FR" sz="1400" dirty="0" smtClean="0"/>
                        <a:t>(Génie</a:t>
                      </a:r>
                      <a:r>
                        <a:rPr lang="fr-FR" sz="1400" baseline="0" dirty="0" smtClean="0"/>
                        <a:t> civil &amp; É.T) </a:t>
                      </a:r>
                    </a:p>
                    <a:p>
                      <a:pPr algn="l">
                        <a:buFont typeface="Arial" pitchFamily="34" charset="0"/>
                        <a:buChar char="•"/>
                      </a:pPr>
                      <a:endParaRPr lang="fr-FR" sz="1800" dirty="0" smtClean="0"/>
                    </a:p>
                    <a:p>
                      <a:pPr algn="l">
                        <a:buFont typeface="Arial" pitchFamily="34" charset="0"/>
                        <a:buChar char="•"/>
                      </a:pPr>
                      <a:endParaRPr lang="fr-FR" sz="1800" dirty="0" smtClean="0"/>
                    </a:p>
                    <a:p>
                      <a:pPr algn="l">
                        <a:buFont typeface="Arial" pitchFamily="34" charset="0"/>
                        <a:buChar char="•"/>
                      </a:pPr>
                      <a:r>
                        <a:rPr lang="fr-FR" sz="1800" dirty="0" smtClean="0"/>
                        <a:t>Équipement</a:t>
                      </a:r>
                      <a:r>
                        <a:rPr lang="fr-FR" sz="1800" baseline="0" dirty="0" smtClean="0"/>
                        <a:t> .P</a:t>
                      </a:r>
                    </a:p>
                    <a:p>
                      <a:pPr algn="l">
                        <a:buFont typeface="Arial" pitchFamily="34" charset="0"/>
                        <a:buChar char="•"/>
                      </a:pPr>
                      <a:endParaRPr lang="fr-FR" sz="1800" baseline="0" dirty="0" smtClean="0"/>
                    </a:p>
                    <a:p>
                      <a:pPr algn="l">
                        <a:buFont typeface="Arial" pitchFamily="34" charset="0"/>
                        <a:buChar char="•"/>
                      </a:pPr>
                      <a:endParaRPr lang="fr-FR" sz="1800" baseline="0" dirty="0" smtClean="0"/>
                    </a:p>
                    <a:p>
                      <a:pPr algn="l">
                        <a:buFont typeface="Arial" pitchFamily="34" charset="0"/>
                        <a:buChar char="•"/>
                      </a:pPr>
                      <a:endParaRPr lang="fr-FR" sz="1800" baseline="0" dirty="0" smtClean="0"/>
                    </a:p>
                    <a:p>
                      <a:pPr algn="l">
                        <a:buFont typeface="Arial" pitchFamily="34" charset="0"/>
                        <a:buChar char="•"/>
                      </a:pPr>
                      <a:r>
                        <a:rPr lang="fr-FR" sz="1800" baseline="0" dirty="0" smtClean="0"/>
                        <a:t>Cout incorporel</a:t>
                      </a:r>
                      <a:endParaRPr lang="fr-FR" sz="1800" dirty="0"/>
                    </a:p>
                  </a:txBody>
                  <a:tcPr/>
                </a:tc>
                <a:tc>
                  <a:txBody>
                    <a:bodyPr/>
                    <a:lstStyle/>
                    <a:p>
                      <a:pPr algn="ctr">
                        <a:buFont typeface="Arial" pitchFamily="34" charset="0"/>
                        <a:buNone/>
                      </a:pPr>
                      <a:r>
                        <a:rPr lang="fr-FR" b="1" dirty="0" smtClean="0"/>
                        <a:t>8.721.600 dh</a:t>
                      </a:r>
                    </a:p>
                    <a:p>
                      <a:pPr algn="ctr">
                        <a:buFont typeface="Arial" pitchFamily="34" charset="0"/>
                        <a:buNone/>
                      </a:pPr>
                      <a:endParaRPr lang="fr-FR" dirty="0" smtClean="0"/>
                    </a:p>
                    <a:p>
                      <a:pPr algn="ctr">
                        <a:buFont typeface="Arial" pitchFamily="34" charset="0"/>
                        <a:buNone/>
                      </a:pPr>
                      <a:endParaRPr lang="fr-FR" dirty="0" smtClean="0"/>
                    </a:p>
                    <a:p>
                      <a:pPr algn="ctr">
                        <a:buFont typeface="Arial" pitchFamily="34" charset="0"/>
                        <a:buNone/>
                      </a:pPr>
                      <a:r>
                        <a:rPr lang="fr-FR" b="1" dirty="0" smtClean="0"/>
                        <a:t>48.360.000 dh</a:t>
                      </a:r>
                    </a:p>
                    <a:p>
                      <a:pPr algn="ctr">
                        <a:buFont typeface="Arial" pitchFamily="34" charset="0"/>
                        <a:buNone/>
                      </a:pPr>
                      <a:endParaRPr lang="fr-FR" dirty="0" smtClean="0"/>
                    </a:p>
                    <a:p>
                      <a:pPr algn="ctr">
                        <a:buFont typeface="Arial" pitchFamily="34" charset="0"/>
                        <a:buNone/>
                      </a:pPr>
                      <a:endParaRPr lang="fr-FR" dirty="0" smtClean="0"/>
                    </a:p>
                    <a:p>
                      <a:pPr algn="ctr">
                        <a:buFont typeface="Arial" pitchFamily="34" charset="0"/>
                        <a:buNone/>
                      </a:pPr>
                      <a:endParaRPr lang="fr-FR" dirty="0" smtClean="0"/>
                    </a:p>
                    <a:p>
                      <a:pPr algn="ctr">
                        <a:buFont typeface="Arial" pitchFamily="34" charset="0"/>
                        <a:buNone/>
                      </a:pPr>
                      <a:r>
                        <a:rPr lang="fr-FR" b="1" dirty="0" smtClean="0"/>
                        <a:t>2.200.000 dh</a:t>
                      </a:r>
                    </a:p>
                    <a:p>
                      <a:pPr algn="ctr">
                        <a:buFont typeface="Arial" pitchFamily="34" charset="0"/>
                        <a:buNone/>
                      </a:pPr>
                      <a:endParaRPr lang="fr-FR" dirty="0" smtClean="0"/>
                    </a:p>
                    <a:p>
                      <a:pPr algn="ctr">
                        <a:buFont typeface="Arial" pitchFamily="34" charset="0"/>
                        <a:buNone/>
                      </a:pPr>
                      <a:endParaRPr lang="fr-FR" dirty="0" smtClean="0"/>
                    </a:p>
                    <a:p>
                      <a:pPr algn="ctr">
                        <a:buFont typeface="Arial" pitchFamily="34" charset="0"/>
                        <a:buNone/>
                      </a:pPr>
                      <a:endParaRPr lang="fr-FR" dirty="0" smtClean="0"/>
                    </a:p>
                    <a:p>
                      <a:pPr algn="ctr">
                        <a:buFont typeface="Arial" pitchFamily="34" charset="0"/>
                        <a:buNone/>
                      </a:pPr>
                      <a:r>
                        <a:rPr lang="fr-FR" b="1" i="0" dirty="0" smtClean="0"/>
                        <a:t>7.584.000 dh</a:t>
                      </a:r>
                    </a:p>
                  </a:txBody>
                  <a:tcPr/>
                </a:tc>
                <a:tc>
                  <a:txBody>
                    <a:bodyPr/>
                    <a:lstStyle/>
                    <a:p>
                      <a:pPr algn="ctr"/>
                      <a:r>
                        <a:rPr lang="fr-FR" b="1" dirty="0" smtClean="0"/>
                        <a:t>13%</a:t>
                      </a:r>
                    </a:p>
                    <a:p>
                      <a:pPr algn="ctr"/>
                      <a:endParaRPr lang="fr-FR" b="1" dirty="0" smtClean="0"/>
                    </a:p>
                    <a:p>
                      <a:pPr algn="ctr"/>
                      <a:endParaRPr lang="fr-FR" b="1" dirty="0" smtClean="0"/>
                    </a:p>
                    <a:p>
                      <a:pPr algn="ctr"/>
                      <a:r>
                        <a:rPr lang="fr-FR" b="1" dirty="0" smtClean="0"/>
                        <a:t>72%</a:t>
                      </a:r>
                    </a:p>
                    <a:p>
                      <a:pPr algn="ctr"/>
                      <a:endParaRPr lang="fr-FR" b="1" dirty="0" smtClean="0"/>
                    </a:p>
                    <a:p>
                      <a:pPr algn="ctr"/>
                      <a:endParaRPr lang="fr-FR" b="1" dirty="0" smtClean="0"/>
                    </a:p>
                    <a:p>
                      <a:pPr algn="ctr"/>
                      <a:endParaRPr lang="fr-FR" b="1" dirty="0" smtClean="0"/>
                    </a:p>
                    <a:p>
                      <a:pPr algn="ctr"/>
                      <a:r>
                        <a:rPr lang="fr-FR" b="1" dirty="0" smtClean="0"/>
                        <a:t>4%</a:t>
                      </a:r>
                    </a:p>
                    <a:p>
                      <a:pPr algn="ctr"/>
                      <a:endParaRPr lang="fr-FR" b="1" dirty="0" smtClean="0"/>
                    </a:p>
                    <a:p>
                      <a:pPr algn="ctr"/>
                      <a:endParaRPr lang="fr-FR" b="1" dirty="0" smtClean="0"/>
                    </a:p>
                    <a:p>
                      <a:pPr algn="ctr"/>
                      <a:endParaRPr lang="fr-FR" b="1" dirty="0" smtClean="0"/>
                    </a:p>
                    <a:p>
                      <a:pPr algn="ctr"/>
                      <a:r>
                        <a:rPr lang="fr-FR" b="1" dirty="0" smtClean="0"/>
                        <a:t>11%</a:t>
                      </a:r>
                      <a:endParaRPr lang="fr-FR" b="1" dirty="0"/>
                    </a:p>
                  </a:txBody>
                  <a:tcPr/>
                </a:tc>
                <a:tc>
                  <a:txBody>
                    <a:bodyPr/>
                    <a:lstStyle/>
                    <a:p>
                      <a:pPr>
                        <a:buFont typeface="Arial" pitchFamily="34" charset="0"/>
                        <a:buChar char="•"/>
                      </a:pPr>
                      <a:endParaRPr lang="fr-FR" dirty="0" smtClean="0"/>
                    </a:p>
                    <a:p>
                      <a:pPr>
                        <a:buFont typeface="Arial" pitchFamily="34" charset="0"/>
                        <a:buChar char="•"/>
                      </a:pPr>
                      <a:r>
                        <a:rPr lang="fr-FR" dirty="0" smtClean="0"/>
                        <a:t> Fonds propres </a:t>
                      </a:r>
                    </a:p>
                    <a:p>
                      <a:pPr>
                        <a:buFont typeface="Arial" pitchFamily="34" charset="0"/>
                        <a:buChar char="•"/>
                      </a:pPr>
                      <a:endParaRPr lang="fr-FR" dirty="0" smtClean="0"/>
                    </a:p>
                    <a:p>
                      <a:pPr>
                        <a:buFont typeface="Arial" pitchFamily="34" charset="0"/>
                        <a:buChar char="•"/>
                      </a:pPr>
                      <a:endParaRPr lang="fr-FR" dirty="0" smtClean="0"/>
                    </a:p>
                    <a:p>
                      <a:pPr>
                        <a:buFont typeface="Arial" pitchFamily="34" charset="0"/>
                        <a:buChar char="•"/>
                      </a:pPr>
                      <a:r>
                        <a:rPr lang="fr-FR" dirty="0" smtClean="0"/>
                        <a:t> Fonds</a:t>
                      </a:r>
                      <a:r>
                        <a:rPr lang="fr-FR" baseline="0" dirty="0" smtClean="0"/>
                        <a:t> étrangers</a:t>
                      </a:r>
                      <a:endParaRPr lang="fr-FR" dirty="0"/>
                    </a:p>
                  </a:txBody>
                  <a:tcPr/>
                </a:tc>
                <a:tc>
                  <a:txBody>
                    <a:bodyPr/>
                    <a:lstStyle/>
                    <a:p>
                      <a:pPr algn="ctr"/>
                      <a:endParaRPr lang="fr-FR" sz="1800" b="1" kern="1200" dirty="0" smtClean="0">
                        <a:solidFill>
                          <a:schemeClr val="dk1"/>
                        </a:solidFill>
                        <a:latin typeface="+mn-lt"/>
                        <a:ea typeface="+mn-ea"/>
                        <a:cs typeface="+mn-cs"/>
                      </a:endParaRPr>
                    </a:p>
                    <a:p>
                      <a:pPr algn="ctr"/>
                      <a:r>
                        <a:rPr lang="fr-FR" sz="1800" b="1" kern="1200" dirty="0" smtClean="0">
                          <a:solidFill>
                            <a:schemeClr val="dk1"/>
                          </a:solidFill>
                          <a:latin typeface="+mn-lt"/>
                          <a:ea typeface="+mn-ea"/>
                          <a:cs typeface="+mn-cs"/>
                        </a:rPr>
                        <a:t>28.721.600 dh</a:t>
                      </a:r>
                    </a:p>
                    <a:p>
                      <a:pPr algn="ctr"/>
                      <a:endParaRPr lang="fr-FR" sz="1800" b="1" kern="1200" dirty="0" smtClean="0">
                        <a:solidFill>
                          <a:schemeClr val="dk1"/>
                        </a:solidFill>
                        <a:latin typeface="+mn-lt"/>
                        <a:ea typeface="+mn-ea"/>
                        <a:cs typeface="+mn-cs"/>
                      </a:endParaRPr>
                    </a:p>
                    <a:p>
                      <a:pPr algn="ctr"/>
                      <a:endParaRPr lang="fr-FR" b="1" dirty="0" smtClean="0"/>
                    </a:p>
                    <a:p>
                      <a:pPr algn="ctr"/>
                      <a:r>
                        <a:rPr lang="fr-FR" b="1" dirty="0" smtClean="0"/>
                        <a:t>38.144.000dh</a:t>
                      </a:r>
                      <a:endParaRPr lang="fr-FR" b="1" dirty="0"/>
                    </a:p>
                  </a:txBody>
                  <a:tcPr/>
                </a:tc>
                <a:tc>
                  <a:txBody>
                    <a:bodyPr/>
                    <a:lstStyle/>
                    <a:p>
                      <a:pPr algn="ctr"/>
                      <a:endParaRPr lang="fr-FR" b="1" dirty="0" smtClean="0"/>
                    </a:p>
                    <a:p>
                      <a:pPr algn="ctr"/>
                      <a:r>
                        <a:rPr lang="fr-FR" b="1" dirty="0" smtClean="0"/>
                        <a:t>43%</a:t>
                      </a:r>
                    </a:p>
                    <a:p>
                      <a:pPr algn="ctr"/>
                      <a:endParaRPr lang="fr-FR" b="1" dirty="0" smtClean="0"/>
                    </a:p>
                    <a:p>
                      <a:pPr algn="ctr"/>
                      <a:endParaRPr lang="fr-FR" b="1" dirty="0" smtClean="0"/>
                    </a:p>
                    <a:p>
                      <a:pPr algn="ctr"/>
                      <a:r>
                        <a:rPr lang="fr-FR" b="1" dirty="0" smtClean="0"/>
                        <a:t>57%</a:t>
                      </a:r>
                      <a:endParaRPr lang="fr-FR" b="1" dirty="0"/>
                    </a:p>
                  </a:txBody>
                  <a:tcPr/>
                </a:tc>
              </a:tr>
              <a:tr h="653847">
                <a:tc>
                  <a:txBody>
                    <a:bodyPr/>
                    <a:lstStyle/>
                    <a:p>
                      <a:pPr algn="ctr">
                        <a:buFont typeface="Arial" pitchFamily="34" charset="0"/>
                        <a:buNone/>
                      </a:pPr>
                      <a:r>
                        <a:rPr lang="fr-FR" sz="2000" b="1" i="1" dirty="0" smtClean="0">
                          <a:solidFill>
                            <a:schemeClr val="bg1"/>
                          </a:solidFill>
                        </a:rPr>
                        <a:t>Total</a:t>
                      </a:r>
                      <a:r>
                        <a:rPr lang="fr-FR" sz="2000" b="1" i="1" baseline="0" dirty="0" smtClean="0">
                          <a:solidFill>
                            <a:schemeClr val="bg1"/>
                          </a:solidFill>
                        </a:rPr>
                        <a:t> </a:t>
                      </a:r>
                    </a:p>
                    <a:p>
                      <a:pPr algn="ctr">
                        <a:buFont typeface="Arial" pitchFamily="34" charset="0"/>
                        <a:buNone/>
                      </a:pPr>
                      <a:endParaRPr lang="fr-FR" sz="2000" b="1" i="1" dirty="0">
                        <a:solidFill>
                          <a:schemeClr val="bg1"/>
                        </a:solidFill>
                      </a:endParaRPr>
                    </a:p>
                  </a:txBody>
                  <a:tcPr>
                    <a:solidFill>
                      <a:srgbClr val="7030A0"/>
                    </a:solidFill>
                  </a:tcPr>
                </a:tc>
                <a:tc>
                  <a:txBody>
                    <a:bodyPr/>
                    <a:lstStyle/>
                    <a:p>
                      <a:pPr algn="ctr">
                        <a:buFont typeface="Arial" pitchFamily="34" charset="0"/>
                        <a:buNone/>
                      </a:pPr>
                      <a:r>
                        <a:rPr lang="fr-FR" b="1" i="1" dirty="0" smtClean="0">
                          <a:solidFill>
                            <a:schemeClr val="bg1"/>
                          </a:solidFill>
                        </a:rPr>
                        <a:t>66.865.600 dh</a:t>
                      </a:r>
                      <a:endParaRPr lang="fr-FR" b="1" i="1" dirty="0">
                        <a:solidFill>
                          <a:schemeClr val="bg1"/>
                        </a:solidFill>
                      </a:endParaRPr>
                    </a:p>
                  </a:txBody>
                  <a:tcPr>
                    <a:solidFill>
                      <a:srgbClr val="7030A0"/>
                    </a:solidFill>
                  </a:tcPr>
                </a:tc>
                <a:tc>
                  <a:txBody>
                    <a:bodyPr/>
                    <a:lstStyle/>
                    <a:p>
                      <a:pPr algn="ctr"/>
                      <a:r>
                        <a:rPr lang="fr-FR" b="1" i="1" dirty="0" smtClean="0">
                          <a:solidFill>
                            <a:schemeClr val="bg1"/>
                          </a:solidFill>
                        </a:rPr>
                        <a:t>100</a:t>
                      </a:r>
                      <a:endParaRPr lang="fr-FR" b="1" i="1" dirty="0">
                        <a:solidFill>
                          <a:schemeClr val="bg1"/>
                        </a:solidFill>
                      </a:endParaRPr>
                    </a:p>
                  </a:txBody>
                  <a:tcPr>
                    <a:solidFill>
                      <a:srgbClr val="7030A0"/>
                    </a:solidFill>
                  </a:tcPr>
                </a:tc>
                <a:tc>
                  <a:txBody>
                    <a:bodyPr/>
                    <a:lstStyle/>
                    <a:p>
                      <a:pPr algn="ctr">
                        <a:buFont typeface="Arial" pitchFamily="34" charset="0"/>
                        <a:buNone/>
                      </a:pPr>
                      <a:r>
                        <a:rPr lang="fr-FR" sz="2000" b="1" i="1" dirty="0" smtClean="0">
                          <a:solidFill>
                            <a:schemeClr val="bg1"/>
                          </a:solidFill>
                        </a:rPr>
                        <a:t>Total </a:t>
                      </a:r>
                      <a:endParaRPr lang="fr-FR" sz="2000" b="1" i="1" dirty="0">
                        <a:solidFill>
                          <a:schemeClr val="bg1"/>
                        </a:solidFill>
                      </a:endParaRPr>
                    </a:p>
                  </a:txBody>
                  <a:tcPr>
                    <a:solidFill>
                      <a:srgbClr val="7030A0"/>
                    </a:solidFill>
                  </a:tcPr>
                </a:tc>
                <a:tc>
                  <a:txBody>
                    <a:bodyPr/>
                    <a:lstStyle/>
                    <a:p>
                      <a:pPr algn="ctr"/>
                      <a:r>
                        <a:rPr lang="fr-FR" b="1" i="1" dirty="0" smtClean="0">
                          <a:solidFill>
                            <a:schemeClr val="bg1"/>
                          </a:solidFill>
                        </a:rPr>
                        <a:t>66.865.600 dh</a:t>
                      </a:r>
                      <a:endParaRPr lang="fr-FR" b="1" i="1" dirty="0">
                        <a:solidFill>
                          <a:schemeClr val="bg1"/>
                        </a:solidFill>
                      </a:endParaRPr>
                    </a:p>
                  </a:txBody>
                  <a:tcPr>
                    <a:solidFill>
                      <a:srgbClr val="7030A0"/>
                    </a:solidFill>
                  </a:tcPr>
                </a:tc>
                <a:tc>
                  <a:txBody>
                    <a:bodyPr/>
                    <a:lstStyle/>
                    <a:p>
                      <a:pPr algn="ctr"/>
                      <a:r>
                        <a:rPr lang="fr-FR" b="1" i="1" dirty="0" smtClean="0">
                          <a:solidFill>
                            <a:schemeClr val="bg1"/>
                          </a:solidFill>
                        </a:rPr>
                        <a:t>100</a:t>
                      </a:r>
                      <a:endParaRPr lang="fr-FR" b="1" i="1" dirty="0">
                        <a:solidFill>
                          <a:schemeClr val="bg1"/>
                        </a:solidFill>
                      </a:endParaRPr>
                    </a:p>
                  </a:txBody>
                  <a:tcPr>
                    <a:solidFill>
                      <a:srgbClr val="7030A0"/>
                    </a:solidFill>
                  </a:tcPr>
                </a:tc>
              </a:tr>
            </a:tbl>
          </a:graphicData>
        </a:graphic>
      </p:graphicFrame>
      <p:pic>
        <p:nvPicPr>
          <p:cNvPr id="7"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pPr marL="812800" indent="-812800">
              <a:lnSpc>
                <a:spcPct val="80000"/>
              </a:lnSpc>
            </a:pPr>
            <a:r>
              <a:rPr lang="fr-FR" sz="2400" b="1" i="1" dirty="0" smtClean="0">
                <a:latin typeface="Times New Roman" pitchFamily="18" charset="0"/>
              </a:rPr>
              <a:t>                                                   </a:t>
            </a:r>
          </a:p>
          <a:p>
            <a:pPr marL="812800" indent="-812800">
              <a:lnSpc>
                <a:spcPct val="80000"/>
              </a:lnSpc>
            </a:pPr>
            <a:r>
              <a:rPr lang="fr-FR" sz="2400" b="1" i="1" dirty="0">
                <a:latin typeface="Times New Roman" pitchFamily="18" charset="0"/>
              </a:rPr>
              <a:t> </a:t>
            </a:r>
            <a:r>
              <a:rPr lang="fr-FR" sz="2400" b="1" i="1" dirty="0" smtClean="0">
                <a:latin typeface="Times New Roman" pitchFamily="18" charset="0"/>
              </a:rPr>
              <a:t>                                                   </a:t>
            </a:r>
          </a:p>
          <a:p>
            <a:pPr marL="812800" indent="-812800">
              <a:lnSpc>
                <a:spcPct val="80000"/>
              </a:lnSpc>
            </a:pPr>
            <a:endParaRPr lang="fr-FR" sz="2400" b="1" i="1" dirty="0" smtClean="0">
              <a:latin typeface="Times New Roman" pitchFamily="18" charset="0"/>
            </a:endParaRPr>
          </a:p>
          <a:p>
            <a:pPr marL="812800" indent="-812800" algn="ctr">
              <a:lnSpc>
                <a:spcPct val="80000"/>
              </a:lnSpc>
            </a:pPr>
            <a:r>
              <a:rPr lang="fr-FR" sz="2400" b="1" i="1" u="sng" dirty="0" smtClean="0">
                <a:latin typeface="Times New Roman" pitchFamily="18" charset="0"/>
              </a:rPr>
              <a:t>PLAN</a:t>
            </a:r>
          </a:p>
          <a:p>
            <a:pPr marL="812800" indent="-812800">
              <a:lnSpc>
                <a:spcPct val="80000"/>
              </a:lnSpc>
            </a:pPr>
            <a:endParaRPr lang="fr-FR" sz="1400" dirty="0" smtClean="0">
              <a:latin typeface="Times New Roman" pitchFamily="18" charset="0"/>
            </a:endParaRPr>
          </a:p>
          <a:p>
            <a:pPr marL="812800" indent="-812800">
              <a:lnSpc>
                <a:spcPct val="80000"/>
              </a:lnSpc>
            </a:pPr>
            <a:endParaRPr lang="fr-FR" sz="1600" b="1" dirty="0" smtClean="0">
              <a:latin typeface="Times New Roman" pitchFamily="18" charset="0"/>
            </a:endParaRPr>
          </a:p>
          <a:p>
            <a:pPr marL="812800" indent="-812800">
              <a:lnSpc>
                <a:spcPct val="80000"/>
              </a:lnSpc>
            </a:pPr>
            <a:endParaRPr lang="fr-FR" sz="1600" b="1" dirty="0">
              <a:latin typeface="Times New Roman" pitchFamily="18" charset="0"/>
            </a:endParaRPr>
          </a:p>
          <a:p>
            <a:pPr marL="812800" indent="-812800">
              <a:lnSpc>
                <a:spcPct val="80000"/>
              </a:lnSpc>
            </a:pPr>
            <a:r>
              <a:rPr lang="fr-FR" sz="1600" b="1" dirty="0" smtClean="0">
                <a:latin typeface="Times New Roman" pitchFamily="18" charset="0"/>
              </a:rPr>
              <a:t>Introduction</a:t>
            </a:r>
          </a:p>
          <a:p>
            <a:pPr marL="812800" indent="-812800">
              <a:lnSpc>
                <a:spcPct val="80000"/>
              </a:lnSpc>
            </a:pPr>
            <a:endParaRPr lang="fr-FR" sz="1600" b="1" dirty="0" smtClean="0">
              <a:latin typeface="Times New Roman" pitchFamily="18" charset="0"/>
            </a:endParaRPr>
          </a:p>
          <a:p>
            <a:pPr marL="812800" indent="-812800">
              <a:lnSpc>
                <a:spcPct val="80000"/>
              </a:lnSpc>
            </a:pPr>
            <a:r>
              <a:rPr lang="fr-FR" sz="1600" b="1" dirty="0" smtClean="0">
                <a:solidFill>
                  <a:srgbClr val="FF0000"/>
                </a:solidFill>
                <a:latin typeface="Times New Roman" pitchFamily="18" charset="0"/>
              </a:rPr>
              <a:t>   </a:t>
            </a:r>
          </a:p>
          <a:p>
            <a:pPr marL="812800" indent="-812800">
              <a:lnSpc>
                <a:spcPct val="80000"/>
              </a:lnSpc>
            </a:pPr>
            <a:r>
              <a:rPr lang="fr-FR" b="1" dirty="0" smtClean="0">
                <a:solidFill>
                  <a:schemeClr val="tx2">
                    <a:lumMod val="75000"/>
                  </a:schemeClr>
                </a:solidFill>
                <a:latin typeface="Times New Roman" pitchFamily="18" charset="0"/>
              </a:rPr>
              <a:t>A. Présentation générale du projet</a:t>
            </a:r>
          </a:p>
          <a:p>
            <a:pPr marL="812800" indent="-812800">
              <a:lnSpc>
                <a:spcPct val="80000"/>
              </a:lnSpc>
            </a:pPr>
            <a:endParaRPr lang="fr-FR" b="1" dirty="0" smtClean="0">
              <a:solidFill>
                <a:srgbClr val="00B050"/>
              </a:solidFill>
              <a:latin typeface="Times New Roman" pitchFamily="18" charset="0"/>
            </a:endParaRPr>
          </a:p>
          <a:p>
            <a:pPr marL="812800" indent="-812800">
              <a:lnSpc>
                <a:spcPct val="80000"/>
              </a:lnSpc>
            </a:pPr>
            <a:r>
              <a:rPr lang="fr-FR" b="1" dirty="0" smtClean="0">
                <a:solidFill>
                  <a:srgbClr val="00B050"/>
                </a:solidFill>
                <a:latin typeface="Times New Roman" pitchFamily="18" charset="0"/>
              </a:rPr>
              <a:t>       1. présentation  de la région et le lieu d’implantation</a:t>
            </a:r>
          </a:p>
          <a:p>
            <a:pPr marL="812800" indent="-812800">
              <a:lnSpc>
                <a:spcPct val="80000"/>
              </a:lnSpc>
            </a:pPr>
            <a:endParaRPr lang="fr-FR" b="1" dirty="0" smtClean="0">
              <a:solidFill>
                <a:srgbClr val="00B050"/>
              </a:solidFill>
              <a:latin typeface="Times New Roman" pitchFamily="18" charset="0"/>
            </a:endParaRPr>
          </a:p>
          <a:p>
            <a:pPr marL="812800" indent="-812800">
              <a:lnSpc>
                <a:spcPct val="80000"/>
              </a:lnSpc>
            </a:pPr>
            <a:r>
              <a:rPr lang="fr-FR" b="1" dirty="0" smtClean="0">
                <a:solidFill>
                  <a:srgbClr val="00B050"/>
                </a:solidFill>
                <a:latin typeface="Times New Roman" pitchFamily="18" charset="0"/>
              </a:rPr>
              <a:t>       2. présentation  des activités du relais</a:t>
            </a:r>
          </a:p>
          <a:p>
            <a:pPr marL="812800" indent="-812800">
              <a:lnSpc>
                <a:spcPct val="80000"/>
              </a:lnSpc>
            </a:pPr>
            <a:endParaRPr lang="fr-FR" b="1" dirty="0" smtClean="0">
              <a:solidFill>
                <a:srgbClr val="00B050"/>
              </a:solidFill>
              <a:latin typeface="Times New Roman" pitchFamily="18" charset="0"/>
            </a:endParaRPr>
          </a:p>
          <a:p>
            <a:pPr marL="812800" indent="-812800">
              <a:lnSpc>
                <a:spcPct val="80000"/>
              </a:lnSpc>
            </a:pPr>
            <a:r>
              <a:rPr lang="fr-FR" b="1" dirty="0" smtClean="0">
                <a:solidFill>
                  <a:srgbClr val="00B050"/>
                </a:solidFill>
                <a:latin typeface="Times New Roman" pitchFamily="18" charset="0"/>
              </a:rPr>
              <a:t>  </a:t>
            </a:r>
          </a:p>
          <a:p>
            <a:pPr marL="812800" indent="-812800">
              <a:lnSpc>
                <a:spcPct val="80000"/>
              </a:lnSpc>
            </a:pPr>
            <a:r>
              <a:rPr lang="fr-FR" b="1" dirty="0" smtClean="0">
                <a:solidFill>
                  <a:schemeClr val="tx2">
                    <a:lumMod val="75000"/>
                  </a:schemeClr>
                </a:solidFill>
                <a:latin typeface="Times New Roman" pitchFamily="18" charset="0"/>
              </a:rPr>
              <a:t> B. L’étude de faisabilité</a:t>
            </a:r>
          </a:p>
          <a:p>
            <a:pPr marL="812800" indent="-812800">
              <a:lnSpc>
                <a:spcPct val="80000"/>
              </a:lnSpc>
            </a:pPr>
            <a:endParaRPr lang="fr-FR" b="1" dirty="0" smtClean="0">
              <a:solidFill>
                <a:schemeClr val="accent2"/>
              </a:solidFill>
              <a:latin typeface="Times New Roman" pitchFamily="18" charset="0"/>
            </a:endParaRPr>
          </a:p>
          <a:p>
            <a:pPr marL="812800" indent="-812800">
              <a:lnSpc>
                <a:spcPct val="80000"/>
              </a:lnSpc>
            </a:pPr>
            <a:r>
              <a:rPr lang="fr-FR" b="1" dirty="0" smtClean="0">
                <a:solidFill>
                  <a:srgbClr val="00B050"/>
                </a:solidFill>
                <a:latin typeface="Times New Roman" pitchFamily="18" charset="0"/>
              </a:rPr>
              <a:t>     I . L’étude du marché</a:t>
            </a:r>
          </a:p>
          <a:p>
            <a:pPr marL="812800" indent="-812800">
              <a:lnSpc>
                <a:spcPct val="80000"/>
              </a:lnSpc>
            </a:pPr>
            <a:endParaRPr lang="fr-FR" b="1" dirty="0" smtClean="0">
              <a:solidFill>
                <a:schemeClr val="accent2"/>
              </a:solidFill>
              <a:latin typeface="Times New Roman" pitchFamily="18" charset="0"/>
            </a:endParaRPr>
          </a:p>
          <a:p>
            <a:pPr marL="812800" indent="-812800">
              <a:lnSpc>
                <a:spcPct val="80000"/>
              </a:lnSpc>
            </a:pPr>
            <a:r>
              <a:rPr lang="fr-FR" b="1" dirty="0" smtClean="0">
                <a:solidFill>
                  <a:schemeClr val="accent4"/>
                </a:solidFill>
                <a:latin typeface="Times New Roman" pitchFamily="18" charset="0"/>
              </a:rPr>
              <a:t>       1. L’offre</a:t>
            </a:r>
          </a:p>
          <a:p>
            <a:pPr marL="812800" indent="-812800">
              <a:lnSpc>
                <a:spcPct val="80000"/>
              </a:lnSpc>
            </a:pPr>
            <a:endParaRPr lang="fr-FR" b="1" dirty="0" smtClean="0">
              <a:solidFill>
                <a:schemeClr val="accent4"/>
              </a:solidFill>
              <a:latin typeface="Times New Roman" pitchFamily="18" charset="0"/>
            </a:endParaRPr>
          </a:p>
          <a:p>
            <a:pPr marL="812800" indent="-812800">
              <a:lnSpc>
                <a:spcPct val="80000"/>
              </a:lnSpc>
            </a:pPr>
            <a:r>
              <a:rPr lang="fr-FR" b="1" dirty="0" smtClean="0">
                <a:solidFill>
                  <a:schemeClr val="accent4"/>
                </a:solidFill>
                <a:latin typeface="Times New Roman" pitchFamily="18" charset="0"/>
              </a:rPr>
              <a:t>       2. La demande</a:t>
            </a:r>
          </a:p>
          <a:p>
            <a:pPr marL="812800" indent="-812800">
              <a:lnSpc>
                <a:spcPct val="80000"/>
              </a:lnSpc>
            </a:pPr>
            <a:endParaRPr lang="fr-FR" b="1" dirty="0" smtClean="0">
              <a:solidFill>
                <a:schemeClr val="accent4"/>
              </a:solidFill>
              <a:latin typeface="Times New Roman" pitchFamily="18" charset="0"/>
            </a:endParaRPr>
          </a:p>
          <a:p>
            <a:pPr marL="812800" indent="-812800">
              <a:lnSpc>
                <a:spcPct val="80000"/>
              </a:lnSpc>
            </a:pPr>
            <a:r>
              <a:rPr lang="fr-FR" b="1" dirty="0" smtClean="0">
                <a:solidFill>
                  <a:schemeClr val="accent4"/>
                </a:solidFill>
                <a:latin typeface="Times New Roman" pitchFamily="18" charset="0"/>
              </a:rPr>
              <a:t>       3. La clientèle ciblée</a:t>
            </a:r>
          </a:p>
          <a:p>
            <a:pPr marL="812800" indent="-812800">
              <a:lnSpc>
                <a:spcPct val="80000"/>
              </a:lnSpc>
            </a:pPr>
            <a:endParaRPr lang="fr-FR" sz="1600" b="1" dirty="0" smtClean="0">
              <a:solidFill>
                <a:schemeClr val="accent4"/>
              </a:solidFill>
              <a:latin typeface="Times New Roman" pitchFamily="18" charset="0"/>
            </a:endParaRPr>
          </a:p>
          <a:p>
            <a:pPr marL="812800" indent="-812800">
              <a:lnSpc>
                <a:spcPct val="80000"/>
              </a:lnSpc>
            </a:pPr>
            <a:endParaRPr lang="fr-FR" sz="1600" b="1" dirty="0">
              <a:latin typeface="Times New Roman" pitchFamily="18" charset="0"/>
            </a:endParaRPr>
          </a:p>
        </p:txBody>
      </p:sp>
      <p:pic>
        <p:nvPicPr>
          <p:cNvPr id="3"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70" y="500042"/>
            <a:ext cx="4572032" cy="369332"/>
          </a:xfrm>
          <a:prstGeom prst="rect">
            <a:avLst/>
          </a:prstGeom>
        </p:spPr>
        <p:txBody>
          <a:bodyPr wrap="square">
            <a:spAutoFit/>
          </a:bodyPr>
          <a:lstStyle/>
          <a:p>
            <a:pPr algn="ctr"/>
            <a:r>
              <a:rPr lang="fr-FR" b="1" dirty="0" smtClean="0">
                <a:solidFill>
                  <a:schemeClr val="accent1">
                    <a:lumMod val="75000"/>
                  </a:schemeClr>
                </a:solidFill>
                <a:latin typeface="Times New Roman" pitchFamily="18" charset="0"/>
              </a:rPr>
              <a:t> 3. Budget d’exploitation prévisionnel   </a:t>
            </a:r>
            <a:endParaRPr lang="fr-FR" dirty="0">
              <a:solidFill>
                <a:schemeClr val="accent1">
                  <a:lumMod val="75000"/>
                </a:schemeClr>
              </a:solidFill>
            </a:endParaRPr>
          </a:p>
        </p:txBody>
      </p:sp>
      <p:graphicFrame>
        <p:nvGraphicFramePr>
          <p:cNvPr id="3" name="Tableau 2"/>
          <p:cNvGraphicFramePr>
            <a:graphicFrameLocks noGrp="1"/>
          </p:cNvGraphicFramePr>
          <p:nvPr/>
        </p:nvGraphicFramePr>
        <p:xfrm>
          <a:off x="2" y="1000108"/>
          <a:ext cx="9159703" cy="6766560"/>
        </p:xfrm>
        <a:graphic>
          <a:graphicData uri="http://schemas.openxmlformats.org/drawingml/2006/table">
            <a:tbl>
              <a:tblPr firstRow="1" bandRow="1">
                <a:tableStyleId>{5C22544A-7EE6-4342-B048-85BDC9FD1C3A}</a:tableStyleId>
              </a:tblPr>
              <a:tblGrid>
                <a:gridCol w="1873060"/>
                <a:gridCol w="1000132"/>
                <a:gridCol w="500066"/>
                <a:gridCol w="928694"/>
                <a:gridCol w="500066"/>
                <a:gridCol w="1000132"/>
                <a:gridCol w="500066"/>
                <a:gridCol w="928694"/>
                <a:gridCol w="500066"/>
                <a:gridCol w="928694"/>
                <a:gridCol w="500033"/>
              </a:tblGrid>
              <a:tr h="646791">
                <a:tc>
                  <a:txBody>
                    <a:bodyPr/>
                    <a:lstStyle/>
                    <a:p>
                      <a:r>
                        <a:rPr lang="fr-FR" dirty="0" smtClean="0"/>
                        <a:t>              Années </a:t>
                      </a:r>
                    </a:p>
                    <a:p>
                      <a:endParaRPr lang="fr-FR" dirty="0" smtClean="0"/>
                    </a:p>
                    <a:p>
                      <a:r>
                        <a:rPr lang="fr-FR" dirty="0" smtClean="0"/>
                        <a:t>Rubriques</a:t>
                      </a:r>
                      <a:endParaRPr lang="fr-FR" dirty="0"/>
                    </a:p>
                  </a:txBody>
                  <a:tcPr>
                    <a:lnB w="28575" cap="flat" cmpd="sng" algn="ctr">
                      <a:solidFill>
                        <a:schemeClr val="bg1"/>
                      </a:solidFill>
                      <a:prstDash val="solid"/>
                      <a:round/>
                      <a:headEnd type="none" w="med" len="med"/>
                      <a:tailEnd type="none" w="med" len="med"/>
                    </a:lnB>
                    <a:lnTlToBr w="28575" cap="flat" cmpd="sng" algn="ctr">
                      <a:solidFill>
                        <a:schemeClr val="bg1"/>
                      </a:solidFill>
                      <a:prstDash val="solid"/>
                      <a:round/>
                      <a:headEnd type="none" w="med" len="med"/>
                      <a:tailEnd type="none" w="med" len="med"/>
                    </a:lnTlToBr>
                  </a:tcPr>
                </a:tc>
                <a:tc>
                  <a:txBody>
                    <a:bodyPr/>
                    <a:lstStyle/>
                    <a:p>
                      <a:pPr algn="ctr"/>
                      <a:r>
                        <a:rPr lang="fr-FR" sz="1600" dirty="0" smtClean="0"/>
                        <a:t>1</a:t>
                      </a:r>
                      <a:r>
                        <a:rPr lang="fr-FR" sz="1600" baseline="30000" dirty="0" smtClean="0"/>
                        <a:t>er</a:t>
                      </a:r>
                      <a:r>
                        <a:rPr lang="fr-FR" sz="1600" dirty="0" smtClean="0"/>
                        <a:t> </a:t>
                      </a:r>
                    </a:p>
                    <a:p>
                      <a:pPr algn="ctr"/>
                      <a:r>
                        <a:rPr lang="fr-FR" sz="1600" dirty="0" smtClean="0"/>
                        <a:t>année</a:t>
                      </a:r>
                    </a:p>
                    <a:p>
                      <a:pPr algn="ctr"/>
                      <a:r>
                        <a:rPr lang="fr-FR" sz="1400" dirty="0" smtClean="0"/>
                        <a:t>M (dh)</a:t>
                      </a:r>
                      <a:endParaRPr lang="fr-FR" sz="1400" dirty="0"/>
                    </a:p>
                  </a:txBody>
                  <a:tcPr>
                    <a:lnB w="28575" cap="flat" cmpd="sng" algn="ctr">
                      <a:solidFill>
                        <a:schemeClr val="bg1"/>
                      </a:solidFill>
                      <a:prstDash val="solid"/>
                      <a:round/>
                      <a:headEnd type="none" w="med" len="med"/>
                      <a:tailEnd type="none" w="med" len="med"/>
                    </a:lnB>
                  </a:tcPr>
                </a:tc>
                <a:tc>
                  <a:txBody>
                    <a:bodyPr/>
                    <a:lstStyle/>
                    <a:p>
                      <a:endParaRPr lang="fr-FR" dirty="0" smtClean="0"/>
                    </a:p>
                    <a:p>
                      <a:pPr algn="ctr"/>
                      <a:r>
                        <a:rPr lang="fr-FR" dirty="0" smtClean="0"/>
                        <a:t>%</a:t>
                      </a:r>
                      <a:endParaRPr lang="fr-FR" dirty="0"/>
                    </a:p>
                  </a:txBody>
                  <a:tcPr/>
                </a:tc>
                <a:tc>
                  <a:txBody>
                    <a:bodyPr/>
                    <a:lstStyle/>
                    <a:p>
                      <a:pPr algn="ctr"/>
                      <a:r>
                        <a:rPr lang="fr-FR" sz="1600" dirty="0" smtClean="0"/>
                        <a:t>2</a:t>
                      </a:r>
                      <a:r>
                        <a:rPr lang="fr-FR" sz="1600" baseline="30000" dirty="0" smtClean="0"/>
                        <a:t>ème</a:t>
                      </a:r>
                      <a:r>
                        <a:rPr lang="fr-FR" sz="1600" dirty="0" smtClean="0"/>
                        <a:t> année</a:t>
                      </a:r>
                    </a:p>
                    <a:p>
                      <a:pPr algn="ctr"/>
                      <a:r>
                        <a:rPr lang="fr-FR" sz="1400" dirty="0" smtClean="0"/>
                        <a:t>M (dh)</a:t>
                      </a:r>
                      <a:endParaRPr lang="fr-FR" sz="1400" dirty="0"/>
                    </a:p>
                  </a:txBody>
                  <a:tcPr/>
                </a:tc>
                <a:tc>
                  <a:txBody>
                    <a:bodyPr/>
                    <a:lstStyle/>
                    <a:p>
                      <a:endParaRPr lang="fr-FR" dirty="0" smtClean="0"/>
                    </a:p>
                    <a:p>
                      <a:pPr algn="ctr"/>
                      <a:r>
                        <a:rPr lang="fr-FR" dirty="0" smtClean="0"/>
                        <a:t>%</a:t>
                      </a:r>
                      <a:endParaRPr lang="fr-FR" dirty="0"/>
                    </a:p>
                  </a:txBody>
                  <a:tcPr/>
                </a:tc>
                <a:tc>
                  <a:txBody>
                    <a:bodyPr/>
                    <a:lstStyle/>
                    <a:p>
                      <a:pPr algn="ctr"/>
                      <a:r>
                        <a:rPr lang="fr-FR" sz="1600" dirty="0" smtClean="0"/>
                        <a:t>3</a:t>
                      </a:r>
                      <a:r>
                        <a:rPr lang="fr-FR" sz="1600" baseline="30000" dirty="0" smtClean="0"/>
                        <a:t>ème</a:t>
                      </a:r>
                      <a:r>
                        <a:rPr lang="fr-FR" sz="1600" dirty="0" smtClean="0"/>
                        <a:t> année</a:t>
                      </a:r>
                    </a:p>
                    <a:p>
                      <a:pPr algn="ctr"/>
                      <a:r>
                        <a:rPr lang="fr-FR" sz="1400" dirty="0" smtClean="0"/>
                        <a:t>M (dh)</a:t>
                      </a:r>
                      <a:endParaRPr lang="fr-FR" sz="1400" dirty="0"/>
                    </a:p>
                  </a:txBody>
                  <a:tcPr/>
                </a:tc>
                <a:tc>
                  <a:txBody>
                    <a:bodyPr/>
                    <a:lstStyle/>
                    <a:p>
                      <a:endParaRPr lang="fr-FR" dirty="0" smtClean="0"/>
                    </a:p>
                    <a:p>
                      <a:pPr algn="ctr"/>
                      <a:r>
                        <a:rPr lang="fr-FR" dirty="0" smtClean="0"/>
                        <a:t>%</a:t>
                      </a:r>
                      <a:endParaRPr lang="fr-FR" dirty="0"/>
                    </a:p>
                  </a:txBody>
                  <a:tcPr/>
                </a:tc>
                <a:tc>
                  <a:txBody>
                    <a:bodyPr/>
                    <a:lstStyle/>
                    <a:p>
                      <a:pPr algn="ctr"/>
                      <a:r>
                        <a:rPr lang="fr-FR" sz="1600" dirty="0" smtClean="0"/>
                        <a:t>4</a:t>
                      </a:r>
                      <a:r>
                        <a:rPr lang="fr-FR" sz="1600" baseline="30000" dirty="0" smtClean="0"/>
                        <a:t>ème</a:t>
                      </a:r>
                      <a:r>
                        <a:rPr lang="fr-FR" sz="1600" dirty="0" smtClean="0"/>
                        <a:t> année</a:t>
                      </a:r>
                    </a:p>
                    <a:p>
                      <a:pPr algn="ctr"/>
                      <a:r>
                        <a:rPr lang="fr-FR" sz="1400" dirty="0" smtClean="0"/>
                        <a:t>M (dh)</a:t>
                      </a:r>
                      <a:endParaRPr lang="fr-FR" sz="1400" dirty="0"/>
                    </a:p>
                  </a:txBody>
                  <a:tcPr/>
                </a:tc>
                <a:tc>
                  <a:txBody>
                    <a:bodyPr/>
                    <a:lstStyle/>
                    <a:p>
                      <a:endParaRPr lang="fr-FR" dirty="0" smtClean="0"/>
                    </a:p>
                    <a:p>
                      <a:pPr algn="ctr"/>
                      <a:r>
                        <a:rPr lang="fr-FR" dirty="0" smtClean="0"/>
                        <a:t>%</a:t>
                      </a:r>
                      <a:endParaRPr lang="fr-FR" dirty="0"/>
                    </a:p>
                  </a:txBody>
                  <a:tcPr/>
                </a:tc>
                <a:tc>
                  <a:txBody>
                    <a:bodyPr/>
                    <a:lstStyle/>
                    <a:p>
                      <a:pPr algn="ctr"/>
                      <a:r>
                        <a:rPr lang="fr-FR" sz="1600" dirty="0" smtClean="0"/>
                        <a:t>5</a:t>
                      </a:r>
                      <a:r>
                        <a:rPr lang="fr-FR" sz="1600" baseline="30000" dirty="0" smtClean="0"/>
                        <a:t>ème</a:t>
                      </a:r>
                      <a:r>
                        <a:rPr lang="fr-FR" sz="1600" dirty="0" smtClean="0"/>
                        <a:t> année</a:t>
                      </a:r>
                    </a:p>
                    <a:p>
                      <a:pPr algn="ctr"/>
                      <a:r>
                        <a:rPr lang="fr-FR" sz="1400" dirty="0" smtClean="0"/>
                        <a:t>M (dh)</a:t>
                      </a:r>
                      <a:endParaRPr lang="fr-FR" sz="1400" dirty="0"/>
                    </a:p>
                  </a:txBody>
                  <a:tcPr/>
                </a:tc>
                <a:tc>
                  <a:txBody>
                    <a:bodyPr/>
                    <a:lstStyle/>
                    <a:p>
                      <a:endParaRPr lang="fr-FR" dirty="0" smtClean="0"/>
                    </a:p>
                    <a:p>
                      <a:pPr algn="ctr"/>
                      <a:r>
                        <a:rPr lang="fr-FR" dirty="0" smtClean="0"/>
                        <a:t>%</a:t>
                      </a:r>
                      <a:endParaRPr lang="fr-FR" dirty="0"/>
                    </a:p>
                  </a:txBody>
                  <a:tcPr/>
                </a:tc>
              </a:tr>
              <a:tr h="5086392">
                <a:tc>
                  <a:txBody>
                    <a:bodyPr/>
                    <a:lstStyle/>
                    <a:p>
                      <a:pPr algn="ctr"/>
                      <a:r>
                        <a:rPr lang="fr-FR" sz="1400" b="1" dirty="0" smtClean="0"/>
                        <a:t>T.O</a:t>
                      </a:r>
                    </a:p>
                    <a:p>
                      <a:pPr algn="ctr"/>
                      <a:r>
                        <a:rPr lang="fr-FR" sz="1400" b="1" dirty="0" smtClean="0"/>
                        <a:t>I.F</a:t>
                      </a:r>
                    </a:p>
                    <a:p>
                      <a:pPr algn="ctr"/>
                      <a:r>
                        <a:rPr lang="fr-FR" sz="1400" b="1" i="0" baseline="0" dirty="0" smtClean="0"/>
                        <a:t>Nuitée réalisé</a:t>
                      </a:r>
                    </a:p>
                    <a:p>
                      <a:pPr algn="ctr"/>
                      <a:r>
                        <a:rPr lang="fr-FR" sz="1400" b="1" i="0" baseline="0" dirty="0" smtClean="0"/>
                        <a:t>Recette </a:t>
                      </a:r>
                      <a:r>
                        <a:rPr lang="fr-FR" sz="1400" b="1" i="0" baseline="0" dirty="0" smtClean="0"/>
                        <a:t>moyenne</a:t>
                      </a:r>
                      <a:endParaRPr lang="fr-FR" sz="1400" b="1" i="0" baseline="0" dirty="0" smtClean="0"/>
                    </a:p>
                    <a:p>
                      <a:pPr algn="ctr">
                        <a:buFont typeface="Wingdings" pitchFamily="2" charset="2"/>
                        <a:buChar char="v"/>
                      </a:pPr>
                      <a:r>
                        <a:rPr lang="fr-FR" sz="1400" b="1" baseline="0" dirty="0" smtClean="0"/>
                        <a:t>C.A</a:t>
                      </a:r>
                    </a:p>
                    <a:p>
                      <a:pPr algn="l">
                        <a:buFont typeface="Arial" pitchFamily="34" charset="0"/>
                        <a:buChar char="•"/>
                      </a:pPr>
                      <a:r>
                        <a:rPr lang="fr-FR" sz="1400" b="1" baseline="0" dirty="0" smtClean="0"/>
                        <a:t> Hébergement</a:t>
                      </a:r>
                    </a:p>
                    <a:p>
                      <a:pPr algn="l">
                        <a:buFont typeface="Arial" pitchFamily="34" charset="0"/>
                        <a:buChar char="•"/>
                      </a:pPr>
                      <a:r>
                        <a:rPr lang="fr-FR" sz="1400" b="1" baseline="0" dirty="0" smtClean="0"/>
                        <a:t> Food</a:t>
                      </a:r>
                    </a:p>
                    <a:p>
                      <a:pPr algn="l">
                        <a:buFont typeface="Arial" pitchFamily="34" charset="0"/>
                        <a:buChar char="•"/>
                      </a:pPr>
                      <a:r>
                        <a:rPr lang="fr-FR" sz="1400" b="1" baseline="0" dirty="0" smtClean="0"/>
                        <a:t> Beverage</a:t>
                      </a:r>
                    </a:p>
                    <a:p>
                      <a:pPr algn="l">
                        <a:buFont typeface="Arial" pitchFamily="34" charset="0"/>
                        <a:buChar char="•"/>
                      </a:pPr>
                      <a:r>
                        <a:rPr lang="fr-FR" sz="1400" b="1" baseline="0" dirty="0" smtClean="0"/>
                        <a:t> Divers</a:t>
                      </a:r>
                    </a:p>
                    <a:p>
                      <a:pPr algn="l">
                        <a:buFont typeface="Arial" pitchFamily="34" charset="0"/>
                        <a:buNone/>
                      </a:pPr>
                      <a:endParaRPr lang="fr-FR" sz="1400" b="1" baseline="0" dirty="0" smtClean="0"/>
                    </a:p>
                    <a:p>
                      <a:pPr algn="ctr">
                        <a:buFont typeface="Wingdings" pitchFamily="2" charset="2"/>
                        <a:buChar char="v"/>
                      </a:pPr>
                      <a:r>
                        <a:rPr lang="fr-FR" sz="1400" b="1" u="sng" baseline="0" dirty="0" smtClean="0"/>
                        <a:t>D.E</a:t>
                      </a:r>
                    </a:p>
                    <a:p>
                      <a:pPr algn="l">
                        <a:buFont typeface="Arial" pitchFamily="34" charset="0"/>
                        <a:buChar char="•"/>
                      </a:pPr>
                      <a:r>
                        <a:rPr lang="fr-FR" sz="1400" b="1" u="none" baseline="0" dirty="0" smtClean="0"/>
                        <a:t>  Food cost</a:t>
                      </a:r>
                    </a:p>
                    <a:p>
                      <a:pPr algn="l">
                        <a:buFont typeface="Arial" pitchFamily="34" charset="0"/>
                        <a:buChar char="•"/>
                      </a:pPr>
                      <a:r>
                        <a:rPr lang="fr-FR" sz="1400" b="1" u="none" baseline="0" dirty="0" smtClean="0"/>
                        <a:t>  Beverage cost</a:t>
                      </a:r>
                    </a:p>
                    <a:p>
                      <a:pPr algn="l">
                        <a:buFont typeface="Arial" pitchFamily="34" charset="0"/>
                        <a:buChar char="•"/>
                      </a:pPr>
                      <a:r>
                        <a:rPr lang="fr-FR" sz="1400" b="1" u="none" baseline="0" dirty="0" smtClean="0"/>
                        <a:t>  Frais de personnel</a:t>
                      </a:r>
                    </a:p>
                    <a:p>
                      <a:pPr algn="l">
                        <a:buFont typeface="Arial" pitchFamily="34" charset="0"/>
                        <a:buChar char="•"/>
                      </a:pPr>
                      <a:r>
                        <a:rPr lang="fr-FR" sz="1400" b="1" u="none" baseline="0" dirty="0" smtClean="0"/>
                        <a:t>  T.F.S.E</a:t>
                      </a:r>
                    </a:p>
                    <a:p>
                      <a:pPr algn="l">
                        <a:buFont typeface="Arial" pitchFamily="34" charset="0"/>
                        <a:buChar char="•"/>
                      </a:pPr>
                      <a:r>
                        <a:rPr lang="fr-FR" sz="1400" b="1" u="none" baseline="0" dirty="0" smtClean="0"/>
                        <a:t>  A.D.E</a:t>
                      </a:r>
                    </a:p>
                    <a:p>
                      <a:pPr algn="ctr">
                        <a:buFont typeface="Arial" pitchFamily="34" charset="0"/>
                        <a:buNone/>
                      </a:pPr>
                      <a:endParaRPr lang="fr-FR" sz="1400" b="1" i="1" u="sng" baseline="0" dirty="0" smtClean="0"/>
                    </a:p>
                    <a:p>
                      <a:pPr algn="ctr">
                        <a:buFont typeface="Arial" pitchFamily="34" charset="0"/>
                        <a:buNone/>
                      </a:pPr>
                      <a:r>
                        <a:rPr lang="fr-FR" sz="1400" b="1" i="1" u="sng" baseline="0" dirty="0" smtClean="0"/>
                        <a:t>TOTAL  D.E</a:t>
                      </a:r>
                    </a:p>
                    <a:p>
                      <a:pPr algn="ctr">
                        <a:buFont typeface="Wingdings" pitchFamily="2" charset="2"/>
                        <a:buChar char="v"/>
                      </a:pPr>
                      <a:r>
                        <a:rPr lang="fr-FR" sz="1400" b="1" i="1" u="sng" dirty="0" smtClean="0"/>
                        <a:t>R.B.E</a:t>
                      </a:r>
                      <a:endParaRPr lang="fr-FR" sz="1400" b="1" i="1" u="sng" dirty="0" smtClean="0">
                        <a:solidFill>
                          <a:schemeClr val="tx1"/>
                        </a:solidFill>
                      </a:endParaRPr>
                    </a:p>
                    <a:p>
                      <a:pPr algn="l">
                        <a:buFont typeface="Wingdings" pitchFamily="2" charset="2"/>
                        <a:buChar char="§"/>
                      </a:pPr>
                      <a:r>
                        <a:rPr lang="fr-FR" sz="1400" b="1" i="0" u="none" dirty="0" smtClean="0">
                          <a:solidFill>
                            <a:schemeClr val="tx1"/>
                          </a:solidFill>
                        </a:rPr>
                        <a:t> Frais</a:t>
                      </a:r>
                      <a:r>
                        <a:rPr lang="fr-FR" sz="1400" b="1" i="0" u="none" baseline="0" dirty="0" smtClean="0">
                          <a:solidFill>
                            <a:schemeClr val="tx1"/>
                          </a:solidFill>
                        </a:rPr>
                        <a:t> financiers</a:t>
                      </a:r>
                    </a:p>
                    <a:p>
                      <a:pPr algn="l">
                        <a:buFont typeface="Wingdings" pitchFamily="2" charset="2"/>
                        <a:buChar char="§"/>
                      </a:pPr>
                      <a:r>
                        <a:rPr lang="fr-FR" sz="1400" b="1" i="0" u="none" baseline="0" dirty="0" smtClean="0">
                          <a:solidFill>
                            <a:schemeClr val="tx1"/>
                          </a:solidFill>
                        </a:rPr>
                        <a:t> Amortissement </a:t>
                      </a:r>
                    </a:p>
                    <a:p>
                      <a:pPr algn="ctr">
                        <a:buFont typeface="Wingdings" pitchFamily="2" charset="2"/>
                        <a:buChar char="Ø"/>
                      </a:pPr>
                      <a:r>
                        <a:rPr lang="fr-FR" sz="1400" b="1" i="0" u="none" baseline="0" dirty="0" smtClean="0">
                          <a:solidFill>
                            <a:schemeClr val="tx1"/>
                          </a:solidFill>
                        </a:rPr>
                        <a:t>RÉSULTAT D’EXPLOITATION </a:t>
                      </a:r>
                      <a:endParaRPr lang="fr-FR" sz="1400" b="1" i="0" u="none" dirty="0">
                        <a:solidFill>
                          <a:schemeClr val="tx1"/>
                        </a:solidFill>
                      </a:endParaRPr>
                    </a:p>
                  </a:txBody>
                  <a:tcPr>
                    <a:lnT w="28575" cap="flat" cmpd="sng" algn="ctr">
                      <a:solidFill>
                        <a:schemeClr val="bg1"/>
                      </a:solidFill>
                      <a:prstDash val="solid"/>
                      <a:round/>
                      <a:headEnd type="none" w="med" len="med"/>
                      <a:tailEnd type="none" w="med" len="med"/>
                    </a:lnT>
                  </a:tcPr>
                </a:tc>
                <a:tc>
                  <a:txBody>
                    <a:bodyPr/>
                    <a:lstStyle/>
                    <a:p>
                      <a:pPr algn="ctr"/>
                      <a:r>
                        <a:rPr lang="fr-FR" sz="1400" dirty="0" smtClean="0"/>
                        <a:t>50%</a:t>
                      </a:r>
                    </a:p>
                    <a:p>
                      <a:pPr algn="ctr"/>
                      <a:r>
                        <a:rPr lang="fr-FR" sz="1400" dirty="0" smtClean="0"/>
                        <a:t>1,5</a:t>
                      </a:r>
                    </a:p>
                    <a:p>
                      <a:pPr algn="ctr"/>
                      <a:r>
                        <a:rPr lang="fr-FR" sz="1400" dirty="0" smtClean="0"/>
                        <a:t>5475</a:t>
                      </a:r>
                    </a:p>
                    <a:p>
                      <a:pPr algn="ctr"/>
                      <a:r>
                        <a:rPr lang="fr-FR" sz="1400" dirty="0" smtClean="0"/>
                        <a:t>1100</a:t>
                      </a:r>
                      <a:r>
                        <a:rPr lang="fr-FR" sz="1400" baseline="0" dirty="0" smtClean="0"/>
                        <a:t> dh</a:t>
                      </a:r>
                    </a:p>
                    <a:p>
                      <a:pPr algn="ctr"/>
                      <a:r>
                        <a:rPr lang="fr-FR" sz="1400" baseline="0" dirty="0" smtClean="0"/>
                        <a:t>6.022.500</a:t>
                      </a:r>
                    </a:p>
                    <a:p>
                      <a:pPr algn="ctr"/>
                      <a:r>
                        <a:rPr lang="fr-FR" sz="1400" baseline="0" dirty="0" smtClean="0"/>
                        <a:t>1.806.750</a:t>
                      </a:r>
                    </a:p>
                    <a:p>
                      <a:pPr algn="ctr"/>
                      <a:r>
                        <a:rPr lang="fr-FR" sz="1400" baseline="0" dirty="0" smtClean="0"/>
                        <a:t>1.505.625</a:t>
                      </a:r>
                    </a:p>
                    <a:p>
                      <a:pPr algn="ctr"/>
                      <a:r>
                        <a:rPr lang="fr-FR" sz="1400" baseline="0" dirty="0" smtClean="0"/>
                        <a:t>903.375</a:t>
                      </a:r>
                    </a:p>
                    <a:p>
                      <a:pPr algn="ctr"/>
                      <a:r>
                        <a:rPr lang="fr-FR" sz="1400" baseline="0" dirty="0" smtClean="0"/>
                        <a:t>1.806.750</a:t>
                      </a:r>
                      <a:endParaRPr lang="fr-FR" sz="1400" dirty="0" smtClean="0"/>
                    </a:p>
                    <a:p>
                      <a:pPr algn="ctr"/>
                      <a:endParaRPr lang="fr-FR" sz="1400" dirty="0" smtClean="0"/>
                    </a:p>
                    <a:p>
                      <a:pPr algn="ctr"/>
                      <a:endParaRPr lang="fr-FR" sz="1400" dirty="0" smtClean="0"/>
                    </a:p>
                    <a:p>
                      <a:pPr algn="ctr"/>
                      <a:r>
                        <a:rPr lang="fr-FR" sz="1400" dirty="0" smtClean="0"/>
                        <a:t>451.688</a:t>
                      </a:r>
                    </a:p>
                    <a:p>
                      <a:pPr algn="ctr"/>
                      <a:r>
                        <a:rPr lang="fr-FR" sz="1400" dirty="0" smtClean="0"/>
                        <a:t>225.844</a:t>
                      </a:r>
                    </a:p>
                    <a:p>
                      <a:pPr algn="ctr"/>
                      <a:r>
                        <a:rPr lang="fr-FR" sz="1400" dirty="0" smtClean="0"/>
                        <a:t>900.000</a:t>
                      </a:r>
                    </a:p>
                    <a:p>
                      <a:pPr algn="ctr"/>
                      <a:r>
                        <a:rPr lang="fr-FR" sz="1400" dirty="0" smtClean="0"/>
                        <a:t>722.700</a:t>
                      </a:r>
                    </a:p>
                    <a:p>
                      <a:pPr algn="ctr"/>
                      <a:r>
                        <a:rPr lang="fr-FR" sz="1400" dirty="0" smtClean="0"/>
                        <a:t>481.800</a:t>
                      </a:r>
                    </a:p>
                    <a:p>
                      <a:pPr algn="ctr"/>
                      <a:endParaRPr lang="fr-FR" sz="1400" dirty="0" smtClean="0"/>
                    </a:p>
                    <a:p>
                      <a:pPr algn="ctr"/>
                      <a:r>
                        <a:rPr lang="fr-FR" sz="1400" dirty="0" smtClean="0"/>
                        <a:t>2.782.032</a:t>
                      </a:r>
                    </a:p>
                    <a:p>
                      <a:pPr algn="ctr"/>
                      <a:r>
                        <a:rPr lang="fr-FR" sz="1400" dirty="0" smtClean="0"/>
                        <a:t>3.240.468</a:t>
                      </a:r>
                    </a:p>
                    <a:p>
                      <a:pPr algn="ctr"/>
                      <a:r>
                        <a:rPr lang="fr-FR" sz="1400" dirty="0" smtClean="0"/>
                        <a:t>810.117</a:t>
                      </a:r>
                    </a:p>
                    <a:p>
                      <a:pPr algn="ctr"/>
                      <a:r>
                        <a:rPr lang="fr-FR" sz="1400" dirty="0" smtClean="0"/>
                        <a:t>324.047</a:t>
                      </a:r>
                    </a:p>
                    <a:p>
                      <a:pPr algn="ctr"/>
                      <a:endParaRPr lang="fr-FR" sz="1400" dirty="0" smtClean="0"/>
                    </a:p>
                    <a:p>
                      <a:pPr algn="ctr"/>
                      <a:r>
                        <a:rPr lang="fr-FR" sz="1400" b="1" i="1" dirty="0" smtClean="0"/>
                        <a:t>2.106.304</a:t>
                      </a:r>
                    </a:p>
                    <a:p>
                      <a:pPr algn="ctr"/>
                      <a:endParaRPr lang="fr-FR" sz="1400" dirty="0" smtClean="0"/>
                    </a:p>
                    <a:p>
                      <a:pPr algn="ctr"/>
                      <a:endParaRPr lang="fr-FR" sz="1400" dirty="0" smtClean="0"/>
                    </a:p>
                    <a:p>
                      <a:pPr algn="ctr"/>
                      <a:endParaRPr lang="fr-FR" sz="1400" dirty="0" smtClean="0"/>
                    </a:p>
                    <a:p>
                      <a:pPr algn="ctr"/>
                      <a:endParaRPr lang="fr-FR" sz="1400" dirty="0"/>
                    </a:p>
                  </a:txBody>
                  <a:tcPr>
                    <a:lnT w="28575" cap="flat" cmpd="sng" algn="ctr">
                      <a:solidFill>
                        <a:schemeClr val="bg1"/>
                      </a:solidFill>
                      <a:prstDash val="solid"/>
                      <a:round/>
                      <a:headEnd type="none" w="med" len="med"/>
                      <a:tailEnd type="none" w="med" len="med"/>
                    </a:lnT>
                  </a:tcPr>
                </a:tc>
                <a:tc>
                  <a:txBody>
                    <a:bodyPr/>
                    <a:lstStyle/>
                    <a:p>
                      <a:pPr algn="ctr"/>
                      <a:endParaRPr lang="fr-FR" sz="1400" dirty="0" smtClean="0"/>
                    </a:p>
                    <a:p>
                      <a:pPr algn="ctr"/>
                      <a:endParaRPr lang="fr-FR" sz="1400" dirty="0" smtClean="0"/>
                    </a:p>
                    <a:p>
                      <a:pPr algn="ctr"/>
                      <a:endParaRPr lang="fr-FR" sz="1400" dirty="0" smtClean="0"/>
                    </a:p>
                    <a:p>
                      <a:pPr algn="ctr"/>
                      <a:endParaRPr lang="fr-FR" sz="1400" dirty="0" smtClean="0"/>
                    </a:p>
                    <a:p>
                      <a:pPr algn="ctr"/>
                      <a:r>
                        <a:rPr lang="fr-FR" sz="1400" dirty="0" smtClean="0"/>
                        <a:t>100</a:t>
                      </a:r>
                    </a:p>
                    <a:p>
                      <a:pPr algn="ctr"/>
                      <a:r>
                        <a:rPr lang="fr-FR" sz="1400" dirty="0" smtClean="0"/>
                        <a:t>30</a:t>
                      </a:r>
                    </a:p>
                    <a:p>
                      <a:pPr algn="ctr"/>
                      <a:r>
                        <a:rPr lang="fr-FR" sz="1400" dirty="0" smtClean="0"/>
                        <a:t>25</a:t>
                      </a:r>
                    </a:p>
                    <a:p>
                      <a:pPr algn="ctr"/>
                      <a:r>
                        <a:rPr lang="fr-FR" sz="1400" dirty="0" smtClean="0"/>
                        <a:t>15</a:t>
                      </a:r>
                    </a:p>
                    <a:p>
                      <a:pPr algn="ctr"/>
                      <a:r>
                        <a:rPr lang="fr-FR" sz="1400" dirty="0" smtClean="0"/>
                        <a:t>30</a:t>
                      </a:r>
                    </a:p>
                    <a:p>
                      <a:pPr algn="ctr"/>
                      <a:endParaRPr lang="fr-FR" sz="1400" dirty="0" smtClean="0"/>
                    </a:p>
                    <a:p>
                      <a:pPr algn="ctr"/>
                      <a:endParaRPr lang="fr-FR" sz="1400" dirty="0" smtClean="0"/>
                    </a:p>
                    <a:p>
                      <a:pPr algn="ctr"/>
                      <a:r>
                        <a:rPr lang="fr-FR" sz="1400" dirty="0" smtClean="0"/>
                        <a:t>30</a:t>
                      </a:r>
                    </a:p>
                    <a:p>
                      <a:pPr algn="ctr"/>
                      <a:r>
                        <a:rPr lang="fr-FR" sz="1400" dirty="0" smtClean="0"/>
                        <a:t>25</a:t>
                      </a:r>
                    </a:p>
                    <a:p>
                      <a:pPr algn="ctr"/>
                      <a:r>
                        <a:rPr lang="fr-FR" sz="1400" dirty="0" smtClean="0"/>
                        <a:t>-</a:t>
                      </a:r>
                    </a:p>
                    <a:p>
                      <a:pPr algn="ctr"/>
                      <a:r>
                        <a:rPr lang="fr-FR" sz="1400" dirty="0" smtClean="0"/>
                        <a:t>12</a:t>
                      </a:r>
                    </a:p>
                    <a:p>
                      <a:pPr algn="ctr"/>
                      <a:r>
                        <a:rPr lang="fr-FR" sz="1400" dirty="0" smtClean="0"/>
                        <a:t>8</a:t>
                      </a:r>
                    </a:p>
                    <a:p>
                      <a:pPr algn="ctr"/>
                      <a:endParaRPr lang="fr-FR" sz="1400" dirty="0" smtClean="0"/>
                    </a:p>
                    <a:p>
                      <a:pPr algn="ctr"/>
                      <a:endParaRPr lang="fr-FR" sz="1400" dirty="0" smtClean="0"/>
                    </a:p>
                    <a:p>
                      <a:pPr algn="ctr"/>
                      <a:endParaRPr lang="fr-FR" sz="1400" dirty="0" smtClean="0"/>
                    </a:p>
                    <a:p>
                      <a:pPr algn="ctr"/>
                      <a:r>
                        <a:rPr lang="fr-FR" sz="1400" dirty="0" smtClean="0"/>
                        <a:t>22</a:t>
                      </a:r>
                    </a:p>
                    <a:p>
                      <a:pPr algn="ctr"/>
                      <a:r>
                        <a:rPr lang="fr-FR" sz="1400" dirty="0" smtClean="0"/>
                        <a:t>10</a:t>
                      </a:r>
                    </a:p>
                    <a:p>
                      <a:pPr algn="ctr"/>
                      <a:endParaRPr lang="fr-FR" sz="1400" dirty="0" smtClean="0"/>
                    </a:p>
                    <a:p>
                      <a:pPr algn="ctr"/>
                      <a:r>
                        <a:rPr lang="fr-FR" sz="1400" dirty="0" smtClean="0"/>
                        <a:t>35%</a:t>
                      </a:r>
                    </a:p>
                  </a:txBody>
                  <a:tcPr/>
                </a:tc>
                <a:tc>
                  <a:txBody>
                    <a:bodyPr/>
                    <a:lstStyle/>
                    <a:p>
                      <a:pPr algn="ctr"/>
                      <a:r>
                        <a:rPr lang="fr-FR" sz="1400" dirty="0" smtClean="0"/>
                        <a:t>57%</a:t>
                      </a:r>
                    </a:p>
                    <a:p>
                      <a:pPr algn="ctr"/>
                      <a:r>
                        <a:rPr lang="fr-FR" sz="1400" dirty="0" smtClean="0"/>
                        <a:t>1,5</a:t>
                      </a:r>
                    </a:p>
                    <a:p>
                      <a:pPr algn="ctr"/>
                      <a:r>
                        <a:rPr lang="fr-FR" sz="1400" dirty="0" smtClean="0"/>
                        <a:t>6241</a:t>
                      </a:r>
                    </a:p>
                    <a:p>
                      <a:pPr algn="ctr"/>
                      <a:r>
                        <a:rPr lang="fr-FR" sz="1400" dirty="0" smtClean="0"/>
                        <a:t>1100dh</a:t>
                      </a:r>
                    </a:p>
                    <a:p>
                      <a:pPr algn="ctr"/>
                      <a:r>
                        <a:rPr lang="fr-FR" sz="1400" dirty="0" smtClean="0"/>
                        <a:t>6.865.100</a:t>
                      </a:r>
                    </a:p>
                    <a:p>
                      <a:pPr algn="ctr"/>
                      <a:r>
                        <a:rPr lang="fr-FR" sz="1400" dirty="0" smtClean="0"/>
                        <a:t>2.265.483</a:t>
                      </a:r>
                    </a:p>
                    <a:p>
                      <a:pPr algn="ctr"/>
                      <a:r>
                        <a:rPr lang="fr-FR" sz="1400" dirty="0" smtClean="0"/>
                        <a:t>1.647.624</a:t>
                      </a:r>
                    </a:p>
                    <a:p>
                      <a:pPr algn="ctr"/>
                      <a:r>
                        <a:rPr lang="fr-FR" sz="1400" dirty="0" smtClean="0"/>
                        <a:t>1.098.416</a:t>
                      </a:r>
                    </a:p>
                    <a:p>
                      <a:pPr algn="ctr"/>
                      <a:r>
                        <a:rPr lang="fr-FR" sz="1400" dirty="0" smtClean="0"/>
                        <a:t>1.853.577</a:t>
                      </a:r>
                    </a:p>
                    <a:p>
                      <a:pPr algn="ctr"/>
                      <a:endParaRPr lang="fr-FR" sz="1400" dirty="0" smtClean="0"/>
                    </a:p>
                    <a:p>
                      <a:pPr algn="ctr"/>
                      <a:endParaRPr lang="fr-FR" sz="1400" dirty="0" smtClean="0"/>
                    </a:p>
                    <a:p>
                      <a:pPr algn="ctr"/>
                      <a:r>
                        <a:rPr lang="fr-FR" sz="1400" dirty="0" smtClean="0"/>
                        <a:t>461.335</a:t>
                      </a:r>
                    </a:p>
                    <a:p>
                      <a:pPr algn="ctr"/>
                      <a:r>
                        <a:rPr lang="fr-FR" sz="1400" dirty="0" smtClean="0"/>
                        <a:t>252.636</a:t>
                      </a:r>
                    </a:p>
                    <a:p>
                      <a:pPr algn="ctr"/>
                      <a:r>
                        <a:rPr lang="fr-FR" sz="1400" dirty="0" smtClean="0"/>
                        <a:t>930.000</a:t>
                      </a:r>
                    </a:p>
                    <a:p>
                      <a:pPr algn="ctr"/>
                      <a:r>
                        <a:rPr lang="fr-FR" sz="1400" dirty="0" smtClean="0"/>
                        <a:t>755.161</a:t>
                      </a:r>
                    </a:p>
                    <a:p>
                      <a:pPr algn="ctr"/>
                      <a:r>
                        <a:rPr lang="fr-FR" sz="1400" dirty="0" smtClean="0"/>
                        <a:t>549.208</a:t>
                      </a:r>
                    </a:p>
                    <a:p>
                      <a:pPr algn="ctr"/>
                      <a:endParaRPr lang="fr-FR" sz="1400" dirty="0" smtClean="0"/>
                    </a:p>
                    <a:p>
                      <a:pPr algn="ctr"/>
                      <a:r>
                        <a:rPr lang="fr-FR" sz="1400" dirty="0" smtClean="0"/>
                        <a:t>2.948.340</a:t>
                      </a:r>
                    </a:p>
                    <a:p>
                      <a:pPr algn="ctr"/>
                      <a:r>
                        <a:rPr lang="fr-FR" sz="1400" dirty="0" smtClean="0"/>
                        <a:t>3.916.760</a:t>
                      </a:r>
                    </a:p>
                    <a:p>
                      <a:pPr algn="ctr"/>
                      <a:r>
                        <a:rPr lang="fr-FR" sz="1400" dirty="0" smtClean="0"/>
                        <a:t>861.687</a:t>
                      </a:r>
                    </a:p>
                    <a:p>
                      <a:pPr algn="ctr"/>
                      <a:r>
                        <a:rPr lang="fr-FR" sz="1400" dirty="0" smtClean="0"/>
                        <a:t>352.508</a:t>
                      </a:r>
                    </a:p>
                    <a:p>
                      <a:pPr algn="ctr"/>
                      <a:endParaRPr lang="fr-FR" sz="1400" dirty="0" smtClean="0"/>
                    </a:p>
                    <a:p>
                      <a:pPr algn="ctr"/>
                      <a:r>
                        <a:rPr lang="fr-FR" sz="1400" b="1" i="1" dirty="0" smtClean="0"/>
                        <a:t>2.702.765</a:t>
                      </a:r>
                    </a:p>
                    <a:p>
                      <a:pPr algn="ctr"/>
                      <a:endParaRPr lang="fr-FR" sz="1400" dirty="0"/>
                    </a:p>
                  </a:txBody>
                  <a:tcPr/>
                </a:tc>
                <a:tc>
                  <a:txBody>
                    <a:bodyPr/>
                    <a:lstStyle/>
                    <a:p>
                      <a:pPr algn="ctr"/>
                      <a:endParaRPr lang="fr-FR" sz="1400" dirty="0" smtClean="0"/>
                    </a:p>
                    <a:p>
                      <a:pPr algn="ctr"/>
                      <a:endParaRPr lang="fr-FR" sz="1400" dirty="0" smtClean="0"/>
                    </a:p>
                    <a:p>
                      <a:pPr algn="ctr"/>
                      <a:endParaRPr lang="fr-FR" sz="1400" dirty="0" smtClean="0"/>
                    </a:p>
                    <a:p>
                      <a:pPr algn="ctr"/>
                      <a:endParaRPr lang="fr-FR" sz="1400" dirty="0" smtClean="0"/>
                    </a:p>
                    <a:p>
                      <a:pPr algn="ctr"/>
                      <a:r>
                        <a:rPr lang="fr-FR" sz="1400" dirty="0" smtClean="0"/>
                        <a:t>100</a:t>
                      </a:r>
                    </a:p>
                    <a:p>
                      <a:pPr algn="ctr"/>
                      <a:r>
                        <a:rPr lang="fr-FR" sz="1400" dirty="0" smtClean="0"/>
                        <a:t>33</a:t>
                      </a:r>
                    </a:p>
                    <a:p>
                      <a:pPr algn="ctr"/>
                      <a:r>
                        <a:rPr lang="fr-FR" sz="1400" dirty="0" smtClean="0"/>
                        <a:t>24</a:t>
                      </a:r>
                    </a:p>
                    <a:p>
                      <a:pPr algn="ctr"/>
                      <a:r>
                        <a:rPr lang="fr-FR" sz="1400" dirty="0" smtClean="0"/>
                        <a:t>16</a:t>
                      </a:r>
                    </a:p>
                    <a:p>
                      <a:pPr algn="ctr"/>
                      <a:r>
                        <a:rPr lang="fr-FR" sz="1400" dirty="0" smtClean="0"/>
                        <a:t>27</a:t>
                      </a:r>
                    </a:p>
                    <a:p>
                      <a:pPr algn="ctr"/>
                      <a:endParaRPr lang="fr-FR" sz="1400" dirty="0" smtClean="0"/>
                    </a:p>
                    <a:p>
                      <a:pPr algn="ctr"/>
                      <a:endParaRPr lang="fr-FR" sz="1400" dirty="0" smtClean="0"/>
                    </a:p>
                    <a:p>
                      <a:pPr algn="ctr"/>
                      <a:r>
                        <a:rPr lang="fr-FR" sz="1400" dirty="0" smtClean="0"/>
                        <a:t>28</a:t>
                      </a:r>
                    </a:p>
                    <a:p>
                      <a:pPr algn="ctr"/>
                      <a:r>
                        <a:rPr lang="fr-FR" sz="1400" dirty="0" smtClean="0"/>
                        <a:t>23</a:t>
                      </a:r>
                    </a:p>
                    <a:p>
                      <a:pPr algn="ctr"/>
                      <a:r>
                        <a:rPr lang="fr-FR" sz="1400" dirty="0" smtClean="0"/>
                        <a:t>-</a:t>
                      </a:r>
                    </a:p>
                    <a:p>
                      <a:pPr algn="ctr"/>
                      <a:r>
                        <a:rPr lang="fr-FR" sz="1400" dirty="0" smtClean="0"/>
                        <a:t>11</a:t>
                      </a:r>
                    </a:p>
                    <a:p>
                      <a:pPr algn="ctr"/>
                      <a:r>
                        <a:rPr lang="fr-FR" sz="1400" dirty="0" smtClean="0"/>
                        <a:t>8</a:t>
                      </a:r>
                    </a:p>
                    <a:p>
                      <a:pPr algn="ctr"/>
                      <a:endParaRPr lang="fr-FR" sz="1400" dirty="0" smtClean="0"/>
                    </a:p>
                    <a:p>
                      <a:pPr algn="ctr"/>
                      <a:endParaRPr lang="fr-FR" sz="1400" dirty="0" smtClean="0"/>
                    </a:p>
                    <a:p>
                      <a:pPr algn="ctr"/>
                      <a:endParaRPr lang="fr-FR" sz="1400" dirty="0" smtClean="0"/>
                    </a:p>
                    <a:p>
                      <a:pPr algn="ctr"/>
                      <a:r>
                        <a:rPr lang="fr-FR" sz="1400" dirty="0" smtClean="0"/>
                        <a:t>22</a:t>
                      </a:r>
                    </a:p>
                    <a:p>
                      <a:pPr algn="ctr"/>
                      <a:r>
                        <a:rPr lang="fr-FR" sz="1400" dirty="0" smtClean="0"/>
                        <a:t>9</a:t>
                      </a:r>
                    </a:p>
                    <a:p>
                      <a:pPr algn="ctr"/>
                      <a:endParaRPr lang="fr-FR" sz="1400" dirty="0" smtClean="0"/>
                    </a:p>
                    <a:p>
                      <a:pPr algn="ctr"/>
                      <a:r>
                        <a:rPr lang="fr-FR" sz="1400" dirty="0" smtClean="0"/>
                        <a:t>39%</a:t>
                      </a:r>
                    </a:p>
                  </a:txBody>
                  <a:tcPr/>
                </a:tc>
                <a:tc>
                  <a:txBody>
                    <a:bodyPr/>
                    <a:lstStyle/>
                    <a:p>
                      <a:pPr algn="ctr"/>
                      <a:r>
                        <a:rPr lang="fr-FR" sz="1400" dirty="0" smtClean="0"/>
                        <a:t>61%</a:t>
                      </a:r>
                    </a:p>
                    <a:p>
                      <a:pPr algn="ctr"/>
                      <a:r>
                        <a:rPr lang="fr-FR" sz="1400" dirty="0" smtClean="0"/>
                        <a:t>1,5</a:t>
                      </a:r>
                    </a:p>
                    <a:p>
                      <a:pPr algn="ctr"/>
                      <a:r>
                        <a:rPr lang="fr-FR" sz="1400" dirty="0" smtClean="0"/>
                        <a:t>6680</a:t>
                      </a:r>
                    </a:p>
                    <a:p>
                      <a:pPr algn="ctr"/>
                      <a:r>
                        <a:rPr lang="fr-FR" sz="1400" dirty="0" smtClean="0"/>
                        <a:t>1200dh</a:t>
                      </a:r>
                    </a:p>
                    <a:p>
                      <a:pPr algn="ctr"/>
                      <a:r>
                        <a:rPr lang="fr-FR" sz="1400" dirty="0" smtClean="0"/>
                        <a:t>8.016.000</a:t>
                      </a:r>
                    </a:p>
                    <a:p>
                      <a:pPr algn="ctr"/>
                      <a:r>
                        <a:rPr lang="fr-FR" sz="1400" dirty="0" smtClean="0"/>
                        <a:t>2.805.600</a:t>
                      </a:r>
                    </a:p>
                    <a:p>
                      <a:pPr algn="ctr"/>
                      <a:r>
                        <a:rPr lang="fr-FR" sz="1400" dirty="0" smtClean="0"/>
                        <a:t>2.004.000</a:t>
                      </a:r>
                    </a:p>
                    <a:p>
                      <a:pPr algn="ctr"/>
                      <a:r>
                        <a:rPr lang="fr-FR" sz="1400" dirty="0" smtClean="0"/>
                        <a:t>1.442.880</a:t>
                      </a:r>
                    </a:p>
                    <a:p>
                      <a:pPr algn="ctr"/>
                      <a:r>
                        <a:rPr lang="fr-FR" sz="1400" dirty="0" smtClean="0"/>
                        <a:t>1.763.520</a:t>
                      </a:r>
                    </a:p>
                    <a:p>
                      <a:pPr algn="ctr"/>
                      <a:endParaRPr lang="fr-FR" sz="1400" dirty="0" smtClean="0"/>
                    </a:p>
                    <a:p>
                      <a:pPr algn="ctr"/>
                      <a:endParaRPr lang="fr-FR" sz="1400" dirty="0" smtClean="0"/>
                    </a:p>
                    <a:p>
                      <a:pPr algn="ctr"/>
                      <a:r>
                        <a:rPr lang="fr-FR" sz="1400" dirty="0" smtClean="0"/>
                        <a:t>581.160</a:t>
                      </a:r>
                    </a:p>
                    <a:p>
                      <a:pPr algn="ctr"/>
                      <a:r>
                        <a:rPr lang="fr-FR" sz="1400" dirty="0" smtClean="0"/>
                        <a:t>303.005</a:t>
                      </a:r>
                    </a:p>
                    <a:p>
                      <a:pPr algn="ctr"/>
                      <a:r>
                        <a:rPr lang="fr-FR" sz="1400" dirty="0" smtClean="0"/>
                        <a:t>940.000</a:t>
                      </a:r>
                    </a:p>
                    <a:p>
                      <a:pPr algn="ctr"/>
                      <a:r>
                        <a:rPr lang="fr-FR" sz="1400" dirty="0" smtClean="0"/>
                        <a:t>881.760</a:t>
                      </a:r>
                    </a:p>
                    <a:p>
                      <a:pPr algn="ctr"/>
                      <a:r>
                        <a:rPr lang="fr-FR" sz="1400" dirty="0" smtClean="0"/>
                        <a:t>561.120</a:t>
                      </a:r>
                    </a:p>
                    <a:p>
                      <a:pPr algn="ctr"/>
                      <a:endParaRPr lang="fr-FR" sz="1400" dirty="0" smtClean="0"/>
                    </a:p>
                    <a:p>
                      <a:pPr algn="ctr"/>
                      <a:r>
                        <a:rPr lang="fr-FR" sz="1400" dirty="0" smtClean="0"/>
                        <a:t>3.267.045</a:t>
                      </a:r>
                    </a:p>
                    <a:p>
                      <a:pPr algn="ctr"/>
                      <a:r>
                        <a:rPr lang="fr-FR" sz="1400" dirty="0" smtClean="0"/>
                        <a:t>4.748.955</a:t>
                      </a:r>
                    </a:p>
                    <a:p>
                      <a:pPr algn="ctr"/>
                      <a:r>
                        <a:rPr lang="fr-FR" sz="1400" dirty="0" smtClean="0"/>
                        <a:t>1.044.770</a:t>
                      </a:r>
                    </a:p>
                    <a:p>
                      <a:pPr algn="ctr"/>
                      <a:r>
                        <a:rPr lang="fr-FR" sz="1400" dirty="0" smtClean="0"/>
                        <a:t>379.916</a:t>
                      </a:r>
                    </a:p>
                    <a:p>
                      <a:pPr algn="ctr"/>
                      <a:endParaRPr lang="fr-FR" sz="1400" dirty="0" smtClean="0"/>
                    </a:p>
                    <a:p>
                      <a:pPr algn="ctr"/>
                      <a:r>
                        <a:rPr lang="fr-FR" sz="1400" b="1" i="1" dirty="0" smtClean="0"/>
                        <a:t>3.324.269</a:t>
                      </a:r>
                      <a:endParaRPr lang="fr-FR" sz="1400" b="1" i="1" dirty="0"/>
                    </a:p>
                  </a:txBody>
                  <a:tcPr/>
                </a:tc>
                <a:tc>
                  <a:txBody>
                    <a:bodyPr/>
                    <a:lstStyle/>
                    <a:p>
                      <a:endParaRPr lang="fr-FR" sz="1400" dirty="0" smtClean="0"/>
                    </a:p>
                    <a:p>
                      <a:endParaRPr lang="fr-FR" sz="1400" dirty="0" smtClean="0"/>
                    </a:p>
                    <a:p>
                      <a:endParaRPr lang="fr-FR" sz="1400" dirty="0" smtClean="0"/>
                    </a:p>
                    <a:p>
                      <a:pPr algn="ctr"/>
                      <a:endParaRPr lang="fr-FR" sz="1400" dirty="0" smtClean="0"/>
                    </a:p>
                    <a:p>
                      <a:pPr algn="ctr"/>
                      <a:r>
                        <a:rPr lang="fr-FR" sz="1400" dirty="0" smtClean="0"/>
                        <a:t>100</a:t>
                      </a:r>
                    </a:p>
                    <a:p>
                      <a:pPr algn="ctr"/>
                      <a:r>
                        <a:rPr lang="fr-FR" sz="1400" dirty="0" smtClean="0"/>
                        <a:t>35</a:t>
                      </a:r>
                    </a:p>
                    <a:p>
                      <a:pPr algn="ctr"/>
                      <a:r>
                        <a:rPr lang="fr-FR" sz="1400" dirty="0" smtClean="0"/>
                        <a:t>25</a:t>
                      </a:r>
                    </a:p>
                    <a:p>
                      <a:pPr algn="ctr"/>
                      <a:r>
                        <a:rPr lang="fr-FR" sz="1400" dirty="0" smtClean="0"/>
                        <a:t>18</a:t>
                      </a:r>
                    </a:p>
                    <a:p>
                      <a:pPr algn="ctr"/>
                      <a:r>
                        <a:rPr lang="fr-FR" sz="1400" dirty="0" smtClean="0"/>
                        <a:t>22</a:t>
                      </a:r>
                    </a:p>
                    <a:p>
                      <a:pPr algn="ctr"/>
                      <a:endParaRPr lang="fr-FR" sz="1400" dirty="0" smtClean="0"/>
                    </a:p>
                    <a:p>
                      <a:pPr algn="ctr"/>
                      <a:endParaRPr lang="fr-FR" sz="1400" dirty="0" smtClean="0"/>
                    </a:p>
                    <a:p>
                      <a:pPr algn="ctr"/>
                      <a:r>
                        <a:rPr lang="fr-FR" sz="1400" dirty="0" smtClean="0"/>
                        <a:t>29</a:t>
                      </a:r>
                    </a:p>
                    <a:p>
                      <a:pPr algn="ctr"/>
                      <a:r>
                        <a:rPr lang="fr-FR" sz="1400" dirty="0" smtClean="0"/>
                        <a:t>21</a:t>
                      </a:r>
                    </a:p>
                    <a:p>
                      <a:pPr algn="ctr"/>
                      <a:r>
                        <a:rPr lang="fr-FR" sz="1400" dirty="0" smtClean="0"/>
                        <a:t>-</a:t>
                      </a:r>
                    </a:p>
                    <a:p>
                      <a:pPr algn="ctr"/>
                      <a:r>
                        <a:rPr lang="fr-FR" sz="1400" dirty="0" smtClean="0"/>
                        <a:t>11</a:t>
                      </a:r>
                    </a:p>
                    <a:p>
                      <a:pPr algn="ctr"/>
                      <a:r>
                        <a:rPr lang="fr-FR" sz="1400" dirty="0" smtClean="0"/>
                        <a:t>7</a:t>
                      </a:r>
                    </a:p>
                    <a:p>
                      <a:pPr algn="ctr"/>
                      <a:endParaRPr lang="fr-FR" sz="1400" dirty="0" smtClean="0"/>
                    </a:p>
                    <a:p>
                      <a:pPr algn="ctr"/>
                      <a:endParaRPr lang="fr-FR" sz="1400" dirty="0" smtClean="0"/>
                    </a:p>
                    <a:p>
                      <a:pPr algn="ctr"/>
                      <a:endParaRPr lang="fr-FR" sz="1400" dirty="0" smtClean="0"/>
                    </a:p>
                    <a:p>
                      <a:pPr algn="ctr"/>
                      <a:r>
                        <a:rPr lang="fr-FR" sz="1400" dirty="0" smtClean="0"/>
                        <a:t>22</a:t>
                      </a:r>
                    </a:p>
                    <a:p>
                      <a:pPr algn="ctr"/>
                      <a:r>
                        <a:rPr lang="fr-FR" sz="1400" dirty="0" smtClean="0"/>
                        <a:t>8</a:t>
                      </a:r>
                    </a:p>
                    <a:p>
                      <a:pPr algn="ctr"/>
                      <a:endParaRPr lang="fr-FR" sz="1400" dirty="0" smtClean="0"/>
                    </a:p>
                    <a:p>
                      <a:pPr algn="ctr"/>
                      <a:r>
                        <a:rPr lang="fr-FR" sz="1400" dirty="0" smtClean="0"/>
                        <a:t>42%</a:t>
                      </a:r>
                      <a:endParaRPr lang="fr-FR" sz="1400" dirty="0"/>
                    </a:p>
                  </a:txBody>
                  <a:tcPr/>
                </a:tc>
                <a:tc>
                  <a:txBody>
                    <a:bodyPr/>
                    <a:lstStyle/>
                    <a:p>
                      <a:pPr algn="ctr"/>
                      <a:r>
                        <a:rPr lang="fr-FR" sz="1400" dirty="0" smtClean="0"/>
                        <a:t>68%</a:t>
                      </a:r>
                    </a:p>
                    <a:p>
                      <a:pPr algn="ctr"/>
                      <a:r>
                        <a:rPr lang="fr-FR" sz="1400" dirty="0" smtClean="0"/>
                        <a:t>1,5</a:t>
                      </a:r>
                    </a:p>
                    <a:p>
                      <a:pPr algn="ctr"/>
                      <a:r>
                        <a:rPr lang="fr-FR" sz="1400" dirty="0" smtClean="0"/>
                        <a:t>7446</a:t>
                      </a:r>
                    </a:p>
                    <a:p>
                      <a:pPr algn="ctr"/>
                      <a:r>
                        <a:rPr lang="fr-FR" sz="1400" dirty="0" smtClean="0"/>
                        <a:t>1200dh</a:t>
                      </a:r>
                    </a:p>
                    <a:p>
                      <a:pPr algn="ctr"/>
                      <a:r>
                        <a:rPr lang="fr-FR" sz="1400" dirty="0" smtClean="0"/>
                        <a:t>8.935.200</a:t>
                      </a:r>
                    </a:p>
                    <a:p>
                      <a:pPr algn="ctr"/>
                      <a:r>
                        <a:rPr lang="fr-FR" sz="1400" dirty="0" smtClean="0"/>
                        <a:t>3.127.320</a:t>
                      </a:r>
                    </a:p>
                    <a:p>
                      <a:pPr algn="ctr"/>
                      <a:r>
                        <a:rPr lang="fr-FR" sz="1400" dirty="0" smtClean="0"/>
                        <a:t>2.233.800</a:t>
                      </a:r>
                    </a:p>
                    <a:p>
                      <a:pPr algn="ctr"/>
                      <a:r>
                        <a:rPr lang="fr-FR" sz="1400" dirty="0" smtClean="0"/>
                        <a:t>1.340.280</a:t>
                      </a:r>
                    </a:p>
                    <a:p>
                      <a:pPr algn="ctr"/>
                      <a:r>
                        <a:rPr lang="fr-FR" sz="1400" dirty="0" smtClean="0"/>
                        <a:t>2.233.800</a:t>
                      </a:r>
                    </a:p>
                    <a:p>
                      <a:pPr algn="ctr"/>
                      <a:endParaRPr lang="fr-FR" sz="1400" dirty="0" smtClean="0"/>
                    </a:p>
                    <a:p>
                      <a:pPr algn="ctr"/>
                      <a:endParaRPr lang="fr-FR" sz="1400" dirty="0" smtClean="0"/>
                    </a:p>
                    <a:p>
                      <a:pPr algn="ctr"/>
                      <a:r>
                        <a:rPr lang="fr-FR" sz="1400" dirty="0" smtClean="0"/>
                        <a:t>692.478</a:t>
                      </a:r>
                    </a:p>
                    <a:p>
                      <a:pPr algn="ctr"/>
                      <a:r>
                        <a:rPr lang="fr-FR" sz="1400" dirty="0" smtClean="0"/>
                        <a:t>335.070</a:t>
                      </a:r>
                    </a:p>
                    <a:p>
                      <a:pPr algn="ctr"/>
                      <a:r>
                        <a:rPr lang="fr-FR" sz="1400" dirty="0" smtClean="0"/>
                        <a:t>950.000</a:t>
                      </a:r>
                    </a:p>
                    <a:p>
                      <a:pPr algn="ctr"/>
                      <a:r>
                        <a:rPr lang="fr-FR" sz="1400" dirty="0" smtClean="0"/>
                        <a:t>893.520</a:t>
                      </a:r>
                    </a:p>
                    <a:p>
                      <a:pPr algn="ctr"/>
                      <a:r>
                        <a:rPr lang="fr-FR" sz="1400" dirty="0" smtClean="0"/>
                        <a:t>625.464</a:t>
                      </a:r>
                    </a:p>
                    <a:p>
                      <a:pPr algn="ctr"/>
                      <a:endParaRPr lang="fr-FR" sz="1400" dirty="0" smtClean="0"/>
                    </a:p>
                    <a:p>
                      <a:pPr algn="ctr"/>
                      <a:r>
                        <a:rPr lang="fr-FR" sz="1400" dirty="0" smtClean="0"/>
                        <a:t>3.496.532</a:t>
                      </a:r>
                    </a:p>
                    <a:p>
                      <a:pPr algn="ctr"/>
                      <a:r>
                        <a:rPr lang="fr-FR" sz="1400" dirty="0" smtClean="0"/>
                        <a:t>5.438.668</a:t>
                      </a:r>
                    </a:p>
                    <a:p>
                      <a:pPr algn="ctr"/>
                      <a:r>
                        <a:rPr lang="fr-FR" sz="1400" dirty="0" smtClean="0"/>
                        <a:t>1.250.893</a:t>
                      </a:r>
                    </a:p>
                    <a:p>
                      <a:pPr algn="ctr"/>
                      <a:r>
                        <a:rPr lang="fr-FR" sz="1400" dirty="0" smtClean="0"/>
                        <a:t>380.706</a:t>
                      </a:r>
                    </a:p>
                    <a:p>
                      <a:pPr algn="ctr"/>
                      <a:endParaRPr lang="fr-FR" sz="1400" dirty="0" smtClean="0"/>
                    </a:p>
                    <a:p>
                      <a:pPr algn="ctr"/>
                      <a:r>
                        <a:rPr lang="fr-FR" sz="1400" b="1" i="1" dirty="0" smtClean="0"/>
                        <a:t>3.807.069</a:t>
                      </a:r>
                      <a:endParaRPr lang="fr-FR" sz="1400" b="1" i="1" dirty="0"/>
                    </a:p>
                  </a:txBody>
                  <a:tcPr/>
                </a:tc>
                <a:tc>
                  <a:txBody>
                    <a:bodyPr/>
                    <a:lstStyle/>
                    <a:p>
                      <a:pPr algn="ctr"/>
                      <a:endParaRPr lang="fr-FR" sz="1400" dirty="0" smtClean="0"/>
                    </a:p>
                    <a:p>
                      <a:pPr algn="ctr"/>
                      <a:endParaRPr lang="fr-FR" sz="1400" dirty="0" smtClean="0"/>
                    </a:p>
                    <a:p>
                      <a:pPr algn="ctr"/>
                      <a:endParaRPr lang="fr-FR" sz="1400" dirty="0" smtClean="0"/>
                    </a:p>
                    <a:p>
                      <a:pPr algn="ctr"/>
                      <a:endParaRPr lang="fr-FR" sz="1400" dirty="0" smtClean="0"/>
                    </a:p>
                    <a:p>
                      <a:pPr algn="ctr"/>
                      <a:r>
                        <a:rPr lang="fr-FR" sz="1400" dirty="0" smtClean="0"/>
                        <a:t>100</a:t>
                      </a:r>
                    </a:p>
                    <a:p>
                      <a:pPr algn="ctr"/>
                      <a:r>
                        <a:rPr lang="fr-FR" sz="1400" dirty="0" smtClean="0"/>
                        <a:t>35</a:t>
                      </a:r>
                    </a:p>
                    <a:p>
                      <a:pPr algn="ctr"/>
                      <a:r>
                        <a:rPr lang="fr-FR" sz="1400" dirty="0" smtClean="0"/>
                        <a:t>25</a:t>
                      </a:r>
                    </a:p>
                    <a:p>
                      <a:pPr algn="ctr"/>
                      <a:r>
                        <a:rPr lang="fr-FR" sz="1400" dirty="0" smtClean="0"/>
                        <a:t>15</a:t>
                      </a:r>
                    </a:p>
                    <a:p>
                      <a:pPr algn="ctr"/>
                      <a:r>
                        <a:rPr lang="fr-FR" sz="1400" dirty="0" smtClean="0"/>
                        <a:t>25</a:t>
                      </a:r>
                    </a:p>
                    <a:p>
                      <a:pPr algn="ctr"/>
                      <a:endParaRPr lang="fr-FR" sz="1400" dirty="0" smtClean="0"/>
                    </a:p>
                    <a:p>
                      <a:pPr algn="ctr"/>
                      <a:endParaRPr lang="fr-FR" sz="1400" dirty="0" smtClean="0"/>
                    </a:p>
                    <a:p>
                      <a:pPr algn="ctr"/>
                      <a:r>
                        <a:rPr lang="fr-FR" sz="1400" dirty="0" smtClean="0"/>
                        <a:t>31</a:t>
                      </a:r>
                    </a:p>
                    <a:p>
                      <a:pPr algn="ctr"/>
                      <a:r>
                        <a:rPr lang="fr-FR" sz="1400" dirty="0" smtClean="0"/>
                        <a:t>25</a:t>
                      </a:r>
                    </a:p>
                    <a:p>
                      <a:pPr algn="ctr"/>
                      <a:r>
                        <a:rPr lang="fr-FR" sz="1400" dirty="0" smtClean="0"/>
                        <a:t>-</a:t>
                      </a:r>
                    </a:p>
                    <a:p>
                      <a:pPr algn="ctr"/>
                      <a:r>
                        <a:rPr lang="fr-FR" sz="1400" dirty="0" smtClean="0"/>
                        <a:t>10</a:t>
                      </a:r>
                    </a:p>
                    <a:p>
                      <a:pPr algn="ctr"/>
                      <a:r>
                        <a:rPr lang="fr-FR" sz="1400" dirty="0" smtClean="0"/>
                        <a:t>7</a:t>
                      </a:r>
                    </a:p>
                    <a:p>
                      <a:pPr algn="ctr"/>
                      <a:endParaRPr lang="fr-FR" sz="1400" dirty="0" smtClean="0"/>
                    </a:p>
                    <a:p>
                      <a:pPr algn="ctr"/>
                      <a:endParaRPr lang="fr-FR" sz="1400" dirty="0" smtClean="0"/>
                    </a:p>
                    <a:p>
                      <a:pPr algn="ctr"/>
                      <a:endParaRPr lang="fr-FR" sz="1400" dirty="0" smtClean="0"/>
                    </a:p>
                    <a:p>
                      <a:pPr algn="ctr"/>
                      <a:r>
                        <a:rPr lang="fr-FR" sz="1400" dirty="0" smtClean="0"/>
                        <a:t>23</a:t>
                      </a:r>
                    </a:p>
                    <a:p>
                      <a:pPr algn="ctr"/>
                      <a:r>
                        <a:rPr lang="fr-FR" sz="1400" dirty="0" smtClean="0"/>
                        <a:t>7</a:t>
                      </a:r>
                    </a:p>
                    <a:p>
                      <a:pPr algn="ctr"/>
                      <a:endParaRPr lang="fr-FR" sz="1400" dirty="0" smtClean="0"/>
                    </a:p>
                    <a:p>
                      <a:pPr algn="ctr"/>
                      <a:r>
                        <a:rPr lang="fr-FR" sz="1400" dirty="0" smtClean="0"/>
                        <a:t>43%</a:t>
                      </a:r>
                    </a:p>
                  </a:txBody>
                  <a:tcPr/>
                </a:tc>
                <a:tc>
                  <a:txBody>
                    <a:bodyPr/>
                    <a:lstStyle/>
                    <a:p>
                      <a:pPr algn="ctr"/>
                      <a:r>
                        <a:rPr lang="fr-FR" sz="1400" dirty="0" smtClean="0"/>
                        <a:t>75%</a:t>
                      </a:r>
                    </a:p>
                    <a:p>
                      <a:pPr algn="ctr"/>
                      <a:r>
                        <a:rPr lang="fr-FR" sz="1400" dirty="0" smtClean="0"/>
                        <a:t>1,5</a:t>
                      </a:r>
                    </a:p>
                    <a:p>
                      <a:pPr algn="ctr"/>
                      <a:r>
                        <a:rPr lang="fr-FR" sz="1400" dirty="0" smtClean="0"/>
                        <a:t>8212</a:t>
                      </a:r>
                    </a:p>
                    <a:p>
                      <a:pPr algn="ctr"/>
                      <a:r>
                        <a:rPr lang="fr-FR" sz="1400" dirty="0" smtClean="0"/>
                        <a:t>1250dh</a:t>
                      </a:r>
                    </a:p>
                    <a:p>
                      <a:pPr algn="ctr"/>
                      <a:r>
                        <a:rPr lang="fr-FR" sz="1400" dirty="0" smtClean="0"/>
                        <a:t>10265000</a:t>
                      </a:r>
                    </a:p>
                    <a:p>
                      <a:pPr algn="ctr"/>
                      <a:r>
                        <a:rPr lang="fr-FR" sz="1400" dirty="0" smtClean="0"/>
                        <a:t>3.900.700</a:t>
                      </a:r>
                    </a:p>
                    <a:p>
                      <a:pPr algn="ctr"/>
                      <a:r>
                        <a:rPr lang="fr-FR" sz="1400" dirty="0" smtClean="0"/>
                        <a:t>2.771.550</a:t>
                      </a:r>
                    </a:p>
                    <a:p>
                      <a:pPr algn="ctr"/>
                      <a:r>
                        <a:rPr lang="fr-FR" sz="1400" dirty="0" smtClean="0"/>
                        <a:t>1.847.700</a:t>
                      </a:r>
                    </a:p>
                    <a:p>
                      <a:pPr algn="ctr"/>
                      <a:r>
                        <a:rPr lang="fr-FR" sz="1400" dirty="0" smtClean="0"/>
                        <a:t>1.745.050</a:t>
                      </a:r>
                    </a:p>
                    <a:p>
                      <a:pPr algn="ctr"/>
                      <a:endParaRPr lang="fr-FR" sz="1400" dirty="0" smtClean="0"/>
                    </a:p>
                    <a:p>
                      <a:pPr algn="ctr"/>
                      <a:endParaRPr lang="fr-FR" sz="1400" dirty="0" smtClean="0"/>
                    </a:p>
                    <a:p>
                      <a:pPr algn="ctr"/>
                      <a:r>
                        <a:rPr lang="fr-FR" sz="1400" dirty="0" smtClean="0"/>
                        <a:t>914.612</a:t>
                      </a:r>
                    </a:p>
                    <a:p>
                      <a:pPr algn="ctr"/>
                      <a:r>
                        <a:rPr lang="fr-FR" sz="1400" dirty="0" smtClean="0"/>
                        <a:t>462.925</a:t>
                      </a:r>
                    </a:p>
                    <a:p>
                      <a:pPr algn="ctr"/>
                      <a:r>
                        <a:rPr lang="fr-FR" sz="1400" dirty="0" smtClean="0"/>
                        <a:t>950.000</a:t>
                      </a:r>
                    </a:p>
                    <a:p>
                      <a:pPr algn="ctr"/>
                      <a:r>
                        <a:rPr lang="fr-FR" sz="1400" dirty="0" smtClean="0"/>
                        <a:t>1.026.500</a:t>
                      </a:r>
                    </a:p>
                    <a:p>
                      <a:pPr algn="ctr"/>
                      <a:r>
                        <a:rPr lang="fr-FR" sz="1400" dirty="0" smtClean="0"/>
                        <a:t>821.200</a:t>
                      </a:r>
                    </a:p>
                    <a:p>
                      <a:pPr algn="ctr"/>
                      <a:endParaRPr lang="fr-FR" sz="1400" dirty="0"/>
                    </a:p>
                    <a:p>
                      <a:pPr algn="ctr"/>
                      <a:r>
                        <a:rPr lang="fr-FR" sz="1400" dirty="0" smtClean="0"/>
                        <a:t>4.175.237</a:t>
                      </a:r>
                    </a:p>
                    <a:p>
                      <a:pPr algn="ctr"/>
                      <a:r>
                        <a:rPr lang="fr-FR" sz="1400" dirty="0" smtClean="0"/>
                        <a:t>6.089.763</a:t>
                      </a:r>
                    </a:p>
                    <a:p>
                      <a:pPr algn="ctr"/>
                      <a:r>
                        <a:rPr lang="fr-FR" sz="1400" dirty="0" smtClean="0"/>
                        <a:t>1.461.543</a:t>
                      </a:r>
                    </a:p>
                    <a:p>
                      <a:pPr algn="ctr"/>
                      <a:r>
                        <a:rPr lang="fr-FR" sz="1400" dirty="0" smtClean="0"/>
                        <a:t>365.385</a:t>
                      </a:r>
                    </a:p>
                    <a:p>
                      <a:pPr algn="ctr"/>
                      <a:endParaRPr lang="fr-FR" sz="1400" dirty="0" smtClean="0"/>
                    </a:p>
                    <a:p>
                      <a:pPr algn="ctr"/>
                      <a:r>
                        <a:rPr lang="fr-FR" sz="1400" b="1" i="1" dirty="0" smtClean="0"/>
                        <a:t>4.262.825</a:t>
                      </a:r>
                    </a:p>
                    <a:p>
                      <a:pPr algn="ctr"/>
                      <a:endParaRPr lang="fr-FR" sz="1400" dirty="0" smtClean="0"/>
                    </a:p>
                    <a:p>
                      <a:pPr algn="ctr"/>
                      <a:endParaRPr lang="fr-FR" sz="1400" dirty="0" smtClean="0"/>
                    </a:p>
                  </a:txBody>
                  <a:tcPr/>
                </a:tc>
                <a:tc>
                  <a:txBody>
                    <a:bodyPr/>
                    <a:lstStyle/>
                    <a:p>
                      <a:endParaRPr lang="fr-FR" sz="1400" dirty="0" smtClean="0"/>
                    </a:p>
                    <a:p>
                      <a:endParaRPr lang="fr-FR" sz="1400" dirty="0" smtClean="0"/>
                    </a:p>
                    <a:p>
                      <a:endParaRPr lang="fr-FR" sz="1400" dirty="0" smtClean="0"/>
                    </a:p>
                    <a:p>
                      <a:pPr algn="ctr"/>
                      <a:endParaRPr lang="fr-FR" sz="1400" dirty="0" smtClean="0"/>
                    </a:p>
                    <a:p>
                      <a:pPr algn="ctr"/>
                      <a:r>
                        <a:rPr lang="fr-FR" sz="1400" dirty="0" smtClean="0"/>
                        <a:t>100</a:t>
                      </a:r>
                    </a:p>
                    <a:p>
                      <a:pPr algn="ctr"/>
                      <a:r>
                        <a:rPr lang="fr-FR" sz="1400" dirty="0" smtClean="0"/>
                        <a:t>38</a:t>
                      </a:r>
                    </a:p>
                    <a:p>
                      <a:pPr algn="ctr"/>
                      <a:r>
                        <a:rPr lang="fr-FR" sz="1400" dirty="0" smtClean="0"/>
                        <a:t>27</a:t>
                      </a:r>
                    </a:p>
                    <a:p>
                      <a:pPr algn="ctr"/>
                      <a:r>
                        <a:rPr lang="fr-FR" sz="1400" dirty="0" smtClean="0"/>
                        <a:t>18</a:t>
                      </a:r>
                    </a:p>
                    <a:p>
                      <a:pPr algn="ctr"/>
                      <a:r>
                        <a:rPr lang="fr-FR" sz="1400" dirty="0" smtClean="0"/>
                        <a:t>17</a:t>
                      </a:r>
                    </a:p>
                    <a:p>
                      <a:pPr algn="ctr"/>
                      <a:endParaRPr lang="fr-FR" sz="1400" dirty="0" smtClean="0"/>
                    </a:p>
                    <a:p>
                      <a:pPr algn="ctr"/>
                      <a:endParaRPr lang="fr-FR" sz="1400" dirty="0" smtClean="0"/>
                    </a:p>
                    <a:p>
                      <a:pPr algn="ctr"/>
                      <a:r>
                        <a:rPr lang="fr-FR" sz="1400" dirty="0" smtClean="0"/>
                        <a:t>33</a:t>
                      </a:r>
                    </a:p>
                    <a:p>
                      <a:pPr algn="ctr"/>
                      <a:r>
                        <a:rPr lang="fr-FR" sz="1400" dirty="0" smtClean="0"/>
                        <a:t>25</a:t>
                      </a:r>
                    </a:p>
                    <a:p>
                      <a:pPr algn="ctr"/>
                      <a:r>
                        <a:rPr lang="fr-FR" sz="1400" dirty="0" smtClean="0"/>
                        <a:t>-</a:t>
                      </a:r>
                    </a:p>
                    <a:p>
                      <a:pPr algn="ctr"/>
                      <a:r>
                        <a:rPr lang="fr-FR" sz="1400" dirty="0" smtClean="0"/>
                        <a:t>10</a:t>
                      </a:r>
                    </a:p>
                    <a:p>
                      <a:pPr algn="ctr"/>
                      <a:r>
                        <a:rPr lang="fr-FR" sz="1400" dirty="0" smtClean="0"/>
                        <a:t>8</a:t>
                      </a:r>
                    </a:p>
                    <a:p>
                      <a:pPr algn="ctr"/>
                      <a:endParaRPr lang="fr-FR" sz="1400" dirty="0" smtClean="0"/>
                    </a:p>
                    <a:p>
                      <a:pPr algn="ctr"/>
                      <a:endParaRPr lang="fr-FR" sz="1400" dirty="0" smtClean="0"/>
                    </a:p>
                    <a:p>
                      <a:pPr algn="ctr"/>
                      <a:endParaRPr lang="fr-FR" sz="1400" dirty="0" smtClean="0"/>
                    </a:p>
                    <a:p>
                      <a:pPr algn="ctr"/>
                      <a:r>
                        <a:rPr lang="fr-FR" sz="1400" dirty="0" smtClean="0"/>
                        <a:t>24</a:t>
                      </a:r>
                    </a:p>
                    <a:p>
                      <a:pPr algn="ctr"/>
                      <a:r>
                        <a:rPr lang="fr-FR" sz="1400" dirty="0" smtClean="0"/>
                        <a:t>6</a:t>
                      </a:r>
                    </a:p>
                    <a:p>
                      <a:pPr algn="ctr"/>
                      <a:endParaRPr lang="fr-FR" sz="1400" dirty="0" smtClean="0"/>
                    </a:p>
                    <a:p>
                      <a:pPr algn="ctr"/>
                      <a:r>
                        <a:rPr lang="fr-FR" sz="1400" dirty="0" smtClean="0"/>
                        <a:t>42%</a:t>
                      </a:r>
                      <a:endParaRPr lang="fr-FR" sz="1400" dirty="0"/>
                    </a:p>
                  </a:txBody>
                  <a:tcPr/>
                </a:tc>
              </a:tr>
            </a:tbl>
          </a:graphicData>
        </a:graphic>
      </p:graphicFrame>
      <p:pic>
        <p:nvPicPr>
          <p:cNvPr id="4" name="Picture 5" descr="lasalle_f2"/>
          <p:cNvPicPr>
            <a:picLocks noChangeAspect="1" noChangeArrowheads="1"/>
          </p:cNvPicPr>
          <p:nvPr/>
        </p:nvPicPr>
        <p:blipFill>
          <a:blip r:embed="rId2"/>
          <a:srcRect/>
          <a:stretch>
            <a:fillRect/>
          </a:stretch>
        </p:blipFill>
        <p:spPr bwMode="auto">
          <a:xfrm>
            <a:off x="8001024" y="0"/>
            <a:ext cx="1142976" cy="1000108"/>
          </a:xfrm>
          <a:prstGeom prst="rect">
            <a:avLst/>
          </a:prstGeom>
          <a:noFill/>
        </p:spPr>
      </p:pic>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71481"/>
            <a:ext cx="4572000" cy="954107"/>
          </a:xfrm>
          <a:prstGeom prst="rect">
            <a:avLst/>
          </a:prstGeom>
        </p:spPr>
        <p:txBody>
          <a:bodyPr wrap="square">
            <a:spAutoFit/>
          </a:bodyPr>
          <a:lstStyle/>
          <a:p>
            <a:r>
              <a:rPr lang="fr-FR" sz="2400" b="1" dirty="0" smtClean="0">
                <a:solidFill>
                  <a:schemeClr val="tx2"/>
                </a:solidFill>
                <a:latin typeface="Times New Roman" pitchFamily="18" charset="0"/>
              </a:rPr>
              <a:t>C. Plan d’action</a:t>
            </a:r>
            <a:endParaRPr lang="fr-FR" sz="3200" b="1" dirty="0" smtClean="0">
              <a:solidFill>
                <a:schemeClr val="tx2"/>
              </a:solidFill>
              <a:latin typeface="Times New Roman" pitchFamily="18" charset="0"/>
            </a:endParaRPr>
          </a:p>
          <a:p>
            <a:r>
              <a:rPr lang="fr-FR" sz="3200" b="1" dirty="0" smtClean="0">
                <a:solidFill>
                  <a:schemeClr val="accent2"/>
                </a:solidFill>
                <a:latin typeface="Times New Roman" pitchFamily="18" charset="0"/>
              </a:rPr>
              <a:t>     </a:t>
            </a:r>
            <a:r>
              <a:rPr lang="fr-FR" b="1" dirty="0" smtClean="0">
                <a:solidFill>
                  <a:srgbClr val="7030A0"/>
                </a:solidFill>
                <a:latin typeface="Times New Roman" pitchFamily="18" charset="0"/>
              </a:rPr>
              <a:t>I. Ressources humaines</a:t>
            </a:r>
          </a:p>
        </p:txBody>
      </p:sp>
      <p:sp>
        <p:nvSpPr>
          <p:cNvPr id="3" name="Rectangle 2"/>
          <p:cNvSpPr/>
          <p:nvPr/>
        </p:nvSpPr>
        <p:spPr>
          <a:xfrm>
            <a:off x="3008110" y="1643050"/>
            <a:ext cx="3127779" cy="338554"/>
          </a:xfrm>
          <a:prstGeom prst="rect">
            <a:avLst/>
          </a:prstGeom>
        </p:spPr>
        <p:txBody>
          <a:bodyPr wrap="square">
            <a:spAutoFit/>
          </a:bodyPr>
          <a:lstStyle/>
          <a:p>
            <a:pPr>
              <a:buClr>
                <a:srgbClr val="008000"/>
              </a:buClr>
              <a:buFont typeface="Wingdings" pitchFamily="2" charset="2"/>
              <a:buChar char="v"/>
              <a:tabLst>
                <a:tab pos="914400" algn="l"/>
              </a:tabLst>
            </a:pPr>
            <a:r>
              <a:rPr lang="fr-FR" sz="1600" b="1" u="sng" dirty="0" smtClean="0">
                <a:latin typeface="Times New Roman" pitchFamily="18" charset="0"/>
              </a:rPr>
              <a:t>Organigramme du relais </a:t>
            </a:r>
            <a:endParaRPr lang="fr-FR" sz="1600" b="1" u="sng" dirty="0">
              <a:latin typeface="Times New Roman" pitchFamily="18" charset="0"/>
            </a:endParaRPr>
          </a:p>
        </p:txBody>
      </p:sp>
      <p:graphicFrame>
        <p:nvGraphicFramePr>
          <p:cNvPr id="4" name="Diagramme 3"/>
          <p:cNvGraphicFramePr/>
          <p:nvPr/>
        </p:nvGraphicFramePr>
        <p:xfrm>
          <a:off x="500034" y="2071678"/>
          <a:ext cx="814393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lasalle_f2"/>
          <p:cNvPicPr>
            <a:picLocks noChangeAspect="1" noChangeArrowheads="1"/>
          </p:cNvPicPr>
          <p:nvPr/>
        </p:nvPicPr>
        <p:blipFill>
          <a:blip r:embed="rId6"/>
          <a:srcRect/>
          <a:stretch>
            <a:fillRect/>
          </a:stretch>
        </p:blipFill>
        <p:spPr bwMode="auto">
          <a:xfrm>
            <a:off x="7929586" y="0"/>
            <a:ext cx="1214414" cy="1285884"/>
          </a:xfrm>
          <a:prstGeom prst="rect">
            <a:avLst/>
          </a:prstGeom>
          <a:noFill/>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3758" y="642918"/>
            <a:ext cx="3076483" cy="369332"/>
          </a:xfrm>
          <a:prstGeom prst="rect">
            <a:avLst/>
          </a:prstGeom>
        </p:spPr>
        <p:txBody>
          <a:bodyPr wrap="square">
            <a:spAutoFit/>
          </a:bodyPr>
          <a:lstStyle/>
          <a:p>
            <a:pPr>
              <a:buClr>
                <a:srgbClr val="008000"/>
              </a:buClr>
              <a:tabLst>
                <a:tab pos="914400" algn="l"/>
              </a:tabLst>
            </a:pPr>
            <a:r>
              <a:rPr lang="fr-FR" b="1" u="sng" dirty="0" smtClean="0">
                <a:latin typeface="Times New Roman" pitchFamily="18" charset="0"/>
                <a:cs typeface="Times New Roman" pitchFamily="18" charset="0"/>
              </a:rPr>
              <a:t>Rémunération du personnel :</a:t>
            </a:r>
            <a:endParaRPr lang="fr-FR" b="1" u="sng" dirty="0">
              <a:latin typeface="Times New Roman" pitchFamily="18" charset="0"/>
            </a:endParaRPr>
          </a:p>
        </p:txBody>
      </p:sp>
      <p:graphicFrame>
        <p:nvGraphicFramePr>
          <p:cNvPr id="3" name="Tableau 2"/>
          <p:cNvGraphicFramePr>
            <a:graphicFrameLocks noGrp="1"/>
          </p:cNvGraphicFramePr>
          <p:nvPr/>
        </p:nvGraphicFramePr>
        <p:xfrm>
          <a:off x="642910" y="1389366"/>
          <a:ext cx="8001056" cy="5416886"/>
        </p:xfrm>
        <a:graphic>
          <a:graphicData uri="http://schemas.openxmlformats.org/drawingml/2006/table">
            <a:tbl>
              <a:tblPr firstRow="1" bandRow="1">
                <a:tableStyleId>{5C22544A-7EE6-4342-B048-85BDC9FD1C3A}</a:tableStyleId>
              </a:tblPr>
              <a:tblGrid>
                <a:gridCol w="2000264"/>
                <a:gridCol w="2000264"/>
                <a:gridCol w="2000264"/>
                <a:gridCol w="2000264"/>
              </a:tblGrid>
              <a:tr h="640891">
                <a:tc>
                  <a:txBody>
                    <a:bodyPr/>
                    <a:lstStyle/>
                    <a:p>
                      <a:pPr algn="ctr"/>
                      <a:r>
                        <a:rPr lang="fr-FR" i="1" dirty="0" smtClean="0"/>
                        <a:t>Sections </a:t>
                      </a:r>
                      <a:endParaRPr lang="fr-FR" i="1" dirty="0"/>
                    </a:p>
                  </a:txBody>
                  <a:tcPr/>
                </a:tc>
                <a:tc>
                  <a:txBody>
                    <a:bodyPr/>
                    <a:lstStyle/>
                    <a:p>
                      <a:pPr algn="ctr"/>
                      <a:r>
                        <a:rPr lang="fr-FR" i="1" dirty="0" smtClean="0"/>
                        <a:t>personnels</a:t>
                      </a:r>
                      <a:endParaRPr lang="fr-FR" i="1" dirty="0"/>
                    </a:p>
                  </a:txBody>
                  <a:tcPr/>
                </a:tc>
                <a:tc>
                  <a:txBody>
                    <a:bodyPr/>
                    <a:lstStyle/>
                    <a:p>
                      <a:pPr algn="ctr"/>
                      <a:r>
                        <a:rPr lang="fr-FR" i="1" dirty="0" smtClean="0"/>
                        <a:t>Effectifs</a:t>
                      </a:r>
                      <a:r>
                        <a:rPr lang="fr-FR" i="1" baseline="0" dirty="0" smtClean="0"/>
                        <a:t> </a:t>
                      </a:r>
                      <a:endParaRPr lang="fr-FR" i="1" dirty="0"/>
                    </a:p>
                  </a:txBody>
                  <a:tcPr/>
                </a:tc>
                <a:tc>
                  <a:txBody>
                    <a:bodyPr/>
                    <a:lstStyle/>
                    <a:p>
                      <a:pPr algn="ctr"/>
                      <a:r>
                        <a:rPr lang="fr-FR" i="1" dirty="0" smtClean="0"/>
                        <a:t>Masse salariale mensuelle (DH)</a:t>
                      </a:r>
                      <a:endParaRPr lang="fr-FR" i="1" dirty="0"/>
                    </a:p>
                  </a:txBody>
                  <a:tcPr/>
                </a:tc>
              </a:tr>
              <a:tr h="644993">
                <a:tc>
                  <a:txBody>
                    <a:bodyPr/>
                    <a:lstStyle/>
                    <a:p>
                      <a:r>
                        <a:rPr lang="fr-FR" dirty="0" smtClean="0"/>
                        <a:t>administrations</a:t>
                      </a:r>
                      <a:endParaRPr lang="fr-FR" dirty="0"/>
                    </a:p>
                  </a:txBody>
                  <a:tcPr/>
                </a:tc>
                <a:tc>
                  <a:txBody>
                    <a:bodyPr/>
                    <a:lstStyle/>
                    <a:p>
                      <a:r>
                        <a:rPr lang="fr-FR" dirty="0" smtClean="0"/>
                        <a:t>Gérant</a:t>
                      </a:r>
                    </a:p>
                    <a:p>
                      <a:r>
                        <a:rPr lang="fr-FR" dirty="0" smtClean="0"/>
                        <a:t>commercial</a:t>
                      </a:r>
                      <a:endParaRPr lang="fr-FR" dirty="0"/>
                    </a:p>
                  </a:txBody>
                  <a:tcPr/>
                </a:tc>
                <a:tc>
                  <a:txBody>
                    <a:bodyPr/>
                    <a:lstStyle/>
                    <a:p>
                      <a:pPr algn="ctr"/>
                      <a:r>
                        <a:rPr lang="fr-FR" i="1" dirty="0" smtClean="0"/>
                        <a:t>1</a:t>
                      </a:r>
                    </a:p>
                    <a:p>
                      <a:pPr algn="ctr"/>
                      <a:r>
                        <a:rPr lang="fr-FR" i="1" dirty="0" smtClean="0"/>
                        <a:t>1</a:t>
                      </a:r>
                      <a:endParaRPr lang="fr-FR" i="1" dirty="0"/>
                    </a:p>
                  </a:txBody>
                  <a:tcPr/>
                </a:tc>
                <a:tc>
                  <a:txBody>
                    <a:bodyPr/>
                    <a:lstStyle/>
                    <a:p>
                      <a:r>
                        <a:rPr lang="fr-FR" dirty="0" smtClean="0"/>
                        <a:t>5 à 7% du R.B.E</a:t>
                      </a:r>
                    </a:p>
                    <a:p>
                      <a:r>
                        <a:rPr lang="fr-FR" dirty="0" smtClean="0"/>
                        <a:t>7500</a:t>
                      </a:r>
                      <a:r>
                        <a:rPr lang="fr-FR" baseline="0" dirty="0" smtClean="0"/>
                        <a:t> plus primes</a:t>
                      </a:r>
                      <a:endParaRPr lang="fr-FR" dirty="0"/>
                    </a:p>
                  </a:txBody>
                  <a:tcPr/>
                </a:tc>
              </a:tr>
              <a:tr h="1357322">
                <a:tc>
                  <a:txBody>
                    <a:bodyPr/>
                    <a:lstStyle/>
                    <a:p>
                      <a:r>
                        <a:rPr lang="fr-FR" dirty="0" smtClean="0"/>
                        <a:t>hébergements</a:t>
                      </a:r>
                      <a:endParaRPr lang="fr-FR" dirty="0"/>
                    </a:p>
                  </a:txBody>
                  <a:tcPr/>
                </a:tc>
                <a:tc>
                  <a:txBody>
                    <a:bodyPr/>
                    <a:lstStyle/>
                    <a:p>
                      <a:r>
                        <a:rPr lang="fr-FR" sz="1600" dirty="0" smtClean="0"/>
                        <a:t>Chef réception</a:t>
                      </a:r>
                    </a:p>
                    <a:p>
                      <a:r>
                        <a:rPr lang="fr-FR" sz="1600" dirty="0" smtClean="0"/>
                        <a:t>Réceptionnistes</a:t>
                      </a:r>
                    </a:p>
                    <a:p>
                      <a:r>
                        <a:rPr lang="fr-FR" sz="1600" dirty="0" smtClean="0"/>
                        <a:t>gouvernante</a:t>
                      </a:r>
                    </a:p>
                    <a:p>
                      <a:r>
                        <a:rPr lang="fr-FR" sz="1600" dirty="0" smtClean="0"/>
                        <a:t>Femmes de chambre </a:t>
                      </a:r>
                    </a:p>
                    <a:p>
                      <a:r>
                        <a:rPr lang="fr-FR" sz="1600" dirty="0" smtClean="0"/>
                        <a:t>Bagagiste /sécurité</a:t>
                      </a:r>
                      <a:endParaRPr lang="fr-FR" sz="1600" dirty="0"/>
                    </a:p>
                  </a:txBody>
                  <a:tcPr/>
                </a:tc>
                <a:tc>
                  <a:txBody>
                    <a:bodyPr/>
                    <a:lstStyle/>
                    <a:p>
                      <a:pPr algn="ctr"/>
                      <a:r>
                        <a:rPr lang="fr-FR" sz="1600" i="1" dirty="0" smtClean="0"/>
                        <a:t>1</a:t>
                      </a:r>
                    </a:p>
                    <a:p>
                      <a:pPr algn="ctr"/>
                      <a:r>
                        <a:rPr lang="fr-FR" sz="1600" i="1" dirty="0" smtClean="0"/>
                        <a:t>2</a:t>
                      </a:r>
                    </a:p>
                    <a:p>
                      <a:pPr algn="ctr"/>
                      <a:r>
                        <a:rPr lang="fr-FR" sz="1600" i="1" dirty="0" smtClean="0"/>
                        <a:t>1</a:t>
                      </a:r>
                    </a:p>
                    <a:p>
                      <a:pPr algn="ctr"/>
                      <a:r>
                        <a:rPr lang="fr-FR" sz="1600" i="1" dirty="0" smtClean="0"/>
                        <a:t>3</a:t>
                      </a:r>
                    </a:p>
                    <a:p>
                      <a:pPr algn="ctr"/>
                      <a:r>
                        <a:rPr lang="fr-FR" sz="1600" i="1" dirty="0" smtClean="0"/>
                        <a:t>1/3</a:t>
                      </a:r>
                    </a:p>
                  </a:txBody>
                  <a:tcPr/>
                </a:tc>
                <a:tc>
                  <a:txBody>
                    <a:bodyPr/>
                    <a:lstStyle/>
                    <a:p>
                      <a:r>
                        <a:rPr lang="fr-FR" sz="1600" dirty="0" smtClean="0"/>
                        <a:t>5500</a:t>
                      </a:r>
                    </a:p>
                    <a:p>
                      <a:r>
                        <a:rPr lang="fr-FR" sz="1600" dirty="0" smtClean="0"/>
                        <a:t>3500</a:t>
                      </a:r>
                    </a:p>
                    <a:p>
                      <a:r>
                        <a:rPr lang="fr-FR" sz="1600" dirty="0" smtClean="0"/>
                        <a:t>4000</a:t>
                      </a:r>
                    </a:p>
                    <a:p>
                      <a:r>
                        <a:rPr lang="fr-FR" sz="1600" dirty="0" smtClean="0"/>
                        <a:t>2200</a:t>
                      </a:r>
                    </a:p>
                    <a:p>
                      <a:r>
                        <a:rPr lang="fr-FR" sz="1600" dirty="0" smtClean="0"/>
                        <a:t>2200 /</a:t>
                      </a:r>
                      <a:r>
                        <a:rPr lang="fr-FR" sz="1600" baseline="0" dirty="0" smtClean="0"/>
                        <a:t> </a:t>
                      </a:r>
                      <a:r>
                        <a:rPr lang="fr-FR" sz="1600" dirty="0" smtClean="0"/>
                        <a:t>2500</a:t>
                      </a:r>
                      <a:endParaRPr lang="fr-FR" sz="1600" dirty="0"/>
                    </a:p>
                  </a:txBody>
                  <a:tcPr/>
                </a:tc>
              </a:tr>
              <a:tr h="785818">
                <a:tc>
                  <a:txBody>
                    <a:bodyPr/>
                    <a:lstStyle/>
                    <a:p>
                      <a:r>
                        <a:rPr lang="fr-FR" dirty="0" smtClean="0"/>
                        <a:t>restaurations</a:t>
                      </a:r>
                      <a:endParaRPr lang="fr-FR" dirty="0"/>
                    </a:p>
                  </a:txBody>
                  <a:tcPr/>
                </a:tc>
                <a:tc>
                  <a:txBody>
                    <a:bodyPr/>
                    <a:lstStyle/>
                    <a:p>
                      <a:r>
                        <a:rPr lang="fr-FR" sz="1600" dirty="0" smtClean="0"/>
                        <a:t>Maitre</a:t>
                      </a:r>
                      <a:r>
                        <a:rPr lang="fr-FR" sz="1600" baseline="0" dirty="0" smtClean="0"/>
                        <a:t> d’hôtel</a:t>
                      </a:r>
                    </a:p>
                    <a:p>
                      <a:r>
                        <a:rPr lang="fr-FR" sz="1600" baseline="0" dirty="0" smtClean="0"/>
                        <a:t>Chef cuisinier</a:t>
                      </a:r>
                    </a:p>
                    <a:p>
                      <a:r>
                        <a:rPr lang="fr-FR" sz="1600" baseline="0" dirty="0" smtClean="0"/>
                        <a:t>Serveurs /commis</a:t>
                      </a:r>
                      <a:endParaRPr lang="fr-FR" sz="1600" dirty="0"/>
                    </a:p>
                  </a:txBody>
                  <a:tcPr/>
                </a:tc>
                <a:tc>
                  <a:txBody>
                    <a:bodyPr/>
                    <a:lstStyle/>
                    <a:p>
                      <a:pPr algn="ctr"/>
                      <a:r>
                        <a:rPr lang="fr-FR" sz="1600" i="1" dirty="0" smtClean="0"/>
                        <a:t>1</a:t>
                      </a:r>
                    </a:p>
                    <a:p>
                      <a:pPr algn="ctr"/>
                      <a:r>
                        <a:rPr lang="fr-FR" sz="1600" i="1" dirty="0" smtClean="0"/>
                        <a:t>1</a:t>
                      </a:r>
                    </a:p>
                    <a:p>
                      <a:pPr algn="ctr"/>
                      <a:r>
                        <a:rPr lang="fr-FR" sz="1600" i="1" dirty="0" smtClean="0"/>
                        <a:t>9</a:t>
                      </a:r>
                    </a:p>
                  </a:txBody>
                  <a:tcPr/>
                </a:tc>
                <a:tc>
                  <a:txBody>
                    <a:bodyPr/>
                    <a:lstStyle/>
                    <a:p>
                      <a:r>
                        <a:rPr lang="fr-FR" dirty="0" smtClean="0"/>
                        <a:t>3500</a:t>
                      </a:r>
                    </a:p>
                    <a:p>
                      <a:r>
                        <a:rPr lang="fr-FR" dirty="0" smtClean="0"/>
                        <a:t>5500</a:t>
                      </a:r>
                    </a:p>
                    <a:p>
                      <a:r>
                        <a:rPr lang="fr-FR" dirty="0" smtClean="0"/>
                        <a:t>2700</a:t>
                      </a:r>
                    </a:p>
                  </a:txBody>
                  <a:tcPr/>
                </a:tc>
              </a:tr>
              <a:tr h="585798">
                <a:tc>
                  <a:txBody>
                    <a:bodyPr/>
                    <a:lstStyle/>
                    <a:p>
                      <a:r>
                        <a:rPr lang="fr-FR" dirty="0" smtClean="0"/>
                        <a:t>Sports &amp; divertissements</a:t>
                      </a:r>
                      <a:endParaRPr lang="fr-FR" dirty="0"/>
                    </a:p>
                  </a:txBody>
                  <a:tcPr/>
                </a:tc>
                <a:tc>
                  <a:txBody>
                    <a:bodyPr/>
                    <a:lstStyle/>
                    <a:p>
                      <a:r>
                        <a:rPr lang="fr-FR" sz="1600" dirty="0" smtClean="0"/>
                        <a:t>Moniteur tennis</a:t>
                      </a:r>
                      <a:r>
                        <a:rPr lang="fr-FR" sz="1600" baseline="0" dirty="0" smtClean="0"/>
                        <a:t> </a:t>
                      </a:r>
                    </a:p>
                    <a:p>
                      <a:r>
                        <a:rPr lang="fr-FR" sz="1600" baseline="0" dirty="0" smtClean="0"/>
                        <a:t>M. Équitation   </a:t>
                      </a:r>
                      <a:endParaRPr lang="fr-FR" sz="1600" dirty="0"/>
                    </a:p>
                  </a:txBody>
                  <a:tcPr/>
                </a:tc>
                <a:tc>
                  <a:txBody>
                    <a:bodyPr/>
                    <a:lstStyle/>
                    <a:p>
                      <a:pPr algn="ctr"/>
                      <a:r>
                        <a:rPr lang="fr-FR" sz="1600" i="1" dirty="0" smtClean="0"/>
                        <a:t>1</a:t>
                      </a:r>
                    </a:p>
                    <a:p>
                      <a:pPr algn="ctr"/>
                      <a:r>
                        <a:rPr lang="fr-FR" sz="1600" i="1" dirty="0" smtClean="0"/>
                        <a:t>1</a:t>
                      </a:r>
                      <a:endParaRPr lang="fr-FR" sz="1600" i="1" dirty="0"/>
                    </a:p>
                  </a:txBody>
                  <a:tcPr/>
                </a:tc>
                <a:tc>
                  <a:txBody>
                    <a:bodyPr/>
                    <a:lstStyle/>
                    <a:p>
                      <a:r>
                        <a:rPr lang="fr-FR" dirty="0" smtClean="0"/>
                        <a:t>4500</a:t>
                      </a:r>
                    </a:p>
                    <a:p>
                      <a:r>
                        <a:rPr lang="fr-FR" dirty="0" smtClean="0"/>
                        <a:t>4500</a:t>
                      </a:r>
                      <a:endParaRPr lang="fr-FR" dirty="0"/>
                    </a:p>
                  </a:txBody>
                  <a:tcPr/>
                </a:tc>
              </a:tr>
              <a:tr h="416579">
                <a:tc>
                  <a:txBody>
                    <a:bodyPr/>
                    <a:lstStyle/>
                    <a:p>
                      <a:r>
                        <a:rPr lang="fr-FR" sz="1600" dirty="0" smtClean="0"/>
                        <a:t>Maintenance</a:t>
                      </a:r>
                      <a:r>
                        <a:rPr lang="fr-FR" sz="1600" baseline="0" dirty="0" smtClean="0"/>
                        <a:t> &amp; jardinage </a:t>
                      </a:r>
                      <a:endParaRPr lang="fr-FR" sz="1600" dirty="0"/>
                    </a:p>
                  </a:txBody>
                  <a:tcPr/>
                </a:tc>
                <a:tc>
                  <a:txBody>
                    <a:bodyPr/>
                    <a:lstStyle/>
                    <a:p>
                      <a:r>
                        <a:rPr lang="fr-FR" sz="1600" dirty="0" smtClean="0"/>
                        <a:t>Technicien</a:t>
                      </a:r>
                    </a:p>
                    <a:p>
                      <a:r>
                        <a:rPr lang="fr-FR" sz="1600" dirty="0" smtClean="0"/>
                        <a:t>jardinages</a:t>
                      </a:r>
                      <a:endParaRPr lang="fr-FR" sz="1600" dirty="0"/>
                    </a:p>
                  </a:txBody>
                  <a:tcPr/>
                </a:tc>
                <a:tc>
                  <a:txBody>
                    <a:bodyPr/>
                    <a:lstStyle/>
                    <a:p>
                      <a:pPr algn="ctr"/>
                      <a:r>
                        <a:rPr lang="fr-FR" sz="1600" i="1" dirty="0" smtClean="0"/>
                        <a:t>1</a:t>
                      </a:r>
                    </a:p>
                    <a:p>
                      <a:pPr algn="ctr"/>
                      <a:r>
                        <a:rPr lang="fr-FR" sz="1600" i="1" dirty="0" smtClean="0"/>
                        <a:t>2</a:t>
                      </a:r>
                      <a:endParaRPr lang="fr-FR" sz="1600" i="1" dirty="0"/>
                    </a:p>
                  </a:txBody>
                  <a:tcPr/>
                </a:tc>
                <a:tc>
                  <a:txBody>
                    <a:bodyPr/>
                    <a:lstStyle/>
                    <a:p>
                      <a:r>
                        <a:rPr lang="fr-FR" sz="1600" dirty="0" smtClean="0"/>
                        <a:t>3500</a:t>
                      </a:r>
                    </a:p>
                    <a:p>
                      <a:r>
                        <a:rPr lang="fr-FR" sz="1600" dirty="0" smtClean="0"/>
                        <a:t>2200</a:t>
                      </a:r>
                      <a:endParaRPr lang="fr-FR" sz="1600" dirty="0"/>
                    </a:p>
                  </a:txBody>
                  <a:tcPr/>
                </a:tc>
              </a:tr>
              <a:tr h="386395">
                <a:tc gridSpan="2">
                  <a:txBody>
                    <a:bodyPr/>
                    <a:lstStyle/>
                    <a:p>
                      <a:pPr algn="ctr"/>
                      <a:r>
                        <a:rPr lang="fr-FR" b="1" i="1" dirty="0" smtClean="0"/>
                        <a:t>Total </a:t>
                      </a:r>
                      <a:endParaRPr lang="fr-FR" b="1" i="1" dirty="0"/>
                    </a:p>
                  </a:txBody>
                  <a:tcPr/>
                </a:tc>
                <a:tc hMerge="1">
                  <a:txBody>
                    <a:bodyPr/>
                    <a:lstStyle/>
                    <a:p>
                      <a:endParaRPr lang="fr-FR" dirty="0"/>
                    </a:p>
                  </a:txBody>
                  <a:tcPr/>
                </a:tc>
                <a:tc>
                  <a:txBody>
                    <a:bodyPr/>
                    <a:lstStyle/>
                    <a:p>
                      <a:pPr algn="ctr"/>
                      <a:r>
                        <a:rPr lang="fr-FR" b="1" i="1" dirty="0" smtClean="0"/>
                        <a:t>25</a:t>
                      </a:r>
                      <a:endParaRPr lang="fr-FR" b="1" i="1" dirty="0"/>
                    </a:p>
                  </a:txBody>
                  <a:tcPr/>
                </a:tc>
                <a:tc>
                  <a:txBody>
                    <a:bodyPr/>
                    <a:lstStyle/>
                    <a:p>
                      <a:pPr algn="ctr"/>
                      <a:r>
                        <a:rPr lang="fr-FR" b="1" i="1" dirty="0" smtClean="0"/>
                        <a:t>90.500</a:t>
                      </a:r>
                    </a:p>
                    <a:p>
                      <a:pPr algn="ctr"/>
                      <a:r>
                        <a:rPr lang="fr-FR" b="1" i="1" dirty="0" smtClean="0"/>
                        <a:t>1.086.000/an</a:t>
                      </a:r>
                      <a:endParaRPr lang="fr-FR" b="1" i="1" dirty="0"/>
                    </a:p>
                  </a:txBody>
                  <a:tcPr/>
                </a:tc>
              </a:tr>
            </a:tbl>
          </a:graphicData>
        </a:graphic>
      </p:graphicFrame>
      <p:pic>
        <p:nvPicPr>
          <p:cNvPr id="4"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571480"/>
            <a:ext cx="3143272" cy="400110"/>
          </a:xfrm>
          <a:prstGeom prst="rect">
            <a:avLst/>
          </a:prstGeom>
        </p:spPr>
        <p:txBody>
          <a:bodyPr wrap="square">
            <a:spAutoFit/>
          </a:bodyPr>
          <a:lstStyle/>
          <a:p>
            <a:pPr algn="ctr">
              <a:spcBef>
                <a:spcPct val="50000"/>
              </a:spcBef>
            </a:pPr>
            <a:r>
              <a:rPr lang="fr-FR" sz="2000" b="1" dirty="0" smtClean="0">
                <a:latin typeface="Times New Roman" pitchFamily="18" charset="0"/>
              </a:rPr>
              <a:t>Organisation du travail</a:t>
            </a:r>
            <a:endParaRPr lang="fr-FR" sz="2000" b="1" dirty="0">
              <a:latin typeface="Times New Roman" pitchFamily="18" charset="0"/>
            </a:endParaRPr>
          </a:p>
        </p:txBody>
      </p:sp>
      <p:sp>
        <p:nvSpPr>
          <p:cNvPr id="3" name="Rectangle 2"/>
          <p:cNvSpPr/>
          <p:nvPr/>
        </p:nvSpPr>
        <p:spPr>
          <a:xfrm>
            <a:off x="3357554" y="1285860"/>
            <a:ext cx="2240849" cy="369332"/>
          </a:xfrm>
          <a:prstGeom prst="rect">
            <a:avLst/>
          </a:prstGeom>
        </p:spPr>
        <p:txBody>
          <a:bodyPr wrap="square">
            <a:spAutoFit/>
          </a:bodyPr>
          <a:lstStyle/>
          <a:p>
            <a:r>
              <a:rPr lang="fr-FR" b="1" u="sng" dirty="0" smtClean="0">
                <a:latin typeface="Times New Roman" pitchFamily="18" charset="0"/>
                <a:cs typeface="Times New Roman" pitchFamily="18" charset="0"/>
              </a:rPr>
              <a:t>Horaires de travail</a:t>
            </a:r>
            <a:endParaRPr lang="fr-FR" b="1" u="sng" dirty="0">
              <a:latin typeface="Times New Roman" pitchFamily="18" charset="0"/>
            </a:endParaRPr>
          </a:p>
        </p:txBody>
      </p:sp>
      <p:graphicFrame>
        <p:nvGraphicFramePr>
          <p:cNvPr id="4" name="Tableau 3"/>
          <p:cNvGraphicFramePr>
            <a:graphicFrameLocks noGrp="1"/>
          </p:cNvGraphicFramePr>
          <p:nvPr/>
        </p:nvGraphicFramePr>
        <p:xfrm>
          <a:off x="428596" y="1928802"/>
          <a:ext cx="8215376" cy="4758613"/>
        </p:xfrm>
        <a:graphic>
          <a:graphicData uri="http://schemas.openxmlformats.org/drawingml/2006/table">
            <a:tbl>
              <a:tblPr firstRow="1" bandRow="1">
                <a:tableStyleId>{5C22544A-7EE6-4342-B048-85BDC9FD1C3A}</a:tableStyleId>
              </a:tblPr>
              <a:tblGrid>
                <a:gridCol w="1214446"/>
                <a:gridCol w="928694"/>
                <a:gridCol w="857256"/>
                <a:gridCol w="1107292"/>
                <a:gridCol w="1026922"/>
                <a:gridCol w="1026922"/>
                <a:gridCol w="910830"/>
                <a:gridCol w="1143014"/>
              </a:tblGrid>
              <a:tr h="544583">
                <a:tc>
                  <a:txBody>
                    <a:bodyPr/>
                    <a:lstStyle/>
                    <a:p>
                      <a:endParaRPr lang="fr-FR" dirty="0"/>
                    </a:p>
                  </a:txBody>
                  <a:tcPr/>
                </a:tc>
                <a:tc>
                  <a:txBody>
                    <a:bodyPr/>
                    <a:lstStyle/>
                    <a:p>
                      <a:pPr algn="ctr"/>
                      <a:r>
                        <a:rPr lang="fr-FR" i="1" dirty="0" smtClean="0"/>
                        <a:t>Lundi </a:t>
                      </a:r>
                      <a:endParaRPr lang="fr-FR" i="1" dirty="0"/>
                    </a:p>
                  </a:txBody>
                  <a:tcPr/>
                </a:tc>
                <a:tc>
                  <a:txBody>
                    <a:bodyPr/>
                    <a:lstStyle/>
                    <a:p>
                      <a:pPr algn="ctr"/>
                      <a:r>
                        <a:rPr lang="fr-FR" i="1" dirty="0" smtClean="0"/>
                        <a:t>mardi</a:t>
                      </a:r>
                      <a:endParaRPr lang="fr-FR" i="1" dirty="0"/>
                    </a:p>
                  </a:txBody>
                  <a:tcPr/>
                </a:tc>
                <a:tc>
                  <a:txBody>
                    <a:bodyPr/>
                    <a:lstStyle/>
                    <a:p>
                      <a:pPr algn="ctr"/>
                      <a:r>
                        <a:rPr lang="fr-FR" i="1" dirty="0" smtClean="0"/>
                        <a:t>mercredi</a:t>
                      </a:r>
                      <a:endParaRPr lang="fr-FR" i="1" dirty="0"/>
                    </a:p>
                  </a:txBody>
                  <a:tcPr/>
                </a:tc>
                <a:tc>
                  <a:txBody>
                    <a:bodyPr/>
                    <a:lstStyle/>
                    <a:p>
                      <a:pPr algn="ctr"/>
                      <a:r>
                        <a:rPr lang="fr-FR" i="1" dirty="0" smtClean="0"/>
                        <a:t>jeudi</a:t>
                      </a:r>
                      <a:endParaRPr lang="fr-FR" i="1" dirty="0"/>
                    </a:p>
                  </a:txBody>
                  <a:tcPr/>
                </a:tc>
                <a:tc>
                  <a:txBody>
                    <a:bodyPr/>
                    <a:lstStyle/>
                    <a:p>
                      <a:pPr algn="ctr"/>
                      <a:r>
                        <a:rPr lang="fr-FR" i="1" dirty="0" smtClean="0"/>
                        <a:t>vendredi</a:t>
                      </a:r>
                      <a:endParaRPr lang="fr-FR" i="1" dirty="0"/>
                    </a:p>
                  </a:txBody>
                  <a:tcPr/>
                </a:tc>
                <a:tc>
                  <a:txBody>
                    <a:bodyPr/>
                    <a:lstStyle/>
                    <a:p>
                      <a:pPr algn="ctr"/>
                      <a:r>
                        <a:rPr lang="fr-FR" i="1" dirty="0" smtClean="0"/>
                        <a:t>samedi</a:t>
                      </a:r>
                      <a:endParaRPr lang="fr-FR" i="1" dirty="0"/>
                    </a:p>
                  </a:txBody>
                  <a:tcPr/>
                </a:tc>
                <a:tc>
                  <a:txBody>
                    <a:bodyPr/>
                    <a:lstStyle/>
                    <a:p>
                      <a:pPr algn="ctr"/>
                      <a:r>
                        <a:rPr lang="fr-FR" i="1" dirty="0" smtClean="0"/>
                        <a:t>dimanche</a:t>
                      </a:r>
                      <a:endParaRPr lang="fr-FR" i="1" dirty="0"/>
                    </a:p>
                  </a:txBody>
                  <a:tcPr/>
                </a:tc>
              </a:tr>
              <a:tr h="384111">
                <a:tc>
                  <a:txBody>
                    <a:bodyPr/>
                    <a:lstStyle/>
                    <a:p>
                      <a:r>
                        <a:rPr lang="fr-FR" sz="1400" dirty="0" smtClean="0"/>
                        <a:t>commercial</a:t>
                      </a:r>
                      <a:endParaRPr lang="fr-FR" sz="1400" dirty="0"/>
                    </a:p>
                  </a:txBody>
                  <a:tcPr/>
                </a:tc>
                <a:tc>
                  <a:txBody>
                    <a:bodyPr/>
                    <a:lstStyle/>
                    <a:p>
                      <a:endParaRPr lang="fr-FR" sz="1400" dirty="0"/>
                    </a:p>
                  </a:txBody>
                  <a:tcPr/>
                </a:tc>
                <a:tc>
                  <a:txBody>
                    <a:bodyPr/>
                    <a:lstStyle/>
                    <a:p>
                      <a:endParaRPr lang="fr-FR" sz="1400" dirty="0"/>
                    </a:p>
                  </a:txBody>
                  <a:tcPr/>
                </a:tc>
                <a:tc>
                  <a:txBody>
                    <a:bodyPr/>
                    <a:lstStyle/>
                    <a:p>
                      <a:endParaRPr lang="fr-FR" sz="1400" dirty="0"/>
                    </a:p>
                  </a:txBody>
                  <a:tcPr/>
                </a:tc>
                <a:tc>
                  <a:txBody>
                    <a:bodyPr/>
                    <a:lstStyle/>
                    <a:p>
                      <a:endParaRPr lang="fr-FR" sz="1400" dirty="0"/>
                    </a:p>
                  </a:txBody>
                  <a:tcPr/>
                </a:tc>
                <a:tc>
                  <a:txBody>
                    <a:bodyPr/>
                    <a:lstStyle/>
                    <a:p>
                      <a:endParaRPr lang="fr-FR" sz="1400" dirty="0"/>
                    </a:p>
                  </a:txBody>
                  <a:tcPr/>
                </a:tc>
                <a:tc>
                  <a:txBody>
                    <a:bodyPr/>
                    <a:lstStyle/>
                    <a:p>
                      <a:endParaRPr lang="fr-FR" sz="1400" dirty="0"/>
                    </a:p>
                  </a:txBody>
                  <a:tcPr/>
                </a:tc>
                <a:tc>
                  <a:txBody>
                    <a:bodyPr/>
                    <a:lstStyle/>
                    <a:p>
                      <a:endParaRPr lang="fr-FR" sz="1400" dirty="0"/>
                    </a:p>
                  </a:txBody>
                  <a:tcPr/>
                </a:tc>
              </a:tr>
              <a:tr h="428628">
                <a:tc>
                  <a:txBody>
                    <a:bodyPr/>
                    <a:lstStyle/>
                    <a:p>
                      <a:r>
                        <a:rPr lang="fr-FR" sz="1400" dirty="0" smtClean="0"/>
                        <a:t>Chef de</a:t>
                      </a:r>
                      <a:r>
                        <a:rPr lang="fr-FR" sz="1400" baseline="0" dirty="0" smtClean="0"/>
                        <a:t> réception</a:t>
                      </a:r>
                      <a:endParaRPr lang="fr-FR" sz="1400" dirty="0"/>
                    </a:p>
                  </a:txBody>
                  <a:tcPr/>
                </a:tc>
                <a:tc>
                  <a:txBody>
                    <a:bodyPr/>
                    <a:lstStyle/>
                    <a:p>
                      <a:r>
                        <a:rPr lang="fr-FR" sz="1400" dirty="0" smtClean="0"/>
                        <a:t>7h</a:t>
                      </a:r>
                      <a:endParaRPr lang="fr-FR" sz="1400" dirty="0"/>
                    </a:p>
                  </a:txBody>
                  <a:tcPr/>
                </a:tc>
                <a:tc>
                  <a:txBody>
                    <a:bodyPr/>
                    <a:lstStyle/>
                    <a:p>
                      <a:r>
                        <a:rPr lang="fr-FR" sz="1400" dirty="0" smtClean="0"/>
                        <a:t>8h</a:t>
                      </a:r>
                      <a:endParaRPr lang="fr-FR" sz="1400" dirty="0"/>
                    </a:p>
                  </a:txBody>
                  <a:tcPr/>
                </a:tc>
                <a:tc>
                  <a:txBody>
                    <a:bodyPr/>
                    <a:lstStyle/>
                    <a:p>
                      <a:r>
                        <a:rPr lang="fr-FR" sz="1400" dirty="0" smtClean="0"/>
                        <a:t>15h</a:t>
                      </a:r>
                      <a:endParaRPr lang="fr-FR" sz="1400" dirty="0"/>
                    </a:p>
                  </a:txBody>
                  <a:tcPr/>
                </a:tc>
                <a:tc>
                  <a:txBody>
                    <a:bodyPr/>
                    <a:lstStyle/>
                    <a:p>
                      <a:r>
                        <a:rPr lang="fr-FR" sz="1400" dirty="0" smtClean="0"/>
                        <a:t>18h</a:t>
                      </a:r>
                      <a:endParaRPr lang="fr-FR" sz="1400" dirty="0"/>
                    </a:p>
                  </a:txBody>
                  <a:tcPr/>
                </a:tc>
                <a:tc>
                  <a:txBody>
                    <a:bodyPr/>
                    <a:lstStyle/>
                    <a:p>
                      <a:r>
                        <a:rPr lang="fr-FR" sz="1400" dirty="0" smtClean="0"/>
                        <a:t>23h</a:t>
                      </a:r>
                      <a:endParaRPr lang="fr-FR" sz="1400" dirty="0"/>
                    </a:p>
                  </a:txBody>
                  <a:tcPr/>
                </a:tc>
                <a:tc>
                  <a:txBody>
                    <a:bodyPr/>
                    <a:lstStyle/>
                    <a:p>
                      <a:endParaRPr lang="fr-FR" sz="1400" dirty="0">
                        <a:solidFill>
                          <a:srgbClr val="D60093"/>
                        </a:solidFill>
                      </a:endParaRPr>
                    </a:p>
                  </a:txBody>
                  <a:tcPr>
                    <a:solidFill>
                      <a:srgbClr val="D60093"/>
                    </a:solidFill>
                  </a:tcPr>
                </a:tc>
                <a:tc>
                  <a:txBody>
                    <a:bodyPr/>
                    <a:lstStyle/>
                    <a:p>
                      <a:r>
                        <a:rPr lang="fr-FR" sz="1400" dirty="0" smtClean="0"/>
                        <a:t>7h</a:t>
                      </a:r>
                      <a:endParaRPr lang="fr-FR" sz="1400" dirty="0"/>
                    </a:p>
                  </a:txBody>
                  <a:tcPr/>
                </a:tc>
              </a:tr>
              <a:tr h="339096">
                <a:tc>
                  <a:txBody>
                    <a:bodyPr/>
                    <a:lstStyle/>
                    <a:p>
                      <a:r>
                        <a:rPr lang="fr-FR" sz="1400" baseline="0" dirty="0" smtClean="0"/>
                        <a:t>1</a:t>
                      </a:r>
                      <a:r>
                        <a:rPr lang="fr-FR" sz="1400" baseline="30000" dirty="0" smtClean="0"/>
                        <a:t>er</a:t>
                      </a:r>
                      <a:r>
                        <a:rPr lang="fr-FR" sz="1400" baseline="0" dirty="0" smtClean="0"/>
                        <a:t>  récep</a:t>
                      </a:r>
                      <a:endParaRPr lang="fr-FR" sz="1400" dirty="0"/>
                    </a:p>
                  </a:txBody>
                  <a:tcPr/>
                </a:tc>
                <a:tc>
                  <a:txBody>
                    <a:bodyPr/>
                    <a:lstStyle/>
                    <a:p>
                      <a:r>
                        <a:rPr lang="fr-FR" sz="1400" dirty="0" smtClean="0"/>
                        <a:t>15h</a:t>
                      </a:r>
                      <a:endParaRPr lang="fr-FR" sz="1400" dirty="0"/>
                    </a:p>
                  </a:txBody>
                  <a:tcPr/>
                </a:tc>
                <a:tc>
                  <a:txBody>
                    <a:bodyPr/>
                    <a:lstStyle/>
                    <a:p>
                      <a:endParaRPr lang="fr-FR" sz="1400" dirty="0"/>
                    </a:p>
                  </a:txBody>
                  <a:tcPr>
                    <a:solidFill>
                      <a:srgbClr val="D60093"/>
                    </a:solidFill>
                  </a:tcPr>
                </a:tc>
                <a:tc>
                  <a:txBody>
                    <a:bodyPr/>
                    <a:lstStyle/>
                    <a:p>
                      <a:r>
                        <a:rPr lang="fr-FR" sz="1400" dirty="0" smtClean="0"/>
                        <a:t>7h</a:t>
                      </a:r>
                      <a:endParaRPr lang="fr-FR" sz="1400" dirty="0"/>
                    </a:p>
                  </a:txBody>
                  <a:tcPr/>
                </a:tc>
                <a:tc>
                  <a:txBody>
                    <a:bodyPr/>
                    <a:lstStyle/>
                    <a:p>
                      <a:r>
                        <a:rPr lang="fr-FR" sz="1400" dirty="0" smtClean="0"/>
                        <a:t>8h</a:t>
                      </a:r>
                      <a:endParaRPr lang="fr-FR" sz="1400" dirty="0"/>
                    </a:p>
                  </a:txBody>
                  <a:tcPr/>
                </a:tc>
                <a:tc>
                  <a:txBody>
                    <a:bodyPr/>
                    <a:lstStyle/>
                    <a:p>
                      <a:r>
                        <a:rPr lang="fr-FR" sz="1400" dirty="0" smtClean="0"/>
                        <a:t>15h</a:t>
                      </a:r>
                      <a:endParaRPr lang="fr-FR" sz="1400" dirty="0"/>
                    </a:p>
                  </a:txBody>
                  <a:tcPr/>
                </a:tc>
                <a:tc>
                  <a:txBody>
                    <a:bodyPr/>
                    <a:lstStyle/>
                    <a:p>
                      <a:r>
                        <a:rPr lang="fr-FR" sz="1400" dirty="0" smtClean="0"/>
                        <a:t>19h</a:t>
                      </a:r>
                      <a:endParaRPr lang="fr-FR" sz="1400" dirty="0"/>
                    </a:p>
                  </a:txBody>
                  <a:tcPr/>
                </a:tc>
                <a:tc>
                  <a:txBody>
                    <a:bodyPr/>
                    <a:lstStyle/>
                    <a:p>
                      <a:r>
                        <a:rPr lang="fr-FR" sz="1400" dirty="0" smtClean="0"/>
                        <a:t>23h</a:t>
                      </a:r>
                      <a:endParaRPr lang="fr-FR" sz="1400" dirty="0"/>
                    </a:p>
                  </a:txBody>
                  <a:tcPr/>
                </a:tc>
              </a:tr>
              <a:tr h="357190">
                <a:tc>
                  <a:txBody>
                    <a:bodyPr/>
                    <a:lstStyle/>
                    <a:p>
                      <a:r>
                        <a:rPr lang="fr-FR" sz="1400" dirty="0" smtClean="0"/>
                        <a:t>2</a:t>
                      </a:r>
                      <a:r>
                        <a:rPr lang="fr-FR" sz="1400" baseline="30000" dirty="0" smtClean="0"/>
                        <a:t>ème</a:t>
                      </a:r>
                      <a:r>
                        <a:rPr lang="fr-FR" sz="1400" dirty="0" smtClean="0"/>
                        <a:t> récep</a:t>
                      </a:r>
                      <a:endParaRPr lang="fr-FR" sz="1400" dirty="0"/>
                    </a:p>
                  </a:txBody>
                  <a:tcPr/>
                </a:tc>
                <a:tc>
                  <a:txBody>
                    <a:bodyPr/>
                    <a:lstStyle/>
                    <a:p>
                      <a:r>
                        <a:rPr lang="fr-FR" sz="1400" dirty="0" smtClean="0"/>
                        <a:t>23h</a:t>
                      </a:r>
                      <a:endParaRPr lang="fr-FR" sz="1400" dirty="0"/>
                    </a:p>
                  </a:txBody>
                  <a:tcPr/>
                </a:tc>
                <a:tc>
                  <a:txBody>
                    <a:bodyPr/>
                    <a:lstStyle/>
                    <a:p>
                      <a:r>
                        <a:rPr lang="fr-FR" sz="1400" dirty="0" smtClean="0"/>
                        <a:t>18h</a:t>
                      </a:r>
                      <a:endParaRPr lang="fr-FR" sz="1400" dirty="0"/>
                    </a:p>
                  </a:txBody>
                  <a:tcPr/>
                </a:tc>
                <a:tc>
                  <a:txBody>
                    <a:bodyPr/>
                    <a:lstStyle/>
                    <a:p>
                      <a:r>
                        <a:rPr lang="fr-FR" sz="1400" dirty="0" smtClean="0"/>
                        <a:t>23h</a:t>
                      </a:r>
                      <a:endParaRPr lang="fr-FR" sz="1400" dirty="0"/>
                    </a:p>
                  </a:txBody>
                  <a:tcPr/>
                </a:tc>
                <a:tc>
                  <a:txBody>
                    <a:bodyPr/>
                    <a:lstStyle/>
                    <a:p>
                      <a:endParaRPr lang="fr-FR" sz="1400" dirty="0"/>
                    </a:p>
                  </a:txBody>
                  <a:tcPr>
                    <a:solidFill>
                      <a:srgbClr val="D60093"/>
                    </a:solidFill>
                  </a:tcPr>
                </a:tc>
                <a:tc>
                  <a:txBody>
                    <a:bodyPr/>
                    <a:lstStyle/>
                    <a:p>
                      <a:r>
                        <a:rPr lang="fr-FR" sz="1400" dirty="0" smtClean="0"/>
                        <a:t>7h</a:t>
                      </a:r>
                      <a:endParaRPr lang="fr-FR" sz="1400" dirty="0"/>
                    </a:p>
                  </a:txBody>
                  <a:tcPr/>
                </a:tc>
                <a:tc>
                  <a:txBody>
                    <a:bodyPr/>
                    <a:lstStyle/>
                    <a:p>
                      <a:r>
                        <a:rPr lang="fr-FR" sz="1400" dirty="0" smtClean="0"/>
                        <a:t>8h</a:t>
                      </a:r>
                      <a:endParaRPr lang="fr-FR" sz="1400" dirty="0"/>
                    </a:p>
                  </a:txBody>
                  <a:tcPr/>
                </a:tc>
                <a:tc>
                  <a:txBody>
                    <a:bodyPr/>
                    <a:lstStyle/>
                    <a:p>
                      <a:r>
                        <a:rPr lang="fr-FR" sz="1400" dirty="0" smtClean="0"/>
                        <a:t>15h</a:t>
                      </a:r>
                      <a:endParaRPr lang="fr-FR" sz="1400" dirty="0"/>
                    </a:p>
                  </a:txBody>
                  <a:tcPr/>
                </a:tc>
              </a:tr>
              <a:tr h="357190">
                <a:tc>
                  <a:txBody>
                    <a:bodyPr/>
                    <a:lstStyle/>
                    <a:p>
                      <a:r>
                        <a:rPr lang="fr-FR" sz="1400" dirty="0" smtClean="0"/>
                        <a:t>gouvernante</a:t>
                      </a:r>
                      <a:endParaRPr lang="fr-FR" sz="1400" dirty="0"/>
                    </a:p>
                  </a:txBody>
                  <a:tcPr/>
                </a:tc>
                <a:tc>
                  <a:txBody>
                    <a:bodyPr/>
                    <a:lstStyle/>
                    <a:p>
                      <a:r>
                        <a:rPr lang="fr-FR" sz="1400" dirty="0" smtClean="0"/>
                        <a:t>8h</a:t>
                      </a:r>
                      <a:endParaRPr lang="fr-FR" sz="1400" dirty="0"/>
                    </a:p>
                  </a:txBody>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c>
                  <a:txBody>
                    <a:bodyPr/>
                    <a:lstStyle/>
                    <a:p>
                      <a:endParaRPr lang="fr-FR" sz="1400" dirty="0"/>
                    </a:p>
                  </a:txBody>
                  <a:tcPr>
                    <a:solidFill>
                      <a:srgbClr val="D60093"/>
                    </a:solidFill>
                  </a:tcPr>
                </a:tc>
              </a:tr>
              <a:tr h="357190">
                <a:tc>
                  <a:txBody>
                    <a:bodyPr/>
                    <a:lstStyle/>
                    <a:p>
                      <a:r>
                        <a:rPr lang="fr-FR" sz="1400" dirty="0" smtClean="0"/>
                        <a:t>M.</a:t>
                      </a:r>
                      <a:r>
                        <a:rPr lang="fr-FR" sz="1400" baseline="0" dirty="0" smtClean="0"/>
                        <a:t> d’hôtel</a:t>
                      </a:r>
                      <a:endParaRPr lang="fr-FR" sz="1400" dirty="0"/>
                    </a:p>
                  </a:txBody>
                  <a:tcPr/>
                </a:tc>
                <a:tc>
                  <a:txBody>
                    <a:bodyPr/>
                    <a:lstStyle/>
                    <a:p>
                      <a:r>
                        <a:rPr lang="fr-FR" sz="1400" dirty="0" smtClean="0"/>
                        <a:t>7h</a:t>
                      </a:r>
                      <a:endParaRPr lang="fr-FR" sz="1400" dirty="0"/>
                    </a:p>
                  </a:txBody>
                  <a:tcPr/>
                </a:tc>
                <a:tc>
                  <a:txBody>
                    <a:bodyPr/>
                    <a:lstStyle/>
                    <a:p>
                      <a:r>
                        <a:rPr lang="fr-FR" sz="1400" dirty="0" smtClean="0"/>
                        <a:t>7h</a:t>
                      </a:r>
                      <a:endParaRPr lang="fr-FR" sz="1400" dirty="0"/>
                    </a:p>
                  </a:txBody>
                  <a:tcPr/>
                </a:tc>
                <a:tc>
                  <a:txBody>
                    <a:bodyPr/>
                    <a:lstStyle/>
                    <a:p>
                      <a:r>
                        <a:rPr lang="fr-FR" sz="1400" dirty="0" smtClean="0"/>
                        <a:t>7h</a:t>
                      </a:r>
                      <a:endParaRPr lang="fr-FR" sz="1400" dirty="0"/>
                    </a:p>
                  </a:txBody>
                  <a:tcPr/>
                </a:tc>
                <a:tc>
                  <a:txBody>
                    <a:bodyPr/>
                    <a:lstStyle/>
                    <a:p>
                      <a:r>
                        <a:rPr lang="fr-FR" sz="1400" dirty="0" smtClean="0"/>
                        <a:t>7h</a:t>
                      </a:r>
                      <a:endParaRPr lang="fr-FR" sz="1400" dirty="0"/>
                    </a:p>
                  </a:txBody>
                  <a:tcPr/>
                </a:tc>
                <a:tc>
                  <a:txBody>
                    <a:bodyPr/>
                    <a:lstStyle/>
                    <a:p>
                      <a:endParaRPr lang="fr-FR" sz="1400" dirty="0"/>
                    </a:p>
                  </a:txBody>
                  <a:tcPr>
                    <a:solidFill>
                      <a:srgbClr val="D60093"/>
                    </a:solidFill>
                  </a:tcPr>
                </a:tc>
                <a:tc>
                  <a:txBody>
                    <a:bodyPr/>
                    <a:lstStyle/>
                    <a:p>
                      <a:r>
                        <a:rPr lang="fr-FR" sz="1400" dirty="0" smtClean="0"/>
                        <a:t>7h</a:t>
                      </a:r>
                      <a:endParaRPr lang="fr-FR" sz="1400" dirty="0"/>
                    </a:p>
                  </a:txBody>
                  <a:tcPr/>
                </a:tc>
                <a:tc>
                  <a:txBody>
                    <a:bodyPr/>
                    <a:lstStyle/>
                    <a:p>
                      <a:r>
                        <a:rPr lang="fr-FR" sz="1400" dirty="0" smtClean="0"/>
                        <a:t>8h</a:t>
                      </a:r>
                      <a:endParaRPr lang="fr-FR" sz="1400" dirty="0"/>
                    </a:p>
                  </a:txBody>
                  <a:tcPr/>
                </a:tc>
              </a:tr>
              <a:tr h="500066">
                <a:tc>
                  <a:txBody>
                    <a:bodyPr/>
                    <a:lstStyle/>
                    <a:p>
                      <a:r>
                        <a:rPr lang="fr-FR" sz="1400" dirty="0" smtClean="0"/>
                        <a:t>Chef cuisinier</a:t>
                      </a:r>
                      <a:endParaRPr lang="fr-FR" sz="1400" dirty="0"/>
                    </a:p>
                  </a:txBody>
                  <a:tcPr/>
                </a:tc>
                <a:tc>
                  <a:txBody>
                    <a:bodyPr/>
                    <a:lstStyle/>
                    <a:p>
                      <a:r>
                        <a:rPr lang="fr-FR" sz="1400" dirty="0" smtClean="0"/>
                        <a:t>7h</a:t>
                      </a:r>
                      <a:endParaRPr lang="fr-FR" sz="1400" dirty="0"/>
                    </a:p>
                  </a:txBody>
                  <a:tcPr/>
                </a:tc>
                <a:tc>
                  <a:txBody>
                    <a:bodyPr/>
                    <a:lstStyle/>
                    <a:p>
                      <a:r>
                        <a:rPr lang="fr-FR" sz="1400" dirty="0" smtClean="0"/>
                        <a:t>7h</a:t>
                      </a:r>
                      <a:endParaRPr lang="fr-FR" sz="1400" dirty="0"/>
                    </a:p>
                  </a:txBody>
                  <a:tcPr/>
                </a:tc>
                <a:tc>
                  <a:txBody>
                    <a:bodyPr/>
                    <a:lstStyle/>
                    <a:p>
                      <a:endParaRPr lang="fr-FR" sz="1400" dirty="0"/>
                    </a:p>
                  </a:txBody>
                  <a:tcPr>
                    <a:solidFill>
                      <a:srgbClr val="D60093"/>
                    </a:solidFill>
                  </a:tcPr>
                </a:tc>
                <a:tc>
                  <a:txBody>
                    <a:bodyPr/>
                    <a:lstStyle/>
                    <a:p>
                      <a:r>
                        <a:rPr lang="fr-FR" sz="1400" dirty="0" smtClean="0"/>
                        <a:t>7h</a:t>
                      </a:r>
                      <a:endParaRPr lang="fr-FR" sz="1400" dirty="0"/>
                    </a:p>
                  </a:txBody>
                  <a:tcPr/>
                </a:tc>
                <a:tc>
                  <a:txBody>
                    <a:bodyPr/>
                    <a:lstStyle/>
                    <a:p>
                      <a:r>
                        <a:rPr lang="fr-FR" sz="1400" dirty="0" smtClean="0"/>
                        <a:t>7h</a:t>
                      </a:r>
                      <a:endParaRPr lang="fr-FR" sz="1400" dirty="0"/>
                    </a:p>
                  </a:txBody>
                  <a:tcPr/>
                </a:tc>
                <a:tc>
                  <a:txBody>
                    <a:bodyPr/>
                    <a:lstStyle/>
                    <a:p>
                      <a:r>
                        <a:rPr lang="fr-FR" sz="1400" dirty="0" smtClean="0"/>
                        <a:t>6h30</a:t>
                      </a:r>
                      <a:endParaRPr lang="fr-FR" sz="1400" dirty="0"/>
                    </a:p>
                  </a:txBody>
                  <a:tcPr/>
                </a:tc>
                <a:tc>
                  <a:txBody>
                    <a:bodyPr/>
                    <a:lstStyle/>
                    <a:p>
                      <a:r>
                        <a:rPr lang="fr-FR" sz="1400" dirty="0" smtClean="0"/>
                        <a:t>6h30</a:t>
                      </a:r>
                      <a:endParaRPr lang="fr-FR" sz="1400" dirty="0"/>
                    </a:p>
                  </a:txBody>
                  <a:tcPr/>
                </a:tc>
              </a:tr>
              <a:tr h="410534">
                <a:tc>
                  <a:txBody>
                    <a:bodyPr/>
                    <a:lstStyle/>
                    <a:p>
                      <a:r>
                        <a:rPr lang="fr-FR" sz="1400" dirty="0" smtClean="0"/>
                        <a:t>1</a:t>
                      </a:r>
                      <a:r>
                        <a:rPr lang="fr-FR" sz="1400" baseline="30000" dirty="0" smtClean="0"/>
                        <a:t>er</a:t>
                      </a:r>
                      <a:r>
                        <a:rPr lang="fr-FR" sz="1400" dirty="0" smtClean="0"/>
                        <a:t> moniteur</a:t>
                      </a:r>
                      <a:endParaRPr lang="fr-FR" sz="1400" dirty="0"/>
                    </a:p>
                  </a:txBody>
                  <a:tcPr/>
                </a:tc>
                <a:tc>
                  <a:txBody>
                    <a:bodyPr/>
                    <a:lstStyle/>
                    <a:p>
                      <a:endParaRPr lang="fr-FR" sz="1400" dirty="0"/>
                    </a:p>
                  </a:txBody>
                  <a:tcPr>
                    <a:solidFill>
                      <a:srgbClr val="D60093"/>
                    </a:solidFill>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r>
              <a:tr h="428628">
                <a:tc>
                  <a:txBody>
                    <a:bodyPr/>
                    <a:lstStyle/>
                    <a:p>
                      <a:r>
                        <a:rPr lang="fr-FR" sz="1400" dirty="0" smtClean="0"/>
                        <a:t>2</a:t>
                      </a:r>
                      <a:r>
                        <a:rPr lang="fr-FR" sz="1400" baseline="30000" dirty="0" smtClean="0"/>
                        <a:t>ème</a:t>
                      </a:r>
                      <a:r>
                        <a:rPr lang="fr-FR" sz="1400" dirty="0" smtClean="0"/>
                        <a:t> moniteur</a:t>
                      </a:r>
                      <a:endParaRPr lang="fr-FR" sz="1400" dirty="0"/>
                    </a:p>
                  </a:txBody>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c>
                  <a:txBody>
                    <a:bodyPr/>
                    <a:lstStyle/>
                    <a:p>
                      <a:endParaRPr lang="fr-FR" sz="1400" dirty="0"/>
                    </a:p>
                  </a:txBody>
                  <a:tcPr>
                    <a:solidFill>
                      <a:srgbClr val="D60093"/>
                    </a:solidFill>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c>
                  <a:txBody>
                    <a:bodyPr/>
                    <a:lstStyle/>
                    <a:p>
                      <a:r>
                        <a:rPr lang="fr-FR" sz="1400" dirty="0" smtClean="0"/>
                        <a:t>9h</a:t>
                      </a:r>
                      <a:endParaRPr lang="fr-FR" sz="1400" dirty="0"/>
                    </a:p>
                  </a:txBody>
                  <a:tcPr/>
                </a:tc>
              </a:tr>
              <a:tr h="466368">
                <a:tc>
                  <a:txBody>
                    <a:bodyPr/>
                    <a:lstStyle/>
                    <a:p>
                      <a:r>
                        <a:rPr lang="fr-FR" sz="1400" dirty="0" smtClean="0"/>
                        <a:t>technicien</a:t>
                      </a:r>
                      <a:endParaRPr lang="fr-FR" sz="1400" dirty="0"/>
                    </a:p>
                  </a:txBody>
                  <a:tcPr/>
                </a:tc>
                <a:tc>
                  <a:txBody>
                    <a:bodyPr/>
                    <a:lstStyle/>
                    <a:p>
                      <a:r>
                        <a:rPr lang="fr-FR" sz="1400" dirty="0" smtClean="0"/>
                        <a:t>8h</a:t>
                      </a:r>
                      <a:endParaRPr lang="fr-FR" sz="1400" dirty="0"/>
                    </a:p>
                  </a:txBody>
                  <a:tcPr/>
                </a:tc>
                <a:tc>
                  <a:txBody>
                    <a:bodyPr/>
                    <a:lstStyle/>
                    <a:p>
                      <a:r>
                        <a:rPr lang="fr-FR" sz="1400" dirty="0" smtClean="0"/>
                        <a:t>8h</a:t>
                      </a:r>
                      <a:endParaRPr lang="fr-FR" sz="1400" dirty="0"/>
                    </a:p>
                  </a:txBody>
                  <a:tcPr/>
                </a:tc>
                <a:tc>
                  <a:txBody>
                    <a:bodyPr/>
                    <a:lstStyle/>
                    <a:p>
                      <a:r>
                        <a:rPr lang="fr-FR" sz="1400" dirty="0" smtClean="0"/>
                        <a:t>8h</a:t>
                      </a:r>
                      <a:endParaRPr lang="fr-FR" sz="1400" dirty="0"/>
                    </a:p>
                  </a:txBody>
                  <a:tcPr/>
                </a:tc>
                <a:tc>
                  <a:txBody>
                    <a:bodyPr/>
                    <a:lstStyle/>
                    <a:p>
                      <a:r>
                        <a:rPr lang="fr-FR" sz="1400" dirty="0" smtClean="0"/>
                        <a:t>8h</a:t>
                      </a:r>
                      <a:endParaRPr lang="fr-FR" sz="1400" dirty="0"/>
                    </a:p>
                  </a:txBody>
                  <a:tcPr/>
                </a:tc>
                <a:tc>
                  <a:txBody>
                    <a:bodyPr/>
                    <a:lstStyle/>
                    <a:p>
                      <a:endParaRPr lang="fr-FR" sz="1400" dirty="0"/>
                    </a:p>
                  </a:txBody>
                  <a:tcPr>
                    <a:solidFill>
                      <a:srgbClr val="D60093"/>
                    </a:solidFill>
                  </a:tcPr>
                </a:tc>
                <a:tc>
                  <a:txBody>
                    <a:bodyPr/>
                    <a:lstStyle/>
                    <a:p>
                      <a:r>
                        <a:rPr lang="fr-FR" sz="1400" dirty="0" smtClean="0"/>
                        <a:t>8h</a:t>
                      </a:r>
                      <a:endParaRPr lang="fr-FR" sz="1400" dirty="0"/>
                    </a:p>
                  </a:txBody>
                  <a:tcPr/>
                </a:tc>
                <a:tc>
                  <a:txBody>
                    <a:bodyPr/>
                    <a:lstStyle/>
                    <a:p>
                      <a:r>
                        <a:rPr lang="fr-FR" sz="1400" dirty="0" smtClean="0"/>
                        <a:t>8h</a:t>
                      </a:r>
                      <a:endParaRPr lang="fr-FR" sz="1400" dirty="0"/>
                    </a:p>
                  </a:txBody>
                  <a:tcPr/>
                </a:tc>
              </a:tr>
            </a:tbl>
          </a:graphicData>
        </a:graphic>
      </p:graphicFrame>
      <p:pic>
        <p:nvPicPr>
          <p:cNvPr id="5"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174" y="928670"/>
            <a:ext cx="3386917" cy="400110"/>
          </a:xfrm>
          <a:prstGeom prst="rect">
            <a:avLst/>
          </a:prstGeom>
        </p:spPr>
        <p:txBody>
          <a:bodyPr wrap="square">
            <a:spAutoFit/>
          </a:bodyPr>
          <a:lstStyle/>
          <a:p>
            <a:pPr algn="ctr"/>
            <a:r>
              <a:rPr lang="fr-FR" sz="2000" b="1" u="sng" dirty="0" smtClean="0">
                <a:latin typeface="Times New Roman" pitchFamily="18" charset="0"/>
              </a:rPr>
              <a:t>Fiche de poste du personnel</a:t>
            </a:r>
          </a:p>
        </p:txBody>
      </p:sp>
      <p:sp>
        <p:nvSpPr>
          <p:cNvPr id="3" name="Rectangle 2"/>
          <p:cNvSpPr/>
          <p:nvPr/>
        </p:nvSpPr>
        <p:spPr>
          <a:xfrm>
            <a:off x="1428728" y="2214555"/>
            <a:ext cx="6215106" cy="923330"/>
          </a:xfrm>
          <a:prstGeom prst="rect">
            <a:avLst/>
          </a:prstGeom>
        </p:spPr>
        <p:txBody>
          <a:bodyPr wrap="square">
            <a:spAutoFit/>
          </a:bodyPr>
          <a:lstStyle/>
          <a:p>
            <a:pPr algn="ctr">
              <a:tabLst>
                <a:tab pos="457200" algn="l"/>
              </a:tabLst>
            </a:pPr>
            <a:r>
              <a:rPr lang="fr-FR" b="1" dirty="0" smtClean="0">
                <a:latin typeface="Times New Roman" pitchFamily="18" charset="0"/>
              </a:rPr>
              <a:t>Le personnel du relais  doit être polyvalent, tous les horaires d’entrée sont fixes. En hôtellerie, on sait à quelle heure on rentre mais on ne sait jamais à quelle heure on sort. </a:t>
            </a:r>
            <a:endParaRPr lang="fr-FR" b="1" dirty="0">
              <a:latin typeface="Times New Roman" pitchFamily="18" charset="0"/>
            </a:endParaRPr>
          </a:p>
        </p:txBody>
      </p:sp>
      <p:pic>
        <p:nvPicPr>
          <p:cNvPr id="4"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205" y="785794"/>
            <a:ext cx="2437590" cy="313932"/>
          </a:xfrm>
          <a:prstGeom prst="rect">
            <a:avLst/>
          </a:prstGeom>
        </p:spPr>
        <p:txBody>
          <a:bodyPr wrap="square">
            <a:spAutoFit/>
          </a:bodyPr>
          <a:lstStyle/>
          <a:p>
            <a:pPr>
              <a:lnSpc>
                <a:spcPct val="80000"/>
              </a:lnSpc>
              <a:spcBef>
                <a:spcPct val="20000"/>
              </a:spcBef>
            </a:pPr>
            <a:r>
              <a:rPr lang="fr-FR" b="1" dirty="0" smtClean="0">
                <a:solidFill>
                  <a:srgbClr val="7030A0"/>
                </a:solidFill>
                <a:latin typeface="Times New Roman" pitchFamily="18" charset="0"/>
              </a:rPr>
              <a:t>II. Achat et production</a:t>
            </a:r>
            <a:endParaRPr lang="fr-FR" b="1" dirty="0">
              <a:solidFill>
                <a:srgbClr val="7030A0"/>
              </a:solidFill>
              <a:latin typeface="Times New Roman" pitchFamily="18" charset="0"/>
            </a:endParaRPr>
          </a:p>
        </p:txBody>
      </p:sp>
      <p:sp>
        <p:nvSpPr>
          <p:cNvPr id="3" name="Rectangle 2"/>
          <p:cNvSpPr/>
          <p:nvPr/>
        </p:nvSpPr>
        <p:spPr>
          <a:xfrm>
            <a:off x="2286000" y="2000240"/>
            <a:ext cx="4572000" cy="1323439"/>
          </a:xfrm>
          <a:prstGeom prst="rect">
            <a:avLst/>
          </a:prstGeom>
        </p:spPr>
        <p:txBody>
          <a:bodyPr wrap="square">
            <a:spAutoFit/>
          </a:bodyPr>
          <a:lstStyle/>
          <a:p>
            <a:pPr>
              <a:spcBef>
                <a:spcPct val="50000"/>
              </a:spcBef>
              <a:buFont typeface="Wingdings" pitchFamily="2" charset="2"/>
              <a:buChar char="ü"/>
            </a:pPr>
            <a:r>
              <a:rPr lang="fr-FR" sz="2000" b="1" dirty="0" smtClean="0">
                <a:latin typeface="Times New Roman" pitchFamily="18" charset="0"/>
              </a:rPr>
              <a:t>Choix des fournisseurs</a:t>
            </a:r>
          </a:p>
          <a:p>
            <a:pPr>
              <a:spcBef>
                <a:spcPct val="50000"/>
              </a:spcBef>
              <a:buFont typeface="Wingdings" pitchFamily="2" charset="2"/>
              <a:buChar char="ü"/>
            </a:pPr>
            <a:r>
              <a:rPr lang="fr-FR" sz="2000" b="1" dirty="0" smtClean="0">
                <a:latin typeface="Times New Roman" pitchFamily="18" charset="0"/>
              </a:rPr>
              <a:t> Méthode de stockage</a:t>
            </a:r>
          </a:p>
          <a:p>
            <a:pPr>
              <a:spcBef>
                <a:spcPct val="50000"/>
              </a:spcBef>
              <a:buFont typeface="Wingdings" pitchFamily="2" charset="2"/>
              <a:buChar char="ü"/>
            </a:pPr>
            <a:r>
              <a:rPr lang="fr-FR" sz="2000" b="1" dirty="0" smtClean="0">
                <a:latin typeface="Times New Roman" pitchFamily="18" charset="0"/>
              </a:rPr>
              <a:t> Fonction fabrication</a:t>
            </a:r>
            <a:endParaRPr lang="fr-FR" sz="2000" b="1" dirty="0">
              <a:latin typeface="Times New Roman" pitchFamily="18" charset="0"/>
            </a:endParaRPr>
          </a:p>
        </p:txBody>
      </p:sp>
      <p:pic>
        <p:nvPicPr>
          <p:cNvPr id="4" name="Picture 12" descr="T1-marche1"/>
          <p:cNvPicPr>
            <a:picLocks noChangeAspect="1" noChangeArrowheads="1"/>
          </p:cNvPicPr>
          <p:nvPr/>
        </p:nvPicPr>
        <p:blipFill>
          <a:blip r:embed="rId2"/>
          <a:srcRect/>
          <a:stretch>
            <a:fillRect/>
          </a:stretch>
        </p:blipFill>
        <p:spPr bwMode="auto">
          <a:xfrm>
            <a:off x="1042988" y="4149725"/>
            <a:ext cx="2016125" cy="1951038"/>
          </a:xfrm>
          <a:prstGeom prst="rect">
            <a:avLst/>
          </a:prstGeom>
          <a:noFill/>
          <a:ln w="9525">
            <a:noFill/>
            <a:miter lim="800000"/>
            <a:headEnd/>
            <a:tailEnd/>
          </a:ln>
        </p:spPr>
      </p:pic>
      <p:sp>
        <p:nvSpPr>
          <p:cNvPr id="5" name="Line 15"/>
          <p:cNvSpPr>
            <a:spLocks noChangeShapeType="1"/>
          </p:cNvSpPr>
          <p:nvPr/>
        </p:nvSpPr>
        <p:spPr bwMode="auto">
          <a:xfrm>
            <a:off x="3132138" y="5157788"/>
            <a:ext cx="792162" cy="0"/>
          </a:xfrm>
          <a:prstGeom prst="line">
            <a:avLst/>
          </a:prstGeom>
          <a:noFill/>
          <a:ln w="25400">
            <a:solidFill>
              <a:schemeClr val="tx1"/>
            </a:solidFill>
            <a:round/>
            <a:headEnd/>
            <a:tailEnd type="triangle" w="med" len="med"/>
          </a:ln>
        </p:spPr>
        <p:txBody>
          <a:bodyPr/>
          <a:lstStyle/>
          <a:p>
            <a:endParaRPr lang="fr-FR" dirty="0"/>
          </a:p>
        </p:txBody>
      </p:sp>
      <p:pic>
        <p:nvPicPr>
          <p:cNvPr id="6" name="Picture 14" descr="fifo-logiciel-de-gesti-000054858-4"/>
          <p:cNvPicPr>
            <a:picLocks noChangeAspect="1" noChangeArrowheads="1"/>
          </p:cNvPicPr>
          <p:nvPr/>
        </p:nvPicPr>
        <p:blipFill>
          <a:blip r:embed="rId3"/>
          <a:srcRect/>
          <a:stretch>
            <a:fillRect/>
          </a:stretch>
        </p:blipFill>
        <p:spPr bwMode="auto">
          <a:xfrm>
            <a:off x="3995738" y="4149725"/>
            <a:ext cx="2014537" cy="1944688"/>
          </a:xfrm>
          <a:prstGeom prst="rect">
            <a:avLst/>
          </a:prstGeom>
          <a:noFill/>
          <a:ln w="9525">
            <a:noFill/>
            <a:miter lim="800000"/>
            <a:headEnd/>
            <a:tailEnd/>
          </a:ln>
        </p:spPr>
      </p:pic>
      <p:sp>
        <p:nvSpPr>
          <p:cNvPr id="7" name="Line 16"/>
          <p:cNvSpPr>
            <a:spLocks noChangeShapeType="1"/>
          </p:cNvSpPr>
          <p:nvPr/>
        </p:nvSpPr>
        <p:spPr bwMode="auto">
          <a:xfrm>
            <a:off x="6084888" y="5157788"/>
            <a:ext cx="792162" cy="0"/>
          </a:xfrm>
          <a:prstGeom prst="line">
            <a:avLst/>
          </a:prstGeom>
          <a:noFill/>
          <a:ln w="25400">
            <a:solidFill>
              <a:schemeClr val="tx1"/>
            </a:solidFill>
            <a:round/>
            <a:headEnd/>
            <a:tailEnd type="triangle" w="med" len="med"/>
          </a:ln>
        </p:spPr>
        <p:txBody>
          <a:bodyPr/>
          <a:lstStyle/>
          <a:p>
            <a:endParaRPr lang="fr-FR" dirty="0"/>
          </a:p>
        </p:txBody>
      </p:sp>
      <p:pic>
        <p:nvPicPr>
          <p:cNvPr id="8" name="Picture 10" descr="cuisinier"/>
          <p:cNvPicPr>
            <a:picLocks noChangeAspect="1" noChangeArrowheads="1"/>
          </p:cNvPicPr>
          <p:nvPr/>
        </p:nvPicPr>
        <p:blipFill>
          <a:blip r:embed="rId4"/>
          <a:srcRect/>
          <a:stretch>
            <a:fillRect/>
          </a:stretch>
        </p:blipFill>
        <p:spPr bwMode="auto">
          <a:xfrm>
            <a:off x="6948488" y="4149725"/>
            <a:ext cx="2051050" cy="1944688"/>
          </a:xfrm>
          <a:prstGeom prst="rect">
            <a:avLst/>
          </a:prstGeom>
          <a:noFill/>
          <a:ln w="9525">
            <a:noFill/>
            <a:miter lim="800000"/>
            <a:headEnd/>
            <a:tailEnd/>
          </a:ln>
        </p:spPr>
      </p:pic>
      <p:pic>
        <p:nvPicPr>
          <p:cNvPr id="9" name="Picture 5" descr="lasalle_f2"/>
          <p:cNvPicPr>
            <a:picLocks noChangeAspect="1" noChangeArrowheads="1"/>
          </p:cNvPicPr>
          <p:nvPr/>
        </p:nvPicPr>
        <p:blipFill>
          <a:blip r:embed="rId5"/>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563" y="857232"/>
            <a:ext cx="3796873" cy="313932"/>
          </a:xfrm>
          <a:prstGeom prst="rect">
            <a:avLst/>
          </a:prstGeom>
        </p:spPr>
        <p:txBody>
          <a:bodyPr wrap="square">
            <a:spAutoFit/>
          </a:bodyPr>
          <a:lstStyle/>
          <a:p>
            <a:pPr>
              <a:lnSpc>
                <a:spcPct val="80000"/>
              </a:lnSpc>
              <a:spcBef>
                <a:spcPct val="50000"/>
              </a:spcBef>
            </a:pPr>
            <a:r>
              <a:rPr lang="fr-FR" b="1" dirty="0" smtClean="0">
                <a:solidFill>
                  <a:srgbClr val="008000"/>
                </a:solidFill>
                <a:latin typeface="Times New Roman" pitchFamily="18" charset="0"/>
              </a:rPr>
              <a:t>III. Commercialisation &amp; Marketing</a:t>
            </a:r>
            <a:endParaRPr lang="fr-FR" b="1" dirty="0">
              <a:solidFill>
                <a:srgbClr val="008000"/>
              </a:solidFill>
              <a:latin typeface="Times New Roman" pitchFamily="18" charset="0"/>
            </a:endParaRPr>
          </a:p>
        </p:txBody>
      </p:sp>
      <p:sp>
        <p:nvSpPr>
          <p:cNvPr id="3" name="Rectangle 2"/>
          <p:cNvSpPr/>
          <p:nvPr/>
        </p:nvSpPr>
        <p:spPr>
          <a:xfrm>
            <a:off x="2892694" y="1571612"/>
            <a:ext cx="3358612" cy="369332"/>
          </a:xfrm>
          <a:prstGeom prst="rect">
            <a:avLst/>
          </a:prstGeom>
        </p:spPr>
        <p:txBody>
          <a:bodyPr wrap="square">
            <a:spAutoFit/>
          </a:bodyPr>
          <a:lstStyle/>
          <a:p>
            <a:pPr algn="ctr"/>
            <a:r>
              <a:rPr lang="fr-FR" b="1" i="1" u="sng" dirty="0" smtClean="0">
                <a:latin typeface="Times New Roman" pitchFamily="18" charset="0"/>
              </a:rPr>
              <a:t>Stratégie de la commercialisation</a:t>
            </a:r>
            <a:endParaRPr lang="fr-FR" b="1" i="1" u="sng" dirty="0">
              <a:latin typeface="Times New Roman" pitchFamily="18" charset="0"/>
            </a:endParaRPr>
          </a:p>
        </p:txBody>
      </p:sp>
      <p:sp>
        <p:nvSpPr>
          <p:cNvPr id="4" name="Rectangle 3"/>
          <p:cNvSpPr/>
          <p:nvPr/>
        </p:nvSpPr>
        <p:spPr>
          <a:xfrm>
            <a:off x="1500166" y="2428868"/>
            <a:ext cx="5357834" cy="1938992"/>
          </a:xfrm>
          <a:prstGeom prst="rect">
            <a:avLst/>
          </a:prstGeom>
        </p:spPr>
        <p:txBody>
          <a:bodyPr wrap="square">
            <a:spAutoFit/>
          </a:bodyPr>
          <a:lstStyle/>
          <a:p>
            <a:pPr>
              <a:buFont typeface="Symbol" pitchFamily="18" charset="2"/>
              <a:buChar char=""/>
              <a:tabLst>
                <a:tab pos="1028700" algn="l"/>
              </a:tabLst>
            </a:pPr>
            <a:r>
              <a:rPr lang="fr-FR" sz="2400" b="1" i="1" dirty="0" smtClean="0">
                <a:latin typeface="Times New Roman" pitchFamily="18" charset="0"/>
              </a:rPr>
              <a:t>Guides de tourisme</a:t>
            </a:r>
          </a:p>
          <a:p>
            <a:pPr>
              <a:buFont typeface="Symbol" pitchFamily="18" charset="2"/>
              <a:buChar char=""/>
              <a:tabLst>
                <a:tab pos="1028700" algn="l"/>
              </a:tabLst>
            </a:pPr>
            <a:r>
              <a:rPr lang="fr-FR" sz="2400" b="1" i="1" dirty="0" smtClean="0">
                <a:latin typeface="Times New Roman" pitchFamily="18" charset="0"/>
              </a:rPr>
              <a:t>Site Internet </a:t>
            </a:r>
          </a:p>
          <a:p>
            <a:pPr>
              <a:buFont typeface="Symbol" pitchFamily="18" charset="2"/>
              <a:buChar char=""/>
              <a:tabLst>
                <a:tab pos="1028700" algn="l"/>
              </a:tabLst>
            </a:pPr>
            <a:r>
              <a:rPr lang="fr-FR" sz="2400" b="1" i="1" dirty="0" smtClean="0">
                <a:latin typeface="Times New Roman" pitchFamily="18" charset="0"/>
              </a:rPr>
              <a:t>Plaquette publicitaire</a:t>
            </a:r>
            <a:r>
              <a:rPr lang="fr-FR" sz="2400" dirty="0" smtClean="0">
                <a:latin typeface="Times New Roman" pitchFamily="18" charset="0"/>
              </a:rPr>
              <a:t> </a:t>
            </a:r>
          </a:p>
          <a:p>
            <a:pPr>
              <a:buFont typeface="Symbol" pitchFamily="18" charset="2"/>
              <a:buChar char=""/>
              <a:tabLst>
                <a:tab pos="1028700" algn="l"/>
              </a:tabLst>
            </a:pPr>
            <a:r>
              <a:rPr lang="fr-FR" sz="2400" b="1" i="1" dirty="0" smtClean="0">
                <a:latin typeface="Times New Roman" pitchFamily="18" charset="0"/>
              </a:rPr>
              <a:t>Partenaires presse</a:t>
            </a:r>
          </a:p>
          <a:p>
            <a:pPr>
              <a:buFont typeface="Symbol" pitchFamily="18" charset="2"/>
              <a:buChar char=""/>
              <a:tabLst>
                <a:tab pos="1028700" algn="l"/>
              </a:tabLst>
            </a:pPr>
            <a:r>
              <a:rPr lang="fr-FR" sz="2400" b="1" i="1" dirty="0" smtClean="0">
                <a:latin typeface="Times New Roman" pitchFamily="18" charset="0"/>
              </a:rPr>
              <a:t>Agences de voyage</a:t>
            </a:r>
            <a:r>
              <a:rPr lang="fr-FR" sz="2400" dirty="0" smtClean="0"/>
              <a:t> </a:t>
            </a:r>
            <a:endParaRPr lang="fr-FR" sz="2400" dirty="0"/>
          </a:p>
        </p:txBody>
      </p:sp>
      <p:pic>
        <p:nvPicPr>
          <p:cNvPr id="5"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8916" y="1142984"/>
            <a:ext cx="986167" cy="369332"/>
          </a:xfrm>
          <a:prstGeom prst="rect">
            <a:avLst/>
          </a:prstGeom>
        </p:spPr>
        <p:txBody>
          <a:bodyPr wrap="square">
            <a:spAutoFit/>
          </a:bodyPr>
          <a:lstStyle/>
          <a:p>
            <a:pPr algn="ctr">
              <a:tabLst>
                <a:tab pos="908050" algn="l"/>
                <a:tab pos="1228725" algn="l"/>
              </a:tabLst>
            </a:pPr>
            <a:r>
              <a:rPr lang="fr-FR" b="1" i="1" u="sng" dirty="0" smtClean="0">
                <a:latin typeface="Times New Roman" pitchFamily="18" charset="0"/>
              </a:rPr>
              <a:t>Les Prix</a:t>
            </a:r>
            <a:endParaRPr lang="fr-FR" b="1" i="1" u="sng" dirty="0">
              <a:latin typeface="Times New Roman" pitchFamily="18" charset="0"/>
            </a:endParaRPr>
          </a:p>
        </p:txBody>
      </p:sp>
      <p:sp>
        <p:nvSpPr>
          <p:cNvPr id="3" name="Rectangle 2"/>
          <p:cNvSpPr/>
          <p:nvPr/>
        </p:nvSpPr>
        <p:spPr>
          <a:xfrm>
            <a:off x="1142976" y="2143116"/>
            <a:ext cx="5715024" cy="2862322"/>
          </a:xfrm>
          <a:prstGeom prst="rect">
            <a:avLst/>
          </a:prstGeom>
        </p:spPr>
        <p:txBody>
          <a:bodyPr wrap="square">
            <a:spAutoFit/>
          </a:bodyPr>
          <a:lstStyle/>
          <a:p>
            <a:pPr algn="ctr"/>
            <a:r>
              <a:rPr lang="fr-FR" sz="2000" b="1" i="1" dirty="0" smtClean="0">
                <a:latin typeface="Times New Roman" pitchFamily="18" charset="0"/>
              </a:rPr>
              <a:t>L’analyse du marché de la région et la stratégie de commercialisation, vont nous permettre de déterminer les prix des chambres du relais</a:t>
            </a:r>
          </a:p>
          <a:p>
            <a:endParaRPr lang="fr-FR" sz="2000" dirty="0" smtClean="0">
              <a:latin typeface="Times New Roman" pitchFamily="18" charset="0"/>
            </a:endParaRPr>
          </a:p>
          <a:p>
            <a:pPr algn="ctr"/>
            <a:r>
              <a:rPr lang="fr-FR" sz="2000" i="1" dirty="0" smtClean="0">
                <a:latin typeface="Times New Roman" pitchFamily="18" charset="0"/>
              </a:rPr>
              <a:t>Les prestations en B.B </a:t>
            </a:r>
          </a:p>
          <a:p>
            <a:pPr algn="ctr"/>
            <a:r>
              <a:rPr lang="fr-FR" sz="2000" i="1" dirty="0" smtClean="0">
                <a:latin typeface="Times New Roman" pitchFamily="18" charset="0"/>
              </a:rPr>
              <a:t>Chambre : single            850 dh</a:t>
            </a:r>
          </a:p>
          <a:p>
            <a:pPr algn="ctr"/>
            <a:r>
              <a:rPr lang="fr-FR" sz="2000" i="1" dirty="0" smtClean="0"/>
              <a:t>                  : double           1000 dh</a:t>
            </a:r>
          </a:p>
          <a:p>
            <a:pPr algn="ctr"/>
            <a:r>
              <a:rPr lang="fr-FR" sz="2000" i="1" dirty="0" smtClean="0"/>
              <a:t>Appartements :                1600 dh</a:t>
            </a:r>
          </a:p>
          <a:p>
            <a:endParaRPr lang="fr-FR" sz="2000" dirty="0"/>
          </a:p>
        </p:txBody>
      </p:sp>
      <p:pic>
        <p:nvPicPr>
          <p:cNvPr id="4"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7554" y="1000108"/>
            <a:ext cx="1851800" cy="400110"/>
          </a:xfrm>
          <a:prstGeom prst="rect">
            <a:avLst/>
          </a:prstGeom>
        </p:spPr>
        <p:txBody>
          <a:bodyPr wrap="square">
            <a:spAutoFit/>
          </a:bodyPr>
          <a:lstStyle/>
          <a:p>
            <a:pPr algn="ctr"/>
            <a:r>
              <a:rPr lang="fr-FR" sz="2000" b="1" i="1" u="sng" dirty="0" smtClean="0">
                <a:latin typeface="Times New Roman" pitchFamily="18" charset="0"/>
              </a:rPr>
              <a:t>Conclusion</a:t>
            </a:r>
            <a:endParaRPr lang="fr-FR" sz="2000" b="1" i="1" u="sng" dirty="0">
              <a:latin typeface="Times New Roman" pitchFamily="18" charset="0"/>
            </a:endParaRPr>
          </a:p>
        </p:txBody>
      </p:sp>
      <p:sp>
        <p:nvSpPr>
          <p:cNvPr id="3" name="Rectangle 2"/>
          <p:cNvSpPr/>
          <p:nvPr/>
        </p:nvSpPr>
        <p:spPr>
          <a:xfrm>
            <a:off x="1357290" y="2143116"/>
            <a:ext cx="6286544" cy="3170099"/>
          </a:xfrm>
          <a:prstGeom prst="rect">
            <a:avLst/>
          </a:prstGeom>
        </p:spPr>
        <p:txBody>
          <a:bodyPr wrap="square">
            <a:spAutoFit/>
          </a:bodyPr>
          <a:lstStyle/>
          <a:p>
            <a:pPr algn="ctr"/>
            <a:r>
              <a:rPr lang="fr-FR" sz="2000" b="1" i="1" dirty="0" smtClean="0">
                <a:latin typeface="Times New Roman" pitchFamily="18" charset="0"/>
              </a:rPr>
              <a:t>Nous tenons à préciser que durant les 3 années de notre formation au Collège Lasalle International, nous avons acquis des connaissances approfondies qui nous ont permis d’évaluer nos performances en matière de gestion en générale et la gestion hôtelière en particulier.</a:t>
            </a:r>
          </a:p>
          <a:p>
            <a:pPr algn="ctr"/>
            <a:r>
              <a:rPr lang="fr-FR" sz="2000" b="1" i="1" dirty="0" smtClean="0">
                <a:latin typeface="Times New Roman" pitchFamily="18" charset="0"/>
              </a:rPr>
              <a:t>En appliquant tous ces acquis, on a pu réaliser notre projet et rendre notre entreprise plus rentable. ce projet nous a permis de partager les taches, travailler en groupe et de mieux connaître </a:t>
            </a:r>
          </a:p>
          <a:p>
            <a:pPr algn="ctr"/>
            <a:r>
              <a:rPr lang="fr-FR" sz="2000" b="1" i="1" dirty="0" smtClean="0">
                <a:latin typeface="Times New Roman" pitchFamily="18" charset="0"/>
              </a:rPr>
              <a:t>le monde de l’hôtellerie</a:t>
            </a:r>
            <a:r>
              <a:rPr lang="fr-FR" sz="2000" b="1" i="1" dirty="0" smtClean="0"/>
              <a:t> </a:t>
            </a:r>
            <a:endParaRPr lang="fr-FR" sz="2000" b="1" i="1" dirty="0"/>
          </a:p>
        </p:txBody>
      </p:sp>
      <p:pic>
        <p:nvPicPr>
          <p:cNvPr id="4"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643050"/>
            <a:ext cx="9001156" cy="2308324"/>
          </a:xfrm>
          <a:prstGeom prst="rect">
            <a:avLst/>
          </a:prstGeom>
        </p:spPr>
        <p:txBody>
          <a:bodyPr wrap="square">
            <a:spAutoFit/>
          </a:bodyPr>
          <a:lstStyle/>
          <a:p>
            <a:pPr algn="ctr"/>
            <a:r>
              <a:rPr lang="fr-FR" sz="7200" kern="10" spc="720" dirty="0" smtClean="0">
                <a:ln w="9525">
                  <a:solidFill>
                    <a:srgbClr val="243F60"/>
                  </a:solidFill>
                  <a:round/>
                  <a:headEnd/>
                  <a:tailEnd/>
                </a:ln>
                <a:solidFill>
                  <a:schemeClr val="accent4">
                    <a:lumMod val="60000"/>
                    <a:lumOff val="40000"/>
                  </a:schemeClr>
                </a:solidFill>
                <a:effectLst>
                  <a:outerShdw dist="45791" dir="3378596" algn="ctr" rotWithShape="0">
                    <a:srgbClr val="4D4D4D"/>
                  </a:outerShdw>
                </a:effectLst>
                <a:latin typeface="Script MT Bold"/>
              </a:rPr>
              <a:t>Merci pour votre attention</a:t>
            </a:r>
            <a:endParaRPr lang="fr-FR" sz="7200" kern="10" spc="720" dirty="0">
              <a:ln w="9525">
                <a:solidFill>
                  <a:srgbClr val="243F60"/>
                </a:solidFill>
                <a:round/>
                <a:headEnd/>
                <a:tailEnd/>
              </a:ln>
              <a:solidFill>
                <a:schemeClr val="accent4">
                  <a:lumMod val="60000"/>
                  <a:lumOff val="40000"/>
                </a:schemeClr>
              </a:solidFill>
              <a:effectLst>
                <a:outerShdw dist="45791" dir="3378596" algn="ctr" rotWithShape="0">
                  <a:srgbClr val="4D4D4D"/>
                </a:outerShdw>
              </a:effectLst>
              <a:latin typeface="Script MT Bold"/>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49376"/>
          </a:xfrm>
          <a:prstGeom prst="rect">
            <a:avLst/>
          </a:prstGeom>
        </p:spPr>
        <p:txBody>
          <a:bodyPr wrap="square">
            <a:spAutoFit/>
          </a:bodyPr>
          <a:lstStyle/>
          <a:p>
            <a:pPr>
              <a:lnSpc>
                <a:spcPct val="80000"/>
              </a:lnSpc>
            </a:pPr>
            <a:endParaRPr lang="fr-FR" sz="2400" b="1" i="1" u="sng" dirty="0" smtClean="0">
              <a:latin typeface="Times New Roman" pitchFamily="18" charset="0"/>
            </a:endParaRPr>
          </a:p>
          <a:p>
            <a:pPr>
              <a:lnSpc>
                <a:spcPct val="80000"/>
              </a:lnSpc>
            </a:pPr>
            <a:r>
              <a:rPr lang="fr-FR" b="1" dirty="0" smtClean="0">
                <a:solidFill>
                  <a:srgbClr val="008000"/>
                </a:solidFill>
                <a:latin typeface="Times New Roman" pitchFamily="18" charset="0"/>
              </a:rPr>
              <a:t>    </a:t>
            </a:r>
          </a:p>
          <a:p>
            <a:pPr>
              <a:lnSpc>
                <a:spcPct val="80000"/>
              </a:lnSpc>
            </a:pPr>
            <a:endParaRPr lang="fr-FR" b="1" dirty="0">
              <a:solidFill>
                <a:srgbClr val="008000"/>
              </a:solidFill>
              <a:latin typeface="Times New Roman" pitchFamily="18" charset="0"/>
            </a:endParaRPr>
          </a:p>
          <a:p>
            <a:pPr>
              <a:lnSpc>
                <a:spcPct val="80000"/>
              </a:lnSpc>
            </a:pPr>
            <a:endParaRPr lang="fr-FR" b="1" dirty="0" smtClean="0">
              <a:solidFill>
                <a:srgbClr val="008000"/>
              </a:solidFill>
              <a:latin typeface="Times New Roman" pitchFamily="18" charset="0"/>
            </a:endParaRPr>
          </a:p>
          <a:p>
            <a:pPr>
              <a:lnSpc>
                <a:spcPct val="80000"/>
              </a:lnSpc>
            </a:pPr>
            <a:endParaRPr lang="fr-FR" b="1" dirty="0">
              <a:solidFill>
                <a:srgbClr val="008000"/>
              </a:solidFill>
              <a:latin typeface="Times New Roman" pitchFamily="18" charset="0"/>
            </a:endParaRPr>
          </a:p>
          <a:p>
            <a:pPr>
              <a:lnSpc>
                <a:spcPct val="80000"/>
              </a:lnSpc>
            </a:pPr>
            <a:endParaRPr lang="fr-FR" b="1" dirty="0" smtClean="0">
              <a:solidFill>
                <a:srgbClr val="008000"/>
              </a:solidFill>
              <a:latin typeface="Times New Roman" pitchFamily="18" charset="0"/>
            </a:endParaRPr>
          </a:p>
          <a:p>
            <a:pPr>
              <a:lnSpc>
                <a:spcPct val="80000"/>
              </a:lnSpc>
            </a:pPr>
            <a:endParaRPr lang="fr-FR" b="1" dirty="0" smtClean="0">
              <a:solidFill>
                <a:srgbClr val="008000"/>
              </a:solidFill>
              <a:latin typeface="Times New Roman" pitchFamily="18" charset="0"/>
            </a:endParaRPr>
          </a:p>
          <a:p>
            <a:pPr>
              <a:lnSpc>
                <a:spcPct val="80000"/>
              </a:lnSpc>
            </a:pPr>
            <a:r>
              <a:rPr lang="fr-FR" b="1" dirty="0" smtClean="0">
                <a:solidFill>
                  <a:srgbClr val="00B050"/>
                </a:solidFill>
                <a:latin typeface="Times New Roman" pitchFamily="18" charset="0"/>
              </a:rPr>
              <a:t> II. L’étude financière</a:t>
            </a:r>
          </a:p>
          <a:p>
            <a:pPr>
              <a:lnSpc>
                <a:spcPct val="80000"/>
              </a:lnSpc>
            </a:pPr>
            <a:endParaRPr lang="fr-FR" b="1" dirty="0" smtClean="0">
              <a:solidFill>
                <a:schemeClr val="accent4"/>
              </a:solidFill>
              <a:latin typeface="Times New Roman" pitchFamily="18" charset="0"/>
            </a:endParaRPr>
          </a:p>
          <a:p>
            <a:pPr>
              <a:lnSpc>
                <a:spcPct val="80000"/>
              </a:lnSpc>
            </a:pPr>
            <a:r>
              <a:rPr lang="fr-FR" b="1" dirty="0" smtClean="0">
                <a:solidFill>
                  <a:schemeClr val="accent4"/>
                </a:solidFill>
                <a:latin typeface="Times New Roman" pitchFamily="18" charset="0"/>
              </a:rPr>
              <a:t>       1. Cout d’investissement</a:t>
            </a:r>
          </a:p>
          <a:p>
            <a:pPr>
              <a:lnSpc>
                <a:spcPct val="80000"/>
              </a:lnSpc>
            </a:pPr>
            <a:endParaRPr lang="fr-FR" b="1" dirty="0" smtClean="0">
              <a:solidFill>
                <a:schemeClr val="accent4"/>
              </a:solidFill>
              <a:latin typeface="Times New Roman" pitchFamily="18" charset="0"/>
            </a:endParaRPr>
          </a:p>
          <a:p>
            <a:pPr>
              <a:lnSpc>
                <a:spcPct val="80000"/>
              </a:lnSpc>
            </a:pPr>
            <a:r>
              <a:rPr lang="fr-FR" b="1" dirty="0" smtClean="0">
                <a:solidFill>
                  <a:schemeClr val="accent4"/>
                </a:solidFill>
                <a:latin typeface="Times New Roman" pitchFamily="18" charset="0"/>
              </a:rPr>
              <a:t>       2. Plan de financement</a:t>
            </a:r>
          </a:p>
          <a:p>
            <a:pPr>
              <a:lnSpc>
                <a:spcPct val="80000"/>
              </a:lnSpc>
            </a:pPr>
            <a:endParaRPr lang="fr-FR" b="1" dirty="0" smtClean="0">
              <a:solidFill>
                <a:schemeClr val="accent4"/>
              </a:solidFill>
              <a:latin typeface="Times New Roman" pitchFamily="18" charset="0"/>
            </a:endParaRPr>
          </a:p>
          <a:p>
            <a:pPr>
              <a:lnSpc>
                <a:spcPct val="80000"/>
              </a:lnSpc>
            </a:pPr>
            <a:r>
              <a:rPr lang="fr-FR" b="1" dirty="0" smtClean="0">
                <a:solidFill>
                  <a:schemeClr val="accent4"/>
                </a:solidFill>
                <a:latin typeface="Times New Roman" pitchFamily="18" charset="0"/>
              </a:rPr>
              <a:t>       3. Budget d’exploitation </a:t>
            </a:r>
          </a:p>
          <a:p>
            <a:pPr>
              <a:lnSpc>
                <a:spcPct val="80000"/>
              </a:lnSpc>
            </a:pPr>
            <a:endParaRPr lang="fr-FR" b="1" dirty="0" smtClean="0">
              <a:solidFill>
                <a:srgbClr val="FF0000"/>
              </a:solidFill>
              <a:latin typeface="Times New Roman" pitchFamily="18" charset="0"/>
            </a:endParaRPr>
          </a:p>
          <a:p>
            <a:pPr>
              <a:lnSpc>
                <a:spcPct val="80000"/>
              </a:lnSpc>
            </a:pPr>
            <a:r>
              <a:rPr lang="fr-FR" b="1" dirty="0" smtClean="0">
                <a:solidFill>
                  <a:srgbClr val="FF0000"/>
                </a:solidFill>
                <a:latin typeface="Times New Roman" pitchFamily="18" charset="0"/>
              </a:rPr>
              <a:t>  </a:t>
            </a:r>
          </a:p>
          <a:p>
            <a:pPr>
              <a:lnSpc>
                <a:spcPct val="80000"/>
              </a:lnSpc>
            </a:pPr>
            <a:r>
              <a:rPr lang="fr-FR" b="1" dirty="0" smtClean="0">
                <a:solidFill>
                  <a:srgbClr val="FF0000"/>
                </a:solidFill>
                <a:latin typeface="Times New Roman" pitchFamily="18" charset="0"/>
              </a:rPr>
              <a:t> </a:t>
            </a:r>
            <a:r>
              <a:rPr lang="fr-FR" b="1" dirty="0" smtClean="0">
                <a:solidFill>
                  <a:schemeClr val="tx2">
                    <a:lumMod val="75000"/>
                  </a:schemeClr>
                </a:solidFill>
                <a:latin typeface="Times New Roman" pitchFamily="18" charset="0"/>
              </a:rPr>
              <a:t>C. Plan d’action</a:t>
            </a:r>
          </a:p>
          <a:p>
            <a:pPr>
              <a:lnSpc>
                <a:spcPct val="80000"/>
              </a:lnSpc>
            </a:pPr>
            <a:endParaRPr lang="fr-FR" b="1" dirty="0" smtClean="0">
              <a:solidFill>
                <a:schemeClr val="accent1">
                  <a:lumMod val="75000"/>
                </a:schemeClr>
              </a:solidFill>
              <a:latin typeface="Times New Roman" pitchFamily="18" charset="0"/>
            </a:endParaRPr>
          </a:p>
          <a:p>
            <a:pPr>
              <a:lnSpc>
                <a:spcPct val="80000"/>
              </a:lnSpc>
            </a:pPr>
            <a:r>
              <a:rPr lang="fr-FR" b="1" dirty="0" smtClean="0">
                <a:solidFill>
                  <a:schemeClr val="accent1">
                    <a:lumMod val="75000"/>
                  </a:schemeClr>
                </a:solidFill>
                <a:latin typeface="Times New Roman" pitchFamily="18" charset="0"/>
              </a:rPr>
              <a:t>     I. Ressources humaines</a:t>
            </a:r>
          </a:p>
          <a:p>
            <a:pPr>
              <a:lnSpc>
                <a:spcPct val="80000"/>
              </a:lnSpc>
            </a:pPr>
            <a:endParaRPr lang="fr-FR" b="1" dirty="0" smtClean="0">
              <a:solidFill>
                <a:schemeClr val="accent1">
                  <a:lumMod val="75000"/>
                </a:schemeClr>
              </a:solidFill>
              <a:latin typeface="Times New Roman" pitchFamily="18" charset="0"/>
            </a:endParaRPr>
          </a:p>
          <a:p>
            <a:pPr>
              <a:lnSpc>
                <a:spcPct val="80000"/>
              </a:lnSpc>
            </a:pPr>
            <a:r>
              <a:rPr lang="fr-FR" b="1" dirty="0" smtClean="0">
                <a:solidFill>
                  <a:schemeClr val="accent1">
                    <a:lumMod val="75000"/>
                  </a:schemeClr>
                </a:solidFill>
                <a:latin typeface="Times New Roman" pitchFamily="18" charset="0"/>
              </a:rPr>
              <a:t>     II. Achat et production</a:t>
            </a:r>
          </a:p>
          <a:p>
            <a:pPr>
              <a:lnSpc>
                <a:spcPct val="80000"/>
              </a:lnSpc>
            </a:pPr>
            <a:endParaRPr lang="fr-FR" b="1" dirty="0" smtClean="0">
              <a:solidFill>
                <a:schemeClr val="accent1">
                  <a:lumMod val="75000"/>
                </a:schemeClr>
              </a:solidFill>
              <a:latin typeface="Times New Roman" pitchFamily="18" charset="0"/>
            </a:endParaRPr>
          </a:p>
          <a:p>
            <a:pPr>
              <a:lnSpc>
                <a:spcPct val="80000"/>
              </a:lnSpc>
            </a:pPr>
            <a:r>
              <a:rPr lang="fr-FR" b="1" dirty="0" smtClean="0">
                <a:solidFill>
                  <a:schemeClr val="accent1">
                    <a:lumMod val="75000"/>
                  </a:schemeClr>
                </a:solidFill>
                <a:latin typeface="Times New Roman" pitchFamily="18" charset="0"/>
              </a:rPr>
              <a:t>     III. Commercialisation &amp; Marketing</a:t>
            </a:r>
          </a:p>
          <a:p>
            <a:pPr>
              <a:lnSpc>
                <a:spcPct val="80000"/>
              </a:lnSpc>
            </a:pPr>
            <a:endParaRPr lang="fr-FR" b="1" dirty="0" smtClean="0">
              <a:solidFill>
                <a:srgbClr val="008000"/>
              </a:solidFill>
              <a:latin typeface="Times New Roman" pitchFamily="18" charset="0"/>
            </a:endParaRPr>
          </a:p>
          <a:p>
            <a:pPr>
              <a:lnSpc>
                <a:spcPct val="80000"/>
              </a:lnSpc>
            </a:pPr>
            <a:r>
              <a:rPr lang="fr-FR" b="1" dirty="0" smtClean="0">
                <a:solidFill>
                  <a:srgbClr val="FF0000"/>
                </a:solidFill>
                <a:latin typeface="Times New Roman" pitchFamily="18" charset="0"/>
              </a:rPr>
              <a:t>  </a:t>
            </a:r>
            <a:r>
              <a:rPr lang="fr-FR" b="1" dirty="0" smtClean="0">
                <a:solidFill>
                  <a:schemeClr val="tx2">
                    <a:lumMod val="75000"/>
                  </a:schemeClr>
                </a:solidFill>
                <a:latin typeface="Times New Roman" pitchFamily="18" charset="0"/>
              </a:rPr>
              <a:t>D. Etudes juridique</a:t>
            </a:r>
          </a:p>
          <a:p>
            <a:pPr>
              <a:lnSpc>
                <a:spcPct val="80000"/>
              </a:lnSpc>
            </a:pPr>
            <a:r>
              <a:rPr lang="fr-FR" b="1" dirty="0" smtClean="0">
                <a:solidFill>
                  <a:schemeClr val="accent2"/>
                </a:solidFill>
                <a:latin typeface="Times New Roman" pitchFamily="18" charset="0"/>
              </a:rPr>
              <a:t>   </a:t>
            </a:r>
          </a:p>
          <a:p>
            <a:pPr>
              <a:lnSpc>
                <a:spcPct val="80000"/>
              </a:lnSpc>
            </a:pPr>
            <a:r>
              <a:rPr lang="fr-FR" b="1" dirty="0" smtClean="0">
                <a:solidFill>
                  <a:schemeClr val="accent2"/>
                </a:solidFill>
                <a:latin typeface="Times New Roman" pitchFamily="18" charset="0"/>
              </a:rPr>
              <a:t> </a:t>
            </a:r>
            <a:r>
              <a:rPr lang="fr-FR" b="1" dirty="0" smtClean="0">
                <a:latin typeface="Times New Roman" pitchFamily="18" charset="0"/>
              </a:rPr>
              <a:t>Conclusion</a:t>
            </a:r>
            <a:endParaRPr lang="fr-FR" dirty="0"/>
          </a:p>
        </p:txBody>
      </p:sp>
      <p:pic>
        <p:nvPicPr>
          <p:cNvPr id="4"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214290"/>
            <a:ext cx="9144000" cy="640873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1" i="1" u="sng" strike="noStrike" kern="1200" cap="none" spc="0" normalizeH="0" baseline="0" noProof="0" dirty="0" smtClean="0">
              <a:ln>
                <a:noFill/>
              </a:ln>
              <a:solidFill>
                <a:schemeClr val="accent2"/>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1" i="1" u="sng" strike="noStrike" kern="1200" cap="none" spc="0" normalizeH="0" baseline="0" noProof="0" dirty="0" smtClean="0">
              <a:ln>
                <a:noFill/>
              </a:ln>
              <a:solidFill>
                <a:schemeClr val="accent2"/>
              </a:solidFill>
              <a:effectLst/>
              <a:uLnTx/>
              <a:uFillTx/>
              <a:latin typeface="Times New Roman"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1" i="1" u="sng" strike="noStrike" kern="1200" cap="none" spc="0" normalizeH="0" baseline="0" noProof="0" dirty="0" smtClean="0">
                <a:ln>
                  <a:noFill/>
                </a:ln>
                <a:effectLst/>
                <a:uLnTx/>
                <a:uFillTx/>
                <a:latin typeface="Times New Roman" pitchFamily="18" charset="0"/>
                <a:ea typeface="+mn-ea"/>
                <a:cs typeface="+mn-cs"/>
              </a:rPr>
              <a:t>Introduction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accent2"/>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1" i="0" u="none" strike="noStrike" kern="1200" cap="none" spc="0" normalizeH="0" baseline="0" noProof="0" dirty="0" smtClean="0">
                <a:ln>
                  <a:noFill/>
                </a:ln>
                <a:solidFill>
                  <a:schemeClr val="tx1"/>
                </a:solidFill>
                <a:effectLst/>
                <a:uLnTx/>
                <a:uFillTx/>
                <a:latin typeface="Times New Roman" pitchFamily="18" charset="0"/>
                <a:ea typeface="+mn-ea"/>
                <a:cs typeface="+mn-cs"/>
              </a:rPr>
              <a:t>Notre projet est un témoignage de</a:t>
            </a:r>
            <a:r>
              <a:rPr kumimoji="0" lang="fr-FR" sz="2400" b="1" i="0" u="none" strike="noStrike" kern="1200" cap="none" spc="0" normalizeH="0" noProof="0" dirty="0" smtClean="0">
                <a:ln>
                  <a:noFill/>
                </a:ln>
                <a:solidFill>
                  <a:schemeClr val="tx1"/>
                </a:solidFill>
                <a:effectLst/>
                <a:uLnTx/>
                <a:uFillTx/>
                <a:latin typeface="Times New Roman" pitchFamily="18" charset="0"/>
                <a:ea typeface="+mn-ea"/>
                <a:cs typeface="+mn-cs"/>
              </a:rPr>
              <a:t> trois</a:t>
            </a:r>
            <a:r>
              <a:rPr kumimoji="0" lang="fr-FR" sz="2400" b="1" i="0" u="none" strike="noStrike" kern="1200" cap="none" spc="0" normalizeH="0" baseline="0" noProof="0" dirty="0" smtClean="0">
                <a:ln>
                  <a:noFill/>
                </a:ln>
                <a:solidFill>
                  <a:schemeClr val="tx1"/>
                </a:solidFill>
                <a:effectLst/>
                <a:uLnTx/>
                <a:uFillTx/>
                <a:latin typeface="Times New Roman" pitchFamily="18" charset="0"/>
                <a:ea typeface="+mn-ea"/>
                <a:cs typeface="+mn-cs"/>
              </a:rPr>
              <a:t> ans d’étude en technique d’hébergement et gestion hôtelière.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1" i="0" u="none" strike="noStrike" kern="1200" cap="none" spc="0" normalizeH="0" baseline="0" noProof="0" dirty="0" smtClean="0">
                <a:ln>
                  <a:noFill/>
                </a:ln>
                <a:solidFill>
                  <a:schemeClr val="tx1"/>
                </a:solidFill>
                <a:effectLst/>
                <a:uLnTx/>
                <a:uFillTx/>
                <a:latin typeface="Times New Roman" pitchFamily="18" charset="0"/>
                <a:ea typeface="+mn-ea"/>
                <a:cs typeface="+mn-cs"/>
              </a:rPr>
              <a:t>Il</a:t>
            </a:r>
            <a:r>
              <a:rPr kumimoji="0" lang="fr-FR" sz="2400" b="1" i="0" u="none" strike="noStrike" kern="1200" cap="none" spc="0" normalizeH="0" noProof="0" dirty="0" smtClean="0">
                <a:ln>
                  <a:noFill/>
                </a:ln>
                <a:solidFill>
                  <a:schemeClr val="tx1"/>
                </a:solidFill>
                <a:effectLst/>
                <a:uLnTx/>
                <a:uFillTx/>
                <a:latin typeface="Times New Roman" pitchFamily="18" charset="0"/>
                <a:ea typeface="+mn-ea"/>
                <a:cs typeface="+mn-cs"/>
              </a:rPr>
              <a:t> </a:t>
            </a:r>
            <a:r>
              <a:rPr kumimoji="0" lang="fr-FR" sz="2400" b="1" i="0" u="none" strike="noStrike" kern="1200" cap="none" spc="0" normalizeH="0" baseline="0" noProof="0" dirty="0" smtClean="0">
                <a:ln>
                  <a:noFill/>
                </a:ln>
                <a:solidFill>
                  <a:schemeClr val="tx1"/>
                </a:solidFill>
                <a:effectLst/>
                <a:uLnTx/>
                <a:uFillTx/>
                <a:latin typeface="Times New Roman" pitchFamily="18" charset="0"/>
                <a:ea typeface="+mn-ea"/>
                <a:cs typeface="+mn-cs"/>
              </a:rPr>
              <a:t>consiste à la création</a:t>
            </a:r>
            <a:r>
              <a:rPr kumimoji="0" lang="fr-FR" sz="2400" b="1" i="0" u="none" strike="noStrike" kern="1200" cap="none" spc="0" normalizeH="0" noProof="0" dirty="0" smtClean="0">
                <a:ln>
                  <a:noFill/>
                </a:ln>
                <a:solidFill>
                  <a:schemeClr val="tx1"/>
                </a:solidFill>
                <a:effectLst/>
                <a:uLnTx/>
                <a:uFillTx/>
                <a:latin typeface="Times New Roman" pitchFamily="18" charset="0"/>
                <a:ea typeface="+mn-ea"/>
                <a:cs typeface="+mn-cs"/>
              </a:rPr>
              <a:t> d’</a:t>
            </a:r>
            <a:r>
              <a:rPr kumimoji="0" lang="fr-FR" sz="2400" b="1" i="0" u="none" strike="noStrike" kern="1200" cap="none" spc="0" normalizeH="0" baseline="0" noProof="0" dirty="0" smtClean="0">
                <a:ln>
                  <a:noFill/>
                </a:ln>
                <a:solidFill>
                  <a:schemeClr val="tx1"/>
                </a:solidFill>
                <a:effectLst/>
                <a:uLnTx/>
                <a:uFillTx/>
                <a:latin typeface="Times New Roman" pitchFamily="18" charset="0"/>
                <a:ea typeface="+mn-ea"/>
                <a:cs typeface="+mn-cs"/>
              </a:rPr>
              <a:t>un relais dans la région de</a:t>
            </a:r>
            <a:r>
              <a:rPr kumimoji="0" lang="fr-FR" sz="2400" b="1" i="0" u="none" strike="noStrike" kern="1200" cap="none" spc="0" normalizeH="0" noProof="0" dirty="0" smtClean="0">
                <a:ln>
                  <a:noFill/>
                </a:ln>
                <a:solidFill>
                  <a:schemeClr val="tx1"/>
                </a:solidFill>
                <a:effectLst/>
                <a:uLnTx/>
                <a:uFillTx/>
                <a:latin typeface="Times New Roman" pitchFamily="18" charset="0"/>
                <a:ea typeface="+mn-ea"/>
                <a:cs typeface="+mn-cs"/>
              </a:rPr>
              <a:t> Casablanca </a:t>
            </a:r>
            <a:r>
              <a:rPr kumimoji="0" lang="fr-FR" sz="2400" b="1" i="0" u="none" strike="noStrike" kern="1200" cap="none" spc="0" normalizeH="0" baseline="0" noProof="0" dirty="0" smtClean="0">
                <a:ln>
                  <a:noFill/>
                </a:ln>
                <a:solidFill>
                  <a:schemeClr val="tx1"/>
                </a:solidFill>
                <a:effectLst/>
                <a:uLnTx/>
                <a:uFillTx/>
                <a:latin typeface="Times New Roman" pitchFamily="18" charset="0"/>
                <a:ea typeface="+mn-ea"/>
                <a:cs typeface="+mn-cs"/>
              </a:rPr>
              <a:t>et plus précisément le village d’elkhiyayta.</a:t>
            </a:r>
          </a:p>
        </p:txBody>
      </p:sp>
      <p:pic>
        <p:nvPicPr>
          <p:cNvPr id="3"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linds(horizontal)">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linds(horizontal)">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357298"/>
            <a:ext cx="8229600" cy="785818"/>
          </a:xfrm>
        </p:spPr>
        <p:txBody>
          <a:bodyPr>
            <a:noAutofit/>
          </a:bodyPr>
          <a:lstStyle/>
          <a:p>
            <a:r>
              <a:rPr lang="fr-FR" sz="2000" b="1" dirty="0" smtClean="0">
                <a:solidFill>
                  <a:srgbClr val="00B050"/>
                </a:solidFill>
                <a:latin typeface="Times New Roman" pitchFamily="18" charset="0"/>
              </a:rPr>
              <a:t> </a:t>
            </a:r>
            <a:br>
              <a:rPr lang="fr-FR" sz="2000" b="1" dirty="0" smtClean="0">
                <a:solidFill>
                  <a:srgbClr val="00B050"/>
                </a:solidFill>
                <a:latin typeface="Times New Roman" pitchFamily="18" charset="0"/>
              </a:rPr>
            </a:br>
            <a:r>
              <a:rPr lang="fr-FR" sz="2000" b="1" dirty="0" smtClean="0">
                <a:solidFill>
                  <a:srgbClr val="00B050"/>
                </a:solidFill>
                <a:latin typeface="Times New Roman" pitchFamily="18" charset="0"/>
              </a:rPr>
              <a:t/>
            </a:r>
            <a:br>
              <a:rPr lang="fr-FR" sz="2000" b="1" dirty="0" smtClean="0">
                <a:solidFill>
                  <a:srgbClr val="00B050"/>
                </a:solidFill>
                <a:latin typeface="Times New Roman" pitchFamily="18" charset="0"/>
              </a:rPr>
            </a:br>
            <a:r>
              <a:rPr lang="fr-FR" sz="2000" b="1" dirty="0" smtClean="0">
                <a:solidFill>
                  <a:srgbClr val="00B050"/>
                </a:solidFill>
                <a:latin typeface="Times New Roman" pitchFamily="18" charset="0"/>
              </a:rPr>
              <a:t>1. présentation  de la région et le lieu d’implantation</a:t>
            </a:r>
            <a:endParaRPr lang="fr-FR" sz="2000" dirty="0">
              <a:solidFill>
                <a:srgbClr val="00B050"/>
              </a:solidFill>
            </a:endParaRPr>
          </a:p>
        </p:txBody>
      </p:sp>
      <p:sp>
        <p:nvSpPr>
          <p:cNvPr id="4" name="Espace réservé du contenu 3"/>
          <p:cNvSpPr>
            <a:spLocks noGrp="1"/>
          </p:cNvSpPr>
          <p:nvPr>
            <p:ph idx="1"/>
          </p:nvPr>
        </p:nvSpPr>
        <p:spPr>
          <a:xfrm>
            <a:off x="457200" y="2214554"/>
            <a:ext cx="8229600" cy="3911609"/>
          </a:xfrm>
        </p:spPr>
        <p:txBody>
          <a:bodyPr>
            <a:normAutofit fontScale="92500" lnSpcReduction="20000"/>
          </a:bodyPr>
          <a:lstStyle/>
          <a:p>
            <a:pPr algn="ctr"/>
            <a:endParaRPr lang="fr-FR" sz="2400" dirty="0" smtClean="0"/>
          </a:p>
          <a:p>
            <a:pPr>
              <a:buNone/>
            </a:pPr>
            <a:endParaRPr lang="fr-FR" sz="2400" dirty="0" smtClean="0"/>
          </a:p>
          <a:p>
            <a:r>
              <a:rPr lang="fr-FR" sz="2600" b="1" i="1" dirty="0" smtClean="0"/>
              <a:t>Le projet va être situé à 22km de Casablanca</a:t>
            </a:r>
          </a:p>
          <a:p>
            <a:pPr>
              <a:buNone/>
            </a:pPr>
            <a:endParaRPr lang="fr-FR" sz="2600" b="1" i="1" dirty="0" smtClean="0"/>
          </a:p>
          <a:p>
            <a:r>
              <a:rPr lang="fr-FR" sz="2600" b="1" i="1" dirty="0" smtClean="0"/>
              <a:t>2ha de terrain dont nous allons investir</a:t>
            </a:r>
          </a:p>
          <a:p>
            <a:pPr>
              <a:buNone/>
            </a:pPr>
            <a:endParaRPr lang="fr-FR" sz="2600" b="1" i="1" dirty="0" smtClean="0"/>
          </a:p>
          <a:p>
            <a:r>
              <a:rPr lang="fr-FR" sz="2600" b="1" i="1" dirty="0" smtClean="0"/>
              <a:t>La proximité de had soualem (le centre administrative  de la région)</a:t>
            </a:r>
          </a:p>
          <a:p>
            <a:pPr>
              <a:buNone/>
            </a:pPr>
            <a:endParaRPr lang="fr-FR" sz="2600" b="1" i="1" dirty="0" smtClean="0"/>
          </a:p>
          <a:p>
            <a:r>
              <a:rPr lang="fr-FR" sz="2600" b="1" i="1" dirty="0" smtClean="0"/>
              <a:t>Accessible par trois routes  (A.N.C)</a:t>
            </a:r>
          </a:p>
          <a:p>
            <a:pPr algn="ctr"/>
            <a:endParaRPr lang="fr-FR" sz="2400" dirty="0" smtClean="0"/>
          </a:p>
          <a:p>
            <a:pPr>
              <a:buNone/>
            </a:pPr>
            <a:endParaRPr lang="fr-FR" sz="2400" dirty="0"/>
          </a:p>
        </p:txBody>
      </p:sp>
      <p:sp>
        <p:nvSpPr>
          <p:cNvPr id="5" name="Rectangle 4"/>
          <p:cNvSpPr/>
          <p:nvPr/>
        </p:nvSpPr>
        <p:spPr>
          <a:xfrm>
            <a:off x="1500166" y="857232"/>
            <a:ext cx="5357849" cy="387798"/>
          </a:xfrm>
          <a:prstGeom prst="rect">
            <a:avLst/>
          </a:prstGeom>
        </p:spPr>
        <p:txBody>
          <a:bodyPr wrap="square">
            <a:spAutoFit/>
          </a:bodyPr>
          <a:lstStyle/>
          <a:p>
            <a:pPr marL="812800" indent="-812800" algn="ctr">
              <a:lnSpc>
                <a:spcPct val="80000"/>
              </a:lnSpc>
            </a:pPr>
            <a:r>
              <a:rPr lang="fr-FR" sz="2400" b="1" dirty="0" smtClean="0">
                <a:solidFill>
                  <a:schemeClr val="accent1">
                    <a:lumMod val="75000"/>
                  </a:schemeClr>
                </a:solidFill>
                <a:latin typeface="Times New Roman" pitchFamily="18" charset="0"/>
              </a:rPr>
              <a:t>A. Présentation générale du projet</a:t>
            </a:r>
          </a:p>
        </p:txBody>
      </p:sp>
      <p:pic>
        <p:nvPicPr>
          <p:cNvPr id="6" name="Picture 5" descr="lasalle_f2"/>
          <p:cNvPicPr>
            <a:picLocks noChangeAspect="1" noChangeArrowheads="1"/>
          </p:cNvPicPr>
          <p:nvPr/>
        </p:nvPicPr>
        <p:blipFill>
          <a:blip r:embed="rId2"/>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 016"/>
          <p:cNvPicPr>
            <a:picLocks noChangeAspect="1" noChangeArrowheads="1"/>
          </p:cNvPicPr>
          <p:nvPr/>
        </p:nvPicPr>
        <p:blipFill>
          <a:blip r:embed="rId2" cstate="print"/>
          <a:srcRect/>
          <a:stretch>
            <a:fillRect/>
          </a:stretch>
        </p:blipFill>
        <p:spPr bwMode="auto">
          <a:xfrm>
            <a:off x="1000100" y="3643314"/>
            <a:ext cx="7143800" cy="2676525"/>
          </a:xfrm>
          <a:prstGeom prst="rect">
            <a:avLst/>
          </a:prstGeom>
          <a:noFill/>
          <a:ln w="9525">
            <a:noFill/>
            <a:miter lim="800000"/>
            <a:headEnd/>
            <a:tailEnd/>
          </a:ln>
        </p:spPr>
      </p:pic>
      <p:sp>
        <p:nvSpPr>
          <p:cNvPr id="3" name="Rectangle 2"/>
          <p:cNvSpPr/>
          <p:nvPr/>
        </p:nvSpPr>
        <p:spPr>
          <a:xfrm>
            <a:off x="571472" y="1071546"/>
            <a:ext cx="7143800" cy="369332"/>
          </a:xfrm>
          <a:prstGeom prst="rect">
            <a:avLst/>
          </a:prstGeom>
        </p:spPr>
        <p:txBody>
          <a:bodyPr wrap="square">
            <a:spAutoFit/>
          </a:bodyPr>
          <a:lstStyle/>
          <a:p>
            <a:pPr algn="ctr"/>
            <a:r>
              <a:rPr lang="fr-FR" b="1" dirty="0" smtClean="0">
                <a:solidFill>
                  <a:srgbClr val="00B050"/>
                </a:solidFill>
                <a:latin typeface="Times New Roman" pitchFamily="18" charset="0"/>
              </a:rPr>
              <a:t> 2. présentation  des activités du relais</a:t>
            </a:r>
            <a:endParaRPr lang="fr-FR" dirty="0">
              <a:solidFill>
                <a:srgbClr val="00B050"/>
              </a:solidFill>
            </a:endParaRPr>
          </a:p>
        </p:txBody>
      </p:sp>
      <p:sp>
        <p:nvSpPr>
          <p:cNvPr id="4" name="Rectangle 3"/>
          <p:cNvSpPr/>
          <p:nvPr/>
        </p:nvSpPr>
        <p:spPr>
          <a:xfrm>
            <a:off x="571472" y="2357430"/>
            <a:ext cx="8001056" cy="923330"/>
          </a:xfrm>
          <a:prstGeom prst="rect">
            <a:avLst/>
          </a:prstGeom>
        </p:spPr>
        <p:txBody>
          <a:bodyPr wrap="square">
            <a:spAutoFit/>
          </a:bodyPr>
          <a:lstStyle/>
          <a:p>
            <a:pPr algn="just"/>
            <a:r>
              <a:rPr lang="fr-FR" b="1" dirty="0" smtClean="0">
                <a:latin typeface="Times New Roman" pitchFamily="18" charset="0"/>
                <a:cs typeface="Times New Roman" pitchFamily="18" charset="0"/>
              </a:rPr>
              <a:t>15 chambres et 5 appartements, équipées de literie et linge de bonne qualité, salles de bain et toilettes séparées, climatisation réversible, télévision avec récepteur numérique </a:t>
            </a:r>
            <a:endParaRPr lang="fr-FR" b="1" dirty="0">
              <a:latin typeface="Times New Roman" pitchFamily="18" charset="0"/>
            </a:endParaRPr>
          </a:p>
        </p:txBody>
      </p:sp>
      <p:sp>
        <p:nvSpPr>
          <p:cNvPr id="5" name="Rectangle 4"/>
          <p:cNvSpPr/>
          <p:nvPr/>
        </p:nvSpPr>
        <p:spPr>
          <a:xfrm>
            <a:off x="1071539" y="1643050"/>
            <a:ext cx="2928958" cy="369332"/>
          </a:xfrm>
          <a:prstGeom prst="rect">
            <a:avLst/>
          </a:prstGeom>
        </p:spPr>
        <p:txBody>
          <a:bodyPr wrap="square">
            <a:spAutoFit/>
          </a:bodyPr>
          <a:lstStyle/>
          <a:p>
            <a:pPr algn="ctr">
              <a:buSzPct val="120000"/>
              <a:buFont typeface="Wingdings" pitchFamily="2" charset="2"/>
              <a:buChar char="v"/>
            </a:pPr>
            <a:r>
              <a:rPr lang="fr-FR" b="1" i="1" u="sng" dirty="0" smtClean="0">
                <a:solidFill>
                  <a:srgbClr val="9933FF"/>
                </a:solidFill>
                <a:latin typeface="Times New Roman" pitchFamily="18" charset="0"/>
              </a:rPr>
              <a:t>Hébergement </a:t>
            </a:r>
            <a:endParaRPr lang="fr-FR" b="1" i="1" u="sng" dirty="0">
              <a:solidFill>
                <a:srgbClr val="9933FF"/>
              </a:solidFill>
              <a:latin typeface="Times New Roman" pitchFamily="18" charset="0"/>
            </a:endParaRPr>
          </a:p>
        </p:txBody>
      </p:sp>
      <p:pic>
        <p:nvPicPr>
          <p:cNvPr id="6" name="Picture 5" descr="lasalle_f2"/>
          <p:cNvPicPr>
            <a:picLocks noChangeAspect="1" noChangeArrowheads="1"/>
          </p:cNvPicPr>
          <p:nvPr/>
        </p:nvPicPr>
        <p:blipFill>
          <a:blip r:embed="rId3"/>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714356"/>
            <a:ext cx="5338603" cy="923330"/>
          </a:xfrm>
          <a:prstGeom prst="rect">
            <a:avLst/>
          </a:prstGeom>
        </p:spPr>
        <p:txBody>
          <a:bodyPr wrap="square">
            <a:spAutoFit/>
          </a:bodyPr>
          <a:lstStyle/>
          <a:p>
            <a:r>
              <a:rPr lang="fr-FR" b="1" dirty="0" smtClean="0">
                <a:solidFill>
                  <a:srgbClr val="9933FF"/>
                </a:solidFill>
                <a:latin typeface="Times New Roman" pitchFamily="18" charset="0"/>
              </a:rPr>
              <a:t>	</a:t>
            </a:r>
          </a:p>
          <a:p>
            <a:endParaRPr lang="fr-FR" b="1" u="sng" dirty="0" smtClean="0">
              <a:solidFill>
                <a:srgbClr val="9933FF"/>
              </a:solidFill>
              <a:latin typeface="Times New Roman" pitchFamily="18" charset="0"/>
            </a:endParaRPr>
          </a:p>
          <a:p>
            <a:pPr algn="ctr">
              <a:buFont typeface="Wingdings" pitchFamily="2" charset="2"/>
              <a:buChar char="v"/>
            </a:pPr>
            <a:r>
              <a:rPr lang="fr-FR" b="1" u="sng" dirty="0" smtClean="0">
                <a:solidFill>
                  <a:srgbClr val="9933FF"/>
                </a:solidFill>
                <a:latin typeface="Times New Roman" pitchFamily="18" charset="0"/>
              </a:rPr>
              <a:t>Restauration</a:t>
            </a:r>
            <a:endParaRPr lang="fr-FR" b="1" u="sng" dirty="0">
              <a:solidFill>
                <a:srgbClr val="9933FF"/>
              </a:solidFill>
              <a:latin typeface="Times New Roman" pitchFamily="18" charset="0"/>
            </a:endParaRPr>
          </a:p>
        </p:txBody>
      </p:sp>
      <p:sp>
        <p:nvSpPr>
          <p:cNvPr id="3" name="Rectangle 2"/>
          <p:cNvSpPr/>
          <p:nvPr/>
        </p:nvSpPr>
        <p:spPr>
          <a:xfrm>
            <a:off x="428596" y="1857365"/>
            <a:ext cx="8715404" cy="646331"/>
          </a:xfrm>
          <a:prstGeom prst="rect">
            <a:avLst/>
          </a:prstGeom>
        </p:spPr>
        <p:txBody>
          <a:bodyPr wrap="square">
            <a:spAutoFit/>
          </a:bodyPr>
          <a:lstStyle/>
          <a:p>
            <a:r>
              <a:rPr lang="fr-FR" dirty="0" smtClean="0"/>
              <a:t>Un Restaurant avec cuisine marocaine et internationale, comporte plus de 25 table confortablement installés près d'une piscine entouré par la verdure </a:t>
            </a:r>
            <a:endParaRPr lang="fr-FR" dirty="0"/>
          </a:p>
        </p:txBody>
      </p:sp>
      <p:pic>
        <p:nvPicPr>
          <p:cNvPr id="4098" name="Picture 2" descr="Dar Inès"/>
          <p:cNvPicPr>
            <a:picLocks noChangeAspect="1" noChangeArrowheads="1"/>
          </p:cNvPicPr>
          <p:nvPr/>
        </p:nvPicPr>
        <p:blipFill>
          <a:blip r:embed="rId2"/>
          <a:srcRect/>
          <a:stretch>
            <a:fillRect/>
          </a:stretch>
        </p:blipFill>
        <p:spPr bwMode="auto">
          <a:xfrm>
            <a:off x="785786" y="2928934"/>
            <a:ext cx="7200900" cy="3000396"/>
          </a:xfrm>
          <a:prstGeom prst="rect">
            <a:avLst/>
          </a:prstGeom>
          <a:noFill/>
        </p:spPr>
      </p:pic>
      <p:pic>
        <p:nvPicPr>
          <p:cNvPr id="5" name="Picture 5" descr="lasalle_f2"/>
          <p:cNvPicPr>
            <a:picLocks noChangeAspect="1" noChangeArrowheads="1"/>
          </p:cNvPicPr>
          <p:nvPr/>
        </p:nvPicPr>
        <p:blipFill>
          <a:blip r:embed="rId3"/>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142984"/>
            <a:ext cx="5616516" cy="369332"/>
          </a:xfrm>
          <a:prstGeom prst="rect">
            <a:avLst/>
          </a:prstGeom>
        </p:spPr>
        <p:txBody>
          <a:bodyPr wrap="square">
            <a:spAutoFit/>
          </a:bodyPr>
          <a:lstStyle/>
          <a:p>
            <a:pPr algn="ctr">
              <a:buFont typeface="Wingdings" pitchFamily="2" charset="2"/>
              <a:buChar char="v"/>
            </a:pPr>
            <a:r>
              <a:rPr lang="fr-FR" b="1" u="sng" dirty="0" smtClean="0">
                <a:solidFill>
                  <a:srgbClr val="9933FF"/>
                </a:solidFill>
                <a:latin typeface="Times New Roman" pitchFamily="18" charset="0"/>
              </a:rPr>
              <a:t>Salon Bar</a:t>
            </a:r>
            <a:endParaRPr lang="fr-FR" b="1" u="sng" dirty="0">
              <a:solidFill>
                <a:srgbClr val="9933FF"/>
              </a:solidFill>
              <a:latin typeface="Times New Roman" pitchFamily="18" charset="0"/>
            </a:endParaRPr>
          </a:p>
        </p:txBody>
      </p:sp>
      <p:pic>
        <p:nvPicPr>
          <p:cNvPr id="3" name="Picture 8" descr="1 023"/>
          <p:cNvPicPr>
            <a:picLocks noChangeAspect="1" noChangeArrowheads="1"/>
          </p:cNvPicPr>
          <p:nvPr/>
        </p:nvPicPr>
        <p:blipFill>
          <a:blip r:embed="rId2" cstate="print"/>
          <a:srcRect/>
          <a:stretch>
            <a:fillRect/>
          </a:stretch>
        </p:blipFill>
        <p:spPr bwMode="auto">
          <a:xfrm>
            <a:off x="4643438" y="3071810"/>
            <a:ext cx="4248150" cy="3571900"/>
          </a:xfrm>
          <a:prstGeom prst="rect">
            <a:avLst/>
          </a:prstGeom>
          <a:noFill/>
          <a:ln w="9525">
            <a:noFill/>
            <a:miter lim="800000"/>
            <a:headEnd/>
            <a:tailEnd/>
          </a:ln>
        </p:spPr>
      </p:pic>
      <p:pic>
        <p:nvPicPr>
          <p:cNvPr id="4" name="Picture 7" descr="1 026"/>
          <p:cNvPicPr>
            <a:picLocks noChangeAspect="1" noChangeArrowheads="1"/>
          </p:cNvPicPr>
          <p:nvPr/>
        </p:nvPicPr>
        <p:blipFill>
          <a:blip r:embed="rId3" cstate="print"/>
          <a:srcRect/>
          <a:stretch>
            <a:fillRect/>
          </a:stretch>
        </p:blipFill>
        <p:spPr bwMode="auto">
          <a:xfrm>
            <a:off x="214282" y="3143248"/>
            <a:ext cx="4205287" cy="3433762"/>
          </a:xfrm>
          <a:prstGeom prst="rect">
            <a:avLst/>
          </a:prstGeom>
          <a:noFill/>
          <a:ln w="9525">
            <a:noFill/>
            <a:miter lim="800000"/>
            <a:headEnd/>
            <a:tailEnd/>
          </a:ln>
        </p:spPr>
      </p:pic>
      <p:sp>
        <p:nvSpPr>
          <p:cNvPr id="5" name="Rectangle 4"/>
          <p:cNvSpPr/>
          <p:nvPr/>
        </p:nvSpPr>
        <p:spPr>
          <a:xfrm>
            <a:off x="571472" y="1785926"/>
            <a:ext cx="7858180" cy="646331"/>
          </a:xfrm>
          <a:prstGeom prst="rect">
            <a:avLst/>
          </a:prstGeom>
        </p:spPr>
        <p:txBody>
          <a:bodyPr wrap="square">
            <a:spAutoFit/>
          </a:bodyPr>
          <a:lstStyle/>
          <a:p>
            <a:r>
              <a:rPr lang="fr-FR" dirty="0" smtClean="0"/>
              <a:t>Aménager par des Fauteuils et canapés confortable pour un moment de détente et/ou de convivialité   </a:t>
            </a:r>
            <a:endParaRPr lang="fr-FR" dirty="0"/>
          </a:p>
        </p:txBody>
      </p:sp>
      <p:pic>
        <p:nvPicPr>
          <p:cNvPr id="6" name="Picture 5" descr="lasalle_f2"/>
          <p:cNvPicPr>
            <a:picLocks noChangeAspect="1" noChangeArrowheads="1"/>
          </p:cNvPicPr>
          <p:nvPr/>
        </p:nvPicPr>
        <p:blipFill>
          <a:blip r:embed="rId4"/>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0166" y="1285860"/>
            <a:ext cx="2214579" cy="369332"/>
          </a:xfrm>
          <a:prstGeom prst="rect">
            <a:avLst/>
          </a:prstGeom>
        </p:spPr>
        <p:txBody>
          <a:bodyPr wrap="square">
            <a:spAutoFit/>
          </a:bodyPr>
          <a:lstStyle/>
          <a:p>
            <a:pPr algn="ctr">
              <a:buFont typeface="Wingdings" pitchFamily="2" charset="2"/>
              <a:buChar char="v"/>
            </a:pPr>
            <a:r>
              <a:rPr lang="fr-FR" b="1" u="sng" dirty="0" smtClean="0">
                <a:solidFill>
                  <a:srgbClr val="9933FF"/>
                </a:solidFill>
                <a:latin typeface="Times New Roman" pitchFamily="18" charset="0"/>
              </a:rPr>
              <a:t>S.P.A</a:t>
            </a:r>
            <a:endParaRPr lang="fr-FR" dirty="0"/>
          </a:p>
        </p:txBody>
      </p:sp>
      <p:pic>
        <p:nvPicPr>
          <p:cNvPr id="2050" name="Picture 2" descr="http://www.google.co.ma/url?source=imgres&amp;ct=img&amp;q=http://www.villageclub-les4saisons.com/village-club-ete-hiver/images/spa-detente.jpg&amp;sa=X&amp;ei=dHsDTqm7HsnCswbQuqTdDQ&amp;ved=0CAQQ8wc4DQ&amp;usg=AFQjCNG_KFWbKLHFkwG1pujIatvxh3sfpg"/>
          <p:cNvPicPr>
            <a:picLocks noChangeAspect="1" noChangeArrowheads="1"/>
          </p:cNvPicPr>
          <p:nvPr/>
        </p:nvPicPr>
        <p:blipFill>
          <a:blip r:embed="rId2"/>
          <a:srcRect/>
          <a:stretch>
            <a:fillRect/>
          </a:stretch>
        </p:blipFill>
        <p:spPr bwMode="auto">
          <a:xfrm>
            <a:off x="4714876" y="3071810"/>
            <a:ext cx="4210044" cy="3381375"/>
          </a:xfrm>
          <a:prstGeom prst="rect">
            <a:avLst/>
          </a:prstGeom>
          <a:noFill/>
        </p:spPr>
      </p:pic>
      <p:pic>
        <p:nvPicPr>
          <p:cNvPr id="2052" name="Picture 4" descr="http://www.google.co.ma/url?source=imgres&amp;ct=img&amp;q=http://dongguan.regency.hyatt.com/hyatt/images/hotels/dongg/spa_massage_masthead.jpg&amp;sa=X&amp;ei=9XsDTtKMFYPCswbg7vCMDg&amp;ved=0CAQQ8wc4Fw&amp;usg=AFQjCNE0uH5CAXu2ZijOg--iBxyMcEGn4w"/>
          <p:cNvPicPr>
            <a:picLocks noChangeAspect="1" noChangeArrowheads="1"/>
          </p:cNvPicPr>
          <p:nvPr/>
        </p:nvPicPr>
        <p:blipFill>
          <a:blip r:embed="rId3"/>
          <a:srcRect/>
          <a:stretch>
            <a:fillRect/>
          </a:stretch>
        </p:blipFill>
        <p:spPr bwMode="auto">
          <a:xfrm>
            <a:off x="214282" y="3071810"/>
            <a:ext cx="4214810" cy="3443278"/>
          </a:xfrm>
          <a:prstGeom prst="rect">
            <a:avLst/>
          </a:prstGeom>
          <a:noFill/>
        </p:spPr>
      </p:pic>
      <p:pic>
        <p:nvPicPr>
          <p:cNvPr id="5" name="Picture 5" descr="lasalle_f2"/>
          <p:cNvPicPr>
            <a:picLocks noChangeAspect="1" noChangeArrowheads="1"/>
          </p:cNvPicPr>
          <p:nvPr/>
        </p:nvPicPr>
        <p:blipFill>
          <a:blip r:embed="rId4"/>
          <a:srcRect/>
          <a:stretch>
            <a:fillRect/>
          </a:stretch>
        </p:blipFill>
        <p:spPr bwMode="auto">
          <a:xfrm>
            <a:off x="7929586" y="0"/>
            <a:ext cx="1214414" cy="1285884"/>
          </a:xfrm>
          <a:prstGeom prst="rect">
            <a:avLst/>
          </a:prstGeom>
          <a:noFill/>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3085</TotalTime>
  <Words>1443</Words>
  <Application>Microsoft Office PowerPoint</Application>
  <PresentationFormat>Affichage à l'écran (4:3)</PresentationFormat>
  <Paragraphs>807</Paragraphs>
  <Slides>29</Slides>
  <Notes>2</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Métro</vt:lpstr>
      <vt:lpstr>   Création d’un relais   au village el khiyayta                                            présenter par :                                                                                        Youssef benzekri &amp; Hamza Hilal </vt:lpstr>
      <vt:lpstr>Diapositive 2</vt:lpstr>
      <vt:lpstr>Diapositive 3</vt:lpstr>
      <vt:lpstr>Diapositive 4</vt:lpstr>
      <vt:lpstr>   1. présentation  de la région et le lieu d’implantation</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Company>hkj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Réalisation d’un relais   à la région d’el khiyayta                                            présenter par :                                                                                        youssef benzekri &amp; hamza hilal </dc:title>
  <dc:creator>web</dc:creator>
  <cp:lastModifiedBy>www.zik2ma.com</cp:lastModifiedBy>
  <cp:revision>246</cp:revision>
  <dcterms:created xsi:type="dcterms:W3CDTF">2011-06-21T16:11:06Z</dcterms:created>
  <dcterms:modified xsi:type="dcterms:W3CDTF">2011-06-28T21:52:56Z</dcterms:modified>
</cp:coreProperties>
</file>