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16"/>
  </p:notesMasterIdLst>
  <p:handoutMasterIdLst>
    <p:handoutMasterId r:id="rId17"/>
  </p:handoutMasterIdLst>
  <p:sldIdLst>
    <p:sldId id="288" r:id="rId2"/>
    <p:sldId id="271" r:id="rId3"/>
    <p:sldId id="281" r:id="rId4"/>
    <p:sldId id="276" r:id="rId5"/>
    <p:sldId id="279" r:id="rId6"/>
    <p:sldId id="257" r:id="rId7"/>
    <p:sldId id="275" r:id="rId8"/>
    <p:sldId id="282" r:id="rId9"/>
    <p:sldId id="283" r:id="rId10"/>
    <p:sldId id="285" r:id="rId11"/>
    <p:sldId id="284" r:id="rId12"/>
    <p:sldId id="286" r:id="rId13"/>
    <p:sldId id="287" r:id="rId14"/>
    <p:sldId id="28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75E278A-FF0E-49A4-B170-79828D63BBAD}">
          <p14:sldIdLst>
            <p14:sldId id="288"/>
            <p14:sldId id="271"/>
            <p14:sldId id="281"/>
          </p14:sldIdLst>
        </p14:section>
        <p14:section name="Design, Morph, Annotate, Work Together, Tell Me" id="{B9B51309-D148-4332-87C2-07BE32FBCA3B}">
          <p14:sldIdLst>
            <p14:sldId id="276"/>
            <p14:sldId id="279"/>
            <p14:sldId id="257"/>
            <p14:sldId id="275"/>
          </p14:sldIdLst>
        </p14:section>
        <p14:section name="Learn More" id="{2CC34DB2-6590-42C0-AD4B-A04C6060184E}">
          <p14:sldIdLst>
            <p14:sldId id="282"/>
            <p14:sldId id="283"/>
            <p14:sldId id="285"/>
            <p14:sldId id="284"/>
            <p14:sldId id="286"/>
            <p14:sldId id="287"/>
            <p14:sldId id="2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D24726"/>
    <a:srgbClr val="FF9B45"/>
    <a:srgbClr val="DD462F"/>
    <a:srgbClr val="F8CFB6"/>
    <a:srgbClr val="F8CA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214" autoAdjust="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278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baseline="0" dirty="0"/>
              <a:t>Slide Show mode, select the arrows to visit links.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80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9/14/2018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65347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9/14/2018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068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9/14/2018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82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9/14/2018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697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313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9/14/2018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83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9/14/2018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9310438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9/14/2018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1145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9/14/2018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79688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9/14/2018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979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9/14/2018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70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8BEEBAAA-29B5-4AF5-BC5F-7E580C29002D}" type="datetimeFigureOut">
              <a:rPr lang="en-US" smtClean="0"/>
              <a:pPr/>
              <a:t>9/14/2018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463760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8BEEBAAA-29B5-4AF5-BC5F-7E580C29002D}" type="datetimeFigureOut">
              <a:rPr lang="en-US" smtClean="0"/>
              <a:pPr/>
              <a:t>9/14/2018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271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9/14/2018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887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7" r:id="rId12"/>
    <p:sldLayoutId id="214748367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Adobe Garamond Pro Bold" panose="02020702060506020403" pitchFamily="18" charset="0"/>
              </a:rPr>
              <a:t>Dimensions of culinary arts</a:t>
            </a:r>
            <a:endParaRPr lang="en-CA" dirty="0">
              <a:latin typeface="Adobe Garamond Pro Bold" panose="020207020605060204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16" y="1246909"/>
            <a:ext cx="10972800" cy="5128953"/>
          </a:xfrm>
        </p:spPr>
      </p:pic>
      <p:sp>
        <p:nvSpPr>
          <p:cNvPr id="5" name="Rectangle 4"/>
          <p:cNvSpPr/>
          <p:nvPr/>
        </p:nvSpPr>
        <p:spPr>
          <a:xfrm>
            <a:off x="6447905" y="435556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dirty="0">
                <a:latin typeface="Adobe Garamond Pro Bold" panose="02020702060506020403" pitchFamily="18" charset="0"/>
              </a:rPr>
              <a:t>Names: Harshdeep Kaur, Ramandeep Kaur, Eknoor</a:t>
            </a:r>
          </a:p>
          <a:p>
            <a:r>
              <a:rPr lang="en-CA" dirty="0">
                <a:latin typeface="Adobe Garamond Pro Bold" panose="02020702060506020403" pitchFamily="18" charset="0"/>
              </a:rPr>
              <a:t>Instructor: Uzi Paz </a:t>
            </a:r>
          </a:p>
          <a:p>
            <a:r>
              <a:rPr lang="en-CA" dirty="0">
                <a:latin typeface="Adobe Garamond Pro Bold" panose="02020702060506020403" pitchFamily="18" charset="0"/>
              </a:rPr>
              <a:t>Group project: Indian spices </a:t>
            </a:r>
          </a:p>
        </p:txBody>
      </p:sp>
    </p:spTree>
    <p:extLst>
      <p:ext uri="{BB962C8B-B14F-4D97-AF65-F5344CB8AC3E}">
        <p14:creationId xmlns:p14="http://schemas.microsoft.com/office/powerpoint/2010/main" val="337359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6" y="291548"/>
            <a:ext cx="11028063" cy="796588"/>
          </a:xfrm>
        </p:spPr>
        <p:txBody>
          <a:bodyPr>
            <a:noAutofit/>
          </a:bodyPr>
          <a:lstStyle/>
          <a:p>
            <a:r>
              <a:rPr lang="en-CA" sz="2400" b="1" i="1" dirty="0">
                <a:latin typeface="Adobe Garamond Pro Bold" panose="02020702060506020403" pitchFamily="18" charset="0"/>
              </a:rPr>
              <a:t>Green Cardamon (Choti Elaichi</a:t>
            </a:r>
            <a:r>
              <a:rPr lang="en-CA" sz="2400" b="1" i="1" dirty="0" smtClean="0">
                <a:latin typeface="Adobe Garamond Pro Bold" panose="02020702060506020403" pitchFamily="18" charset="0"/>
              </a:rPr>
              <a:t>) </a:t>
            </a:r>
            <a:r>
              <a:rPr lang="en-CA" sz="2400" b="1" i="1" dirty="0">
                <a:latin typeface="Adobe Garamond Pro Bold" panose="02020702060506020403" pitchFamily="18" charset="0"/>
              </a:rPr>
              <a:t>Cardamon Black (Badi Elaichi or Kali Elaichi)</a:t>
            </a:r>
            <a:endParaRPr lang="en-CA" sz="2400" dirty="0">
              <a:latin typeface="Adobe Garamond Pro Bold" panose="020207020605060204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52" y="1236317"/>
            <a:ext cx="2587022" cy="260018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913" y="3160643"/>
            <a:ext cx="2535487" cy="310101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033823"/>
              </p:ext>
            </p:extLst>
          </p:nvPr>
        </p:nvGraphicFramePr>
        <p:xfrm>
          <a:off x="3544957" y="1282701"/>
          <a:ext cx="3597965" cy="1314726"/>
        </p:xfrm>
        <a:graphic>
          <a:graphicData uri="http://schemas.openxmlformats.org/drawingml/2006/table">
            <a:tbl>
              <a:tblPr/>
              <a:tblGrid>
                <a:gridCol w="3597965">
                  <a:extLst>
                    <a:ext uri="{9D8B030D-6E8A-4147-A177-3AD203B41FA5}">
                      <a16:colId xmlns:a16="http://schemas.microsoft.com/office/drawing/2014/main" val="159263560"/>
                    </a:ext>
                  </a:extLst>
                </a:gridCol>
              </a:tblGrid>
              <a:tr h="1314726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Adobe Garamond Pro Bold" panose="02020702060506020403" pitchFamily="18" charset="0"/>
                          <a:ea typeface="+mn-ea"/>
                          <a:cs typeface="+mn-cs"/>
                        </a:rPr>
                        <a:t>Cardamom pods holds tiny little black seeds inside.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Adobe Garamond Pro Bold" panose="02020702060506020403" pitchFamily="18" charset="0"/>
                          <a:ea typeface="+mn-ea"/>
                          <a:cs typeface="+mn-cs"/>
                        </a:rPr>
                        <a:t> The seeds are taken out and used whole in cooking or in the from of powder.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Adobe Garamond Pro Bold" panose="02020702060506020403" pitchFamily="18" charset="0"/>
                          <a:ea typeface="+mn-ea"/>
                          <a:cs typeface="+mn-cs"/>
                        </a:rPr>
                        <a:t> It is used a lot in Indian cooking whether it be vegetables, meat, rice or even desserts.</a:t>
                      </a:r>
                      <a:endParaRPr lang="en-CA" sz="1200" dirty="0">
                        <a:latin typeface="Adobe Garamond Pro Bold" panose="02020702060506020403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0198966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886782"/>
              </p:ext>
            </p:extLst>
          </p:nvPr>
        </p:nvGraphicFramePr>
        <p:xfrm>
          <a:off x="4856921" y="3995531"/>
          <a:ext cx="4419600" cy="1623391"/>
        </p:xfrm>
        <a:graphic>
          <a:graphicData uri="http://schemas.openxmlformats.org/drawingml/2006/table">
            <a:tbl>
              <a:tblPr/>
              <a:tblGrid>
                <a:gridCol w="4419600">
                  <a:extLst>
                    <a:ext uri="{9D8B030D-6E8A-4147-A177-3AD203B41FA5}">
                      <a16:colId xmlns:a16="http://schemas.microsoft.com/office/drawing/2014/main" val="2826080370"/>
                    </a:ext>
                  </a:extLst>
                </a:gridCol>
              </a:tblGrid>
              <a:tr h="1623391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Adobe Garamond Pro Bold" panose="02020702060506020403" pitchFamily="18" charset="0"/>
                          <a:ea typeface="+mn-ea"/>
                          <a:cs typeface="+mn-cs"/>
                        </a:rPr>
                        <a:t> seed pods are about 2.5-3 cm in length and have a bold flavor.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Adobe Garamond Pro Bold" panose="02020702060506020403" pitchFamily="18" charset="0"/>
                          <a:ea typeface="+mn-ea"/>
                          <a:cs typeface="+mn-cs"/>
                        </a:rPr>
                        <a:t>These are bigger and very different from the</a:t>
                      </a:r>
                      <a:r>
                        <a:rPr lang="en-CA" sz="12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Adobe Garamond Pro Bold" panose="020207020605060204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Adobe Garamond Pro Bold" panose="02020702060506020403" pitchFamily="18" charset="0"/>
                          <a:ea typeface="+mn-ea"/>
                          <a:cs typeface="+mn-cs"/>
                        </a:rPr>
                        <a:t>small green cardamoms.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Adobe Garamond Pro Bold" panose="02020702060506020403" pitchFamily="18" charset="0"/>
                          <a:ea typeface="+mn-ea"/>
                          <a:cs typeface="+mn-cs"/>
                        </a:rPr>
                        <a:t> The intensity of the flavor emerges as they are cooked slowly and for a prolonged period and that is why it is used a lot for braising food, or flavoring the Indian masala (spice) mix for curries, meats or for stews, lentils and pilafs.</a:t>
                      </a:r>
                      <a:endParaRPr lang="en-CA" sz="1200" dirty="0">
                        <a:latin typeface="Adobe Garamond Pro Bold" panose="02020702060506020403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2391824"/>
                  </a:ext>
                </a:extLst>
              </a:tr>
            </a:tbl>
          </a:graphicData>
        </a:graphic>
      </p:graphicFrame>
      <p:sp>
        <p:nvSpPr>
          <p:cNvPr id="8" name="Flowchart: Connector 7"/>
          <p:cNvSpPr/>
          <p:nvPr/>
        </p:nvSpPr>
        <p:spPr>
          <a:xfrm>
            <a:off x="3193774" y="1282700"/>
            <a:ext cx="351183" cy="367196"/>
          </a:xfrm>
          <a:prstGeom prst="flowChartConnector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9</a:t>
            </a:r>
            <a:endParaRPr lang="en-CA" dirty="0"/>
          </a:p>
        </p:txBody>
      </p:sp>
      <p:sp>
        <p:nvSpPr>
          <p:cNvPr id="9" name="Flowchart: Connector 8"/>
          <p:cNvSpPr/>
          <p:nvPr/>
        </p:nvSpPr>
        <p:spPr>
          <a:xfrm>
            <a:off x="8673548" y="3184388"/>
            <a:ext cx="602973" cy="430695"/>
          </a:xfrm>
          <a:prstGeom prst="flowChartConnector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10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279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7" y="448056"/>
            <a:ext cx="10994932" cy="640080"/>
          </a:xfrm>
        </p:spPr>
        <p:txBody>
          <a:bodyPr>
            <a:normAutofit fontScale="90000"/>
          </a:bodyPr>
          <a:lstStyle/>
          <a:p>
            <a:r>
              <a:rPr lang="en-CA" sz="2400" dirty="0" smtClean="0">
                <a:latin typeface="Adobe Garamond Pro Bold" panose="02020702060506020403" pitchFamily="18" charset="0"/>
              </a:rPr>
              <a:t>Mustard seeds (rai or sarson)&amp; dried red chilly(</a:t>
            </a:r>
            <a:r>
              <a:rPr lang="en-CA" sz="2400" dirty="0" err="1" smtClean="0">
                <a:latin typeface="Adobe Garamond Pro Bold" panose="02020702060506020403" pitchFamily="18" charset="0"/>
              </a:rPr>
              <a:t>lal</a:t>
            </a:r>
            <a:r>
              <a:rPr lang="en-CA" sz="2400" dirty="0" smtClean="0">
                <a:latin typeface="Adobe Garamond Pro Bold" panose="02020702060506020403" pitchFamily="18" charset="0"/>
              </a:rPr>
              <a:t> mirch)</a:t>
            </a:r>
            <a:endParaRPr lang="en-CA" sz="2400" dirty="0">
              <a:latin typeface="Adobe Garamond Pro Bold" panose="02020702060506020403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910" y="3543298"/>
            <a:ext cx="2109943" cy="246766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486" t="2825" r="9326" b="1883"/>
          <a:stretch/>
        </p:blipFill>
        <p:spPr>
          <a:xfrm>
            <a:off x="9236765" y="1315831"/>
            <a:ext cx="2471530" cy="2564294"/>
          </a:xfrm>
          <a:prstGeom prst="rect">
            <a:avLst/>
          </a:prstGeom>
        </p:spPr>
      </p:pic>
      <p:sp>
        <p:nvSpPr>
          <p:cNvPr id="8" name="Flowchart: Connector 7"/>
          <p:cNvSpPr/>
          <p:nvPr/>
        </p:nvSpPr>
        <p:spPr>
          <a:xfrm>
            <a:off x="659988" y="1527269"/>
            <a:ext cx="598603" cy="400326"/>
          </a:xfrm>
          <a:prstGeom prst="flowChartConnector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11</a:t>
            </a:r>
            <a:endParaRPr lang="en-CA" dirty="0"/>
          </a:p>
        </p:txBody>
      </p:sp>
      <p:sp>
        <p:nvSpPr>
          <p:cNvPr id="9" name="Flowchart: Connector 8"/>
          <p:cNvSpPr/>
          <p:nvPr/>
        </p:nvSpPr>
        <p:spPr>
          <a:xfrm>
            <a:off x="8922025" y="1258958"/>
            <a:ext cx="629479" cy="410817"/>
          </a:xfrm>
          <a:prstGeom prst="flowChartConnector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12</a:t>
            </a:r>
            <a:endParaRPr lang="en-CA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90710"/>
              </p:ext>
            </p:extLst>
          </p:nvPr>
        </p:nvGraphicFramePr>
        <p:xfrm>
          <a:off x="1305803" y="1669775"/>
          <a:ext cx="2411895" cy="2011680"/>
        </p:xfrm>
        <a:graphic>
          <a:graphicData uri="http://schemas.openxmlformats.org/drawingml/2006/table">
            <a:tbl>
              <a:tblPr/>
              <a:tblGrid>
                <a:gridCol w="2411895">
                  <a:extLst>
                    <a:ext uri="{9D8B030D-6E8A-4147-A177-3AD203B41FA5}">
                      <a16:colId xmlns:a16="http://schemas.microsoft.com/office/drawing/2014/main" val="1490328397"/>
                    </a:ext>
                  </a:extLst>
                </a:gridCol>
              </a:tblGrid>
              <a:tr h="1885673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Adobe Garamond Pro Bold" panose="02020702060506020403" pitchFamily="18" charset="0"/>
                          <a:ea typeface="+mn-ea"/>
                          <a:cs typeface="+mn-cs"/>
                        </a:rPr>
                        <a:t>The black mustard seeds have the most pungent taste.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Adobe Garamond Pro Bold" panose="02020702060506020403" pitchFamily="18" charset="0"/>
                          <a:ea typeface="+mn-ea"/>
                          <a:cs typeface="+mn-cs"/>
                        </a:rPr>
                        <a:t>The seeds are usually used to temper/season food by adding them to hot oil.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Adobe Garamond Pro Bold" panose="02020702060506020403" pitchFamily="18" charset="0"/>
                          <a:ea typeface="+mn-ea"/>
                          <a:cs typeface="+mn-cs"/>
                        </a:rPr>
                        <a:t>The oil pressed out from the seeds and commonly sold as mustard oil,</a:t>
                      </a:r>
                      <a:r>
                        <a:rPr lang="en-CA" sz="12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Adobe Garamond Pro Bold" panose="02020702060506020403" pitchFamily="18" charset="0"/>
                          <a:ea typeface="+mn-ea"/>
                          <a:cs typeface="+mn-cs"/>
                        </a:rPr>
                        <a:t> (can be use as massaging and also for cooking).</a:t>
                      </a:r>
                      <a:endParaRPr lang="en-CA" sz="1200" b="0" i="0" kern="1200" dirty="0" smtClean="0">
                        <a:solidFill>
                          <a:schemeClr val="tx1"/>
                        </a:solidFill>
                        <a:effectLst/>
                        <a:latin typeface="Adobe Garamond Pro Bold" panose="02020702060506020403" pitchFamily="18" charset="0"/>
                        <a:ea typeface="+mn-ea"/>
                        <a:cs typeface="+mn-cs"/>
                      </a:endParaRPr>
                    </a:p>
                    <a:p>
                      <a:endParaRPr lang="en-CA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8821266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640409"/>
              </p:ext>
            </p:extLst>
          </p:nvPr>
        </p:nvGraphicFramePr>
        <p:xfrm>
          <a:off x="6730446" y="2767055"/>
          <a:ext cx="2590799" cy="1828800"/>
        </p:xfrm>
        <a:graphic>
          <a:graphicData uri="http://schemas.openxmlformats.org/drawingml/2006/table">
            <a:tbl>
              <a:tblPr/>
              <a:tblGrid>
                <a:gridCol w="2590799">
                  <a:extLst>
                    <a:ext uri="{9D8B030D-6E8A-4147-A177-3AD203B41FA5}">
                      <a16:colId xmlns:a16="http://schemas.microsoft.com/office/drawing/2014/main" val="3352865114"/>
                    </a:ext>
                  </a:extLst>
                </a:gridCol>
              </a:tblGrid>
              <a:tr h="1606274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Adobe Garamond Pro Bold" panose="02020702060506020403" pitchFamily="18" charset="0"/>
                          <a:ea typeface="+mn-ea"/>
                          <a:cs typeface="+mn-cs"/>
                        </a:rPr>
                        <a:t>This is the hot peppers dried up, esp. the cayenne pepper type.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Adobe Garamond Pro Bold" panose="02020702060506020403" pitchFamily="18" charset="0"/>
                          <a:ea typeface="+mn-ea"/>
                          <a:cs typeface="+mn-cs"/>
                        </a:rPr>
                        <a:t>They have different flavor then the green hot </a:t>
                      </a:r>
                      <a:r>
                        <a:rPr lang="en-CA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Adobe Garamond Pro Bold" panose="02020702060506020403" pitchFamily="18" charset="0"/>
                          <a:ea typeface="+mn-ea"/>
                          <a:cs typeface="+mn-cs"/>
                        </a:rPr>
                        <a:t>peppers, these </a:t>
                      </a:r>
                      <a:r>
                        <a:rPr lang="en-CA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Adobe Garamond Pro Bold" panose="02020702060506020403" pitchFamily="18" charset="0"/>
                          <a:ea typeface="+mn-ea"/>
                          <a:cs typeface="+mn-cs"/>
                        </a:rPr>
                        <a:t>are usually sizzled in oil and cooked up with the vegetables or meat.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Adobe Garamond Pro Bold" panose="02020702060506020403" pitchFamily="18" charset="0"/>
                          <a:ea typeface="+mn-ea"/>
                          <a:cs typeface="+mn-cs"/>
                        </a:rPr>
                        <a:t>These dried peppers may be ground up to make </a:t>
                      </a:r>
                      <a:r>
                        <a:rPr lang="en-CA" sz="1200" b="0" i="0" u="sng" kern="1200" dirty="0" smtClean="0">
                          <a:solidFill>
                            <a:schemeClr val="tx1"/>
                          </a:solidFill>
                          <a:effectLst/>
                          <a:latin typeface="Adobe Garamond Pro Bold" panose="02020702060506020403" pitchFamily="18" charset="0"/>
                          <a:ea typeface="+mn-ea"/>
                          <a:cs typeface="+mn-cs"/>
                        </a:rPr>
                        <a:t>Red Chili Powder</a:t>
                      </a:r>
                      <a:r>
                        <a:rPr lang="en-CA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Adobe Garamond Pro Bold" panose="02020702060506020403" pitchFamily="18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en-CA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518203"/>
                  </a:ext>
                </a:extLst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" b="14247"/>
          <a:stretch/>
        </p:blipFill>
        <p:spPr>
          <a:xfrm>
            <a:off x="9478615" y="3936998"/>
            <a:ext cx="2375454" cy="2073965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8394421" y="4327224"/>
            <a:ext cx="1055208" cy="537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513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349" y="454682"/>
            <a:ext cx="11005929" cy="640080"/>
          </a:xfrm>
        </p:spPr>
        <p:txBody>
          <a:bodyPr>
            <a:normAutofit/>
          </a:bodyPr>
          <a:lstStyle/>
          <a:p>
            <a:r>
              <a:rPr lang="en-CA" sz="2400" dirty="0" smtClean="0">
                <a:latin typeface="Adobe Garamond Pro Bold" panose="02020702060506020403" pitchFamily="18" charset="0"/>
              </a:rPr>
              <a:t>Rock salt (kala namak) &amp; turmeric (haldi)</a:t>
            </a:r>
            <a:endParaRPr lang="en-CA" sz="2400" dirty="0">
              <a:latin typeface="Adobe Garamond Pro Bold" panose="020207020605060204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5" t="-112" r="4280" b="11572"/>
          <a:stretch/>
        </p:blipFill>
        <p:spPr>
          <a:xfrm>
            <a:off x="8574155" y="4128052"/>
            <a:ext cx="3220278" cy="217998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9" t="20000" b="3111"/>
          <a:stretch/>
        </p:blipFill>
        <p:spPr>
          <a:xfrm>
            <a:off x="1762540" y="1277543"/>
            <a:ext cx="2345633" cy="234305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682191"/>
              </p:ext>
            </p:extLst>
          </p:nvPr>
        </p:nvGraphicFramePr>
        <p:xfrm>
          <a:off x="8441635" y="1424609"/>
          <a:ext cx="3352798" cy="2537792"/>
        </p:xfrm>
        <a:graphic>
          <a:graphicData uri="http://schemas.openxmlformats.org/drawingml/2006/table">
            <a:tbl>
              <a:tblPr/>
              <a:tblGrid>
                <a:gridCol w="3352798">
                  <a:extLst>
                    <a:ext uri="{9D8B030D-6E8A-4147-A177-3AD203B41FA5}">
                      <a16:colId xmlns:a16="http://schemas.microsoft.com/office/drawing/2014/main" val="973010357"/>
                    </a:ext>
                  </a:extLst>
                </a:gridCol>
              </a:tblGrid>
              <a:tr h="2537792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1200" dirty="0" smtClean="0">
                          <a:latin typeface="Adobe Garamond Pro Bold" panose="02020702060506020403" pitchFamily="18" charset="0"/>
                        </a:rPr>
                        <a:t>Looks like ginger (rhizome in</a:t>
                      </a:r>
                      <a:r>
                        <a:rPr lang="en-CA" sz="1200" baseline="0" dirty="0" smtClean="0">
                          <a:latin typeface="Adobe Garamond Pro Bold" panose="02020702060506020403" pitchFamily="18" charset="0"/>
                        </a:rPr>
                        <a:t> raw state).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1200" baseline="0" dirty="0" smtClean="0">
                          <a:latin typeface="Adobe Garamond Pro Bold" panose="02020702060506020403" pitchFamily="18" charset="0"/>
                        </a:rPr>
                        <a:t>Freshly grated &amp; used in cooking.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1200" baseline="0" dirty="0" smtClean="0">
                          <a:latin typeface="Adobe Garamond Pro Bold" panose="02020702060506020403" pitchFamily="18" charset="0"/>
                        </a:rPr>
                        <a:t>Gives nice yellow color to food.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200" baseline="0" dirty="0" smtClean="0">
                          <a:latin typeface="Adobe Garamond Pro Bold" panose="02020702060506020403" pitchFamily="18" charset="0"/>
                        </a:rPr>
                        <a:t>Very strong medicinal properties (antiseptic qualities).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200" baseline="0" dirty="0" smtClean="0">
                          <a:latin typeface="Adobe Garamond Pro Bold" panose="02020702060506020403" pitchFamily="18" charset="0"/>
                        </a:rPr>
                        <a:t> It can be dried &amp; then ground to make powder.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CA" sz="1200" dirty="0" smtClean="0">
                        <a:latin typeface="Adobe Garamond Pro Bold" panose="02020702060506020403" pitchFamily="18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CA" sz="1200" dirty="0">
                        <a:latin typeface="Adobe Garamond Pro Bold" panose="02020702060506020403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6266087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578906"/>
              </p:ext>
            </p:extLst>
          </p:nvPr>
        </p:nvGraphicFramePr>
        <p:xfrm>
          <a:off x="1139687" y="3803375"/>
          <a:ext cx="3154017" cy="1258956"/>
        </p:xfrm>
        <a:graphic>
          <a:graphicData uri="http://schemas.openxmlformats.org/drawingml/2006/table">
            <a:tbl>
              <a:tblPr/>
              <a:tblGrid>
                <a:gridCol w="3154017">
                  <a:extLst>
                    <a:ext uri="{9D8B030D-6E8A-4147-A177-3AD203B41FA5}">
                      <a16:colId xmlns:a16="http://schemas.microsoft.com/office/drawing/2014/main" val="1645063070"/>
                    </a:ext>
                  </a:extLst>
                </a:gridCol>
              </a:tblGrid>
              <a:tr h="1258956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1200" dirty="0" smtClean="0">
                          <a:latin typeface="Adobe Garamond Pro Bold" panose="02020702060506020403" pitchFamily="18" charset="0"/>
                        </a:rPr>
                        <a:t>A salt with unique flavors.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1200" dirty="0" smtClean="0">
                          <a:latin typeface="Adobe Garamond Pro Bold" panose="02020702060506020403" pitchFamily="18" charset="0"/>
                        </a:rPr>
                        <a:t>Used</a:t>
                      </a:r>
                      <a:r>
                        <a:rPr lang="en-CA" sz="1200" baseline="0" dirty="0" smtClean="0">
                          <a:latin typeface="Adobe Garamond Pro Bold" panose="02020702060506020403" pitchFamily="18" charset="0"/>
                        </a:rPr>
                        <a:t> as garnishes on fresh salads, fruits, vegetables &amp; fried savories.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1200" baseline="0" dirty="0" smtClean="0">
                          <a:latin typeface="Adobe Garamond Pro Bold" panose="02020702060506020403" pitchFamily="18" charset="0"/>
                        </a:rPr>
                        <a:t>Salt comes in crystal cubes, then ground to make a powder.</a:t>
                      </a:r>
                      <a:endParaRPr lang="en-CA" sz="1200" dirty="0">
                        <a:latin typeface="Adobe Garamond Pro Bold" panose="02020702060506020403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9213044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8" t="9547" r="3904" b="9636"/>
          <a:stretch/>
        </p:blipFill>
        <p:spPr>
          <a:xfrm>
            <a:off x="5758070" y="3344881"/>
            <a:ext cx="2584172" cy="1566341"/>
          </a:xfrm>
          <a:prstGeom prst="rect">
            <a:avLst/>
          </a:prstGeom>
        </p:spPr>
      </p:pic>
      <p:sp>
        <p:nvSpPr>
          <p:cNvPr id="9" name="Flowchart: Connector 8"/>
          <p:cNvSpPr/>
          <p:nvPr/>
        </p:nvSpPr>
        <p:spPr>
          <a:xfrm>
            <a:off x="848139" y="1342513"/>
            <a:ext cx="622852" cy="433278"/>
          </a:xfrm>
          <a:prstGeom prst="flowChartConnector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13</a:t>
            </a:r>
            <a:endParaRPr lang="en-CA" dirty="0"/>
          </a:p>
        </p:txBody>
      </p:sp>
      <p:sp>
        <p:nvSpPr>
          <p:cNvPr id="10" name="Flowchart: Connector 9"/>
          <p:cNvSpPr/>
          <p:nvPr/>
        </p:nvSpPr>
        <p:spPr>
          <a:xfrm>
            <a:off x="7520608" y="1431234"/>
            <a:ext cx="675861" cy="410818"/>
          </a:xfrm>
          <a:prstGeom prst="flowChartConnector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14</a:t>
            </a:r>
            <a:endParaRPr lang="en-CA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8342242" y="2597591"/>
            <a:ext cx="2875723" cy="9900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34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938" y="448056"/>
            <a:ext cx="5011616" cy="640080"/>
          </a:xfrm>
        </p:spPr>
        <p:txBody>
          <a:bodyPr>
            <a:normAutofit/>
          </a:bodyPr>
          <a:lstStyle/>
          <a:p>
            <a:r>
              <a:rPr lang="en-CA" sz="4000" dirty="0" smtClean="0">
                <a:latin typeface="Adobe Garamond Pro Bold" panose="02020702060506020403" pitchFamily="18" charset="0"/>
              </a:rPr>
              <a:t>conclusion</a:t>
            </a:r>
            <a:endParaRPr lang="en-CA" sz="4000" dirty="0">
              <a:latin typeface="Adobe Garamond Pro Bold" panose="020207020605060204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046" y="1254512"/>
            <a:ext cx="5623781" cy="4419457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469303"/>
              </p:ext>
            </p:extLst>
          </p:nvPr>
        </p:nvGraphicFramePr>
        <p:xfrm>
          <a:off x="1184030" y="2104436"/>
          <a:ext cx="4302369" cy="2560320"/>
        </p:xfrm>
        <a:graphic>
          <a:graphicData uri="http://schemas.openxmlformats.org/drawingml/2006/table">
            <a:tbl>
              <a:tblPr/>
              <a:tblGrid>
                <a:gridCol w="4302369">
                  <a:extLst>
                    <a:ext uri="{9D8B030D-6E8A-4147-A177-3AD203B41FA5}">
                      <a16:colId xmlns:a16="http://schemas.microsoft.com/office/drawing/2014/main" val="3309768618"/>
                    </a:ext>
                  </a:extLst>
                </a:gridCol>
              </a:tblGrid>
              <a:tr h="251445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dirty="0" smtClean="0">
                          <a:latin typeface="Adobe Garamond Pro Bold" panose="02020702060506020403" pitchFamily="18" charset="0"/>
                        </a:rPr>
                        <a:t>Spices add beautiful aroma to</a:t>
                      </a:r>
                      <a:r>
                        <a:rPr lang="en-CA" baseline="0" dirty="0" smtClean="0">
                          <a:latin typeface="Adobe Garamond Pro Bold" panose="02020702060506020403" pitchFamily="18" charset="0"/>
                        </a:rPr>
                        <a:t> food.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baseline="0" dirty="0" smtClean="0">
                          <a:latin typeface="Adobe Garamond Pro Bold" panose="02020702060506020403" pitchFamily="18" charset="0"/>
                        </a:rPr>
                        <a:t>Make food taste really good.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baseline="0" dirty="0" smtClean="0">
                          <a:latin typeface="Adobe Garamond Pro Bold" panose="02020702060506020403" pitchFamily="18" charset="0"/>
                        </a:rPr>
                        <a:t>Every region or culture has many different kinds of spices.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CA" baseline="0" dirty="0" smtClean="0">
                        <a:latin typeface="Adobe Garamond Pro Bold" panose="02020702060506020403" pitchFamily="18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CA" baseline="0" dirty="0" smtClean="0">
                          <a:latin typeface="Adobe Garamond Pro Bold" panose="02020702060506020403" pitchFamily="18" charset="0"/>
                        </a:rPr>
                        <a:t>The spices all listed above are the part of “GARAM MASALA”, the most popular &amp; mostly used spice in India.</a:t>
                      </a:r>
                    </a:p>
                    <a:p>
                      <a:endParaRPr lang="en-CA" dirty="0">
                        <a:latin typeface="Adobe Garamond Pro Bold" panose="02020702060506020403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91588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161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Adobe Garamond Pro Bold" panose="02020702060506020403" pitchFamily="18" charset="0"/>
              </a:rPr>
              <a:t>END OF SLIDE</a:t>
            </a:r>
            <a:endParaRPr lang="en-CA" dirty="0">
              <a:latin typeface="Adobe Garamond Pro Bold" panose="020207020605060204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65" y="1546167"/>
            <a:ext cx="8154786" cy="4164676"/>
          </a:xfrm>
        </p:spPr>
      </p:pic>
    </p:spTree>
    <p:extLst>
      <p:ext uri="{BB962C8B-B14F-4D97-AF65-F5344CB8AC3E}">
        <p14:creationId xmlns:p14="http://schemas.microsoft.com/office/powerpoint/2010/main" val="161293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esign ideas pane showing different design opti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29" y="1385113"/>
            <a:ext cx="10882437" cy="5098814"/>
          </a:xfrm>
          <a:prstGeom prst="rect">
            <a:avLst/>
          </a:prstGeom>
        </p:spPr>
      </p:pic>
      <p:sp>
        <p:nvSpPr>
          <p:cNvPr id="38" name="Content Placeholder 17"/>
          <p:cNvSpPr txBox="1">
            <a:spLocks/>
          </p:cNvSpPr>
          <p:nvPr/>
        </p:nvSpPr>
        <p:spPr>
          <a:xfrm>
            <a:off x="541610" y="1524708"/>
            <a:ext cx="4321704" cy="3871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600"/>
              </a:spcAft>
              <a:buNone/>
              <a:defRPr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PowerPoint Designer suggests professional designs for your presentation, based on the content in your slides. </a:t>
            </a:r>
          </a:p>
          <a:p>
            <a:pPr marL="0" lvl="0" indent="0">
              <a:spcAft>
                <a:spcPts val="600"/>
              </a:spcAft>
              <a:buNone/>
              <a:defRPr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Designer is a subscription-only feature.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If you have an Office 365 subscription, the next slide shows you how it works in a new presentation.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Adobe Caslon Pro Bold" panose="0205070206050A020403" pitchFamily="18" charset="0"/>
              </a:rPr>
              <a:t>INDIAN SPICES</a:t>
            </a:r>
            <a:endParaRPr lang="en-CA" dirty="0">
              <a:latin typeface="Adobe Caslon Pro Bold" panose="0205070206050A0204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29" y="1234653"/>
            <a:ext cx="10748356" cy="524533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665017" y="1234653"/>
            <a:ext cx="10390909" cy="2792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4000" dirty="0">
                <a:solidFill>
                  <a:srgbClr val="000000"/>
                </a:solidFill>
                <a:latin typeface="Adobe Garamond Pro Bold" panose="02020702060506020403" pitchFamily="18" charset="0"/>
                <a:ea typeface="Calibri" panose="020F0502020204030204" pitchFamily="34" charset="0"/>
                <a:cs typeface="Arial" panose="020B0604020202020204" pitchFamily="34" charset="0"/>
              </a:rPr>
              <a:t>Indian cuisine is characterized by the extensive use of numerous spices. Spices or </a:t>
            </a:r>
            <a:r>
              <a:rPr lang="en-CA" sz="4000" i="1" dirty="0">
                <a:latin typeface="Adobe Garamond Pro Bold" panose="02020702060506020403" pitchFamily="18" charset="0"/>
                <a:ea typeface="Calibri" panose="020F0502020204030204" pitchFamily="34" charset="0"/>
                <a:cs typeface="Arial" panose="020B0604020202020204" pitchFamily="34" charset="0"/>
              </a:rPr>
              <a:t>Masala</a:t>
            </a:r>
            <a:r>
              <a:rPr lang="en-CA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as it is called in Hindi, may be called the </a:t>
            </a:r>
            <a:r>
              <a:rPr lang="en-CA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“heartbeat”</a:t>
            </a:r>
            <a:r>
              <a:rPr lang="en-CA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an </a:t>
            </a:r>
            <a:r>
              <a:rPr lang="en-CA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Indian</a:t>
            </a:r>
            <a:r>
              <a:rPr lang="en-CA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kitchen.</a:t>
            </a:r>
          </a:p>
        </p:txBody>
      </p:sp>
    </p:spTree>
    <p:extLst>
      <p:ext uri="{BB962C8B-B14F-4D97-AF65-F5344CB8AC3E}">
        <p14:creationId xmlns:p14="http://schemas.microsoft.com/office/powerpoint/2010/main" val="345761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dobe Garamond Pro Bold" panose="02020702060506020403" pitchFamily="18" charset="0"/>
                <a:cs typeface="Segoe UI Light" panose="020B0502040204020203" pitchFamily="34" charset="0"/>
              </a:rPr>
              <a:t>INTRODUCTION</a:t>
            </a:r>
            <a:endParaRPr lang="en-US" sz="4000" dirty="0">
              <a:latin typeface="Adobe Garamond Pro Bold" panose="02020702060506020403" pitchFamily="18" charset="0"/>
              <a:cs typeface="Segoe UI Light" panose="020B0502040204020203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939800" y="1964268"/>
            <a:ext cx="3970866" cy="24384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dobe Garamond Pro Bold" panose="02020702060506020403" pitchFamily="18" charset="0"/>
                <a:cs typeface="Segoe UI" panose="020B0502040204020203" pitchFamily="34" charset="0"/>
              </a:rPr>
              <a:t> By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Adobe Garamond Pro Bold" panose="02020702060506020403" pitchFamily="18" charset="0"/>
                <a:cs typeface="Segoe UI" panose="020B0502040204020203" pitchFamily="34" charset="0"/>
              </a:rPr>
              <a:t>extensive use of spices does not mean eating fiery hot food. They are used to flavor the food, making distinct and aromatic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dobe Garamond Pro Bold" panose="02020702060506020403" pitchFamily="18" charset="0"/>
                <a:cs typeface="Segoe UI" panose="020B0502040204020203" pitchFamily="34" charset="0"/>
              </a:rPr>
              <a:t>dishes. </a:t>
            </a:r>
          </a:p>
          <a:p>
            <a:pPr marL="0" indent="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dobe Garamond Pro Bold" panose="02020702060506020403" pitchFamily="18" charset="0"/>
                <a:cs typeface="Segoe UI" panose="020B0502040204020203" pitchFamily="34" charset="0"/>
              </a:rPr>
              <a:t>Spices are also used as medicinal purposes and to preserve food.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Adobe Garamond Pro Bold" panose="02020702060506020403" pitchFamily="18" charset="0"/>
              <a:cs typeface="Segoe UI" panose="020B0502040204020203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7" b="10745"/>
          <a:stretch/>
        </p:blipFill>
        <p:spPr>
          <a:xfrm>
            <a:off x="5419898" y="1647382"/>
            <a:ext cx="6035039" cy="4121651"/>
          </a:xfrm>
        </p:spPr>
      </p:pic>
    </p:spTree>
    <p:extLst>
      <p:ext uri="{BB962C8B-B14F-4D97-AF65-F5344CB8AC3E}">
        <p14:creationId xmlns:p14="http://schemas.microsoft.com/office/powerpoint/2010/main" val="95803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Content Placeholder 17"/>
          <p:cNvSpPr txBox="1">
            <a:spLocks/>
          </p:cNvSpPr>
          <p:nvPr/>
        </p:nvSpPr>
        <p:spPr>
          <a:xfrm>
            <a:off x="541609" y="1296100"/>
            <a:ext cx="6093106" cy="1236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0"/>
              </a:spcAft>
              <a:buNone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Content Placeholder 17"/>
          <p:cNvSpPr txBox="1">
            <a:spLocks/>
          </p:cNvSpPr>
          <p:nvPr/>
        </p:nvSpPr>
        <p:spPr>
          <a:xfrm>
            <a:off x="1066038" y="5273573"/>
            <a:ext cx="2919669" cy="12983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0"/>
              </a:spcAft>
              <a:buNone/>
            </a:pPr>
            <a:endParaRPr lang="en-US" sz="18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Content Placeholder 17"/>
          <p:cNvSpPr txBox="1">
            <a:spLocks/>
          </p:cNvSpPr>
          <p:nvPr/>
        </p:nvSpPr>
        <p:spPr>
          <a:xfrm>
            <a:off x="4747855" y="5273573"/>
            <a:ext cx="3106367" cy="1324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0"/>
              </a:spcAft>
              <a:buNone/>
            </a:pPr>
            <a:endParaRPr lang="en-US" dirty="0">
              <a:solidFill>
                <a:srgbClr val="D2472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Content Placeholder 17"/>
          <p:cNvSpPr txBox="1">
            <a:spLocks/>
          </p:cNvSpPr>
          <p:nvPr/>
        </p:nvSpPr>
        <p:spPr>
          <a:xfrm>
            <a:off x="8429668" y="5273573"/>
            <a:ext cx="3107336" cy="134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2000"/>
              </a:spcAft>
              <a:buNone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spcAft>
                <a:spcPts val="2000"/>
              </a:spcAft>
              <a:buNone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3" r="2252"/>
          <a:stretch/>
        </p:blipFill>
        <p:spPr>
          <a:xfrm>
            <a:off x="402849" y="300538"/>
            <a:ext cx="11407618" cy="620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32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dirty="0"/>
              <a:t/>
            </a:r>
            <a:br>
              <a:rPr lang="en-CA" dirty="0"/>
            </a:br>
            <a:r>
              <a:rPr lang="en-CA" dirty="0"/>
              <a:t> </a:t>
            </a:r>
            <a:br>
              <a:rPr lang="en-CA" dirty="0"/>
            </a:br>
            <a:r>
              <a:rPr lang="en-CA" sz="1800" i="1" dirty="0">
                <a:latin typeface="Adobe Garamond Pro Bold" panose="02020702060506020403" pitchFamily="18" charset="0"/>
              </a:rPr>
              <a:t>The Masala Dabba (container for spices) that every Indian kitchen owns…</a:t>
            </a:r>
            <a:endParaRPr lang="en-US" sz="1800" dirty="0">
              <a:latin typeface="Adobe Garamond Pro Bold" panose="02020702060506020403" pitchFamily="18" charset="0"/>
              <a:cs typeface="Segoe UI Light" panose="020B0502040204020203" pitchFamily="34" charset="0"/>
            </a:endParaRPr>
          </a:p>
        </p:txBody>
      </p:sp>
      <p:sp>
        <p:nvSpPr>
          <p:cNvPr id="25" name="Content Placeholder 17"/>
          <p:cNvSpPr txBox="1">
            <a:spLocks/>
          </p:cNvSpPr>
          <p:nvPr/>
        </p:nvSpPr>
        <p:spPr>
          <a:xfrm>
            <a:off x="521207" y="1422020"/>
            <a:ext cx="4838193" cy="2488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0"/>
              </a:spcAft>
              <a:buNone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ontent Placeholder 17"/>
          <p:cNvSpPr txBox="1">
            <a:spLocks/>
          </p:cNvSpPr>
          <p:nvPr/>
        </p:nvSpPr>
        <p:spPr>
          <a:xfrm>
            <a:off x="675513" y="1636505"/>
            <a:ext cx="4585731" cy="3541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600"/>
              </a:spcAft>
              <a:buNone/>
              <a:defRPr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cs typeface="Segoe UI"/>
            </a:endParaRPr>
          </a:p>
        </p:txBody>
      </p:sp>
      <p:sp>
        <p:nvSpPr>
          <p:cNvPr id="36" name="Content Placeholder 17"/>
          <p:cNvSpPr txBox="1">
            <a:spLocks/>
          </p:cNvSpPr>
          <p:nvPr/>
        </p:nvSpPr>
        <p:spPr>
          <a:xfrm>
            <a:off x="762000" y="1566334"/>
            <a:ext cx="4377267" cy="2343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2000"/>
              </a:spcAft>
              <a:buNone/>
              <a:defRPr/>
            </a:pPr>
            <a:r>
              <a:rPr 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dobe Garamond Pro Bold" panose="02020702060506020403" pitchFamily="18" charset="0"/>
                <a:cs typeface="Segoe UI" panose="020B0502040204020203" pitchFamily="34" charset="0"/>
              </a:rPr>
              <a:t>*This container is seen in every kitchen in India, as it is use to keep the whole spices and powdered spices in it.</a:t>
            </a:r>
          </a:p>
          <a:p>
            <a:pPr marL="0" lvl="0" indent="0">
              <a:spcAft>
                <a:spcPts val="2000"/>
              </a:spcAft>
              <a:buNone/>
              <a:defRPr/>
            </a:pPr>
            <a:r>
              <a:rPr 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dobe Garamond Pro Bold" panose="02020702060506020403" pitchFamily="18" charset="0"/>
                <a:cs typeface="Segoe UI" panose="020B0502040204020203" pitchFamily="34" charset="0"/>
              </a:rPr>
              <a:t>*List of some basic spices and their uses:</a:t>
            </a:r>
            <a:endParaRPr lang="en-US" sz="2000" dirty="0">
              <a:solidFill>
                <a:prstClr val="black">
                  <a:lumMod val="75000"/>
                  <a:lumOff val="25000"/>
                </a:prstClr>
              </a:solidFill>
              <a:latin typeface="Adobe Garamond Pro Bold" panose="02020702060506020403" pitchFamily="18" charset="0"/>
              <a:cs typeface="Segoe UI" panose="020B0502040204020203" pitchFamily="34" charset="0"/>
            </a:endParaRPr>
          </a:p>
        </p:txBody>
      </p:sp>
      <p:sp>
        <p:nvSpPr>
          <p:cNvPr id="32" name="Content Placeholder 17"/>
          <p:cNvSpPr txBox="1">
            <a:spLocks/>
          </p:cNvSpPr>
          <p:nvPr/>
        </p:nvSpPr>
        <p:spPr>
          <a:xfrm>
            <a:off x="1056513" y="4236460"/>
            <a:ext cx="4504252" cy="761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600"/>
              </a:spcAft>
              <a:buNone/>
              <a:defRPr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cs typeface="Segoe UI"/>
            </a:endParaRPr>
          </a:p>
        </p:txBody>
      </p:sp>
      <p:sp>
        <p:nvSpPr>
          <p:cNvPr id="40" name="Content Placeholder 17"/>
          <p:cNvSpPr txBox="1">
            <a:spLocks/>
          </p:cNvSpPr>
          <p:nvPr/>
        </p:nvSpPr>
        <p:spPr>
          <a:xfrm>
            <a:off x="1056513" y="5177572"/>
            <a:ext cx="4504252" cy="563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2000"/>
              </a:spcAft>
              <a:buNone/>
              <a:defRPr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765" y="1268572"/>
            <a:ext cx="6027782" cy="421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00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7" y="448056"/>
            <a:ext cx="10393404" cy="640080"/>
          </a:xfrm>
        </p:spPr>
        <p:txBody>
          <a:bodyPr>
            <a:normAutofit/>
          </a:bodyPr>
          <a:lstStyle/>
          <a:p>
            <a:pPr lvl="0"/>
            <a:r>
              <a:rPr lang="en-US" dirty="0" smtClean="0">
                <a:latin typeface="Adobe Garamond Pro Bold" panose="02020702060506020403" pitchFamily="18" charset="0"/>
                <a:cs typeface="Segoe UI Light" panose="020B0502040204020203" pitchFamily="34" charset="0"/>
              </a:rPr>
              <a:t>BAY LEAF (tej patta) &amp; carom seeds (ajwain)</a:t>
            </a:r>
            <a:endParaRPr lang="en-US" dirty="0">
              <a:latin typeface="Adobe Garamond Pro Bold" panose="02020702060506020403" pitchFamily="18" charset="0"/>
              <a:cs typeface="Segoe UI Light" panose="020B0502040204020203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514962" y="1387272"/>
            <a:ext cx="4413626" cy="397827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CA" dirty="0" smtClean="0">
                <a:solidFill>
                  <a:srgbClr val="000000"/>
                </a:solidFill>
                <a:latin typeface="Adobe Garamond Pro Bold" panose="02020702060506020403" pitchFamily="18" charset="0"/>
              </a:rPr>
              <a:t>The </a:t>
            </a:r>
            <a:r>
              <a:rPr lang="en-CA" dirty="0">
                <a:solidFill>
                  <a:srgbClr val="000000"/>
                </a:solidFill>
                <a:latin typeface="Adobe Garamond Pro Bold" panose="02020702060506020403" pitchFamily="18" charset="0"/>
              </a:rPr>
              <a:t>Bay Leaf (leaf of the Laurel tree ) used in Western cooking, these are actually three veined leaves of the tree belonging to </a:t>
            </a:r>
            <a:r>
              <a:rPr lang="en-CA" i="1" dirty="0">
                <a:solidFill>
                  <a:srgbClr val="000000"/>
                </a:solidFill>
                <a:latin typeface="Adobe Garamond Pro Bold" panose="02020702060506020403" pitchFamily="18" charset="0"/>
              </a:rPr>
              <a:t>Cinnamonum</a:t>
            </a:r>
            <a:r>
              <a:rPr lang="en-CA" dirty="0">
                <a:solidFill>
                  <a:srgbClr val="000000"/>
                </a:solidFill>
                <a:latin typeface="Adobe Garamond Pro Bold" panose="02020702060506020403" pitchFamily="18" charset="0"/>
              </a:rPr>
              <a:t> group of trees.</a:t>
            </a:r>
            <a:r>
              <a:rPr lang="en-CA" i="1" dirty="0">
                <a:latin typeface="Adobe Garamond Pro Bold" panose="02020702060506020403" pitchFamily="18" charset="0"/>
              </a:rPr>
              <a:t> </a:t>
            </a:r>
          </a:p>
          <a:p>
            <a:endParaRPr lang="en-CA" i="1" dirty="0"/>
          </a:p>
          <a:p>
            <a:r>
              <a:rPr lang="en-CA" i="1" dirty="0" smtClean="0">
                <a:latin typeface="Adobe Garamond Pro Bold" panose="02020702060506020403" pitchFamily="18" charset="0"/>
              </a:rPr>
              <a:t>Tej </a:t>
            </a:r>
            <a:r>
              <a:rPr lang="en-CA" i="1" dirty="0">
                <a:latin typeface="Adobe Garamond Pro Bold" panose="02020702060506020403" pitchFamily="18" charset="0"/>
              </a:rPr>
              <a:t>Patta</a:t>
            </a:r>
            <a:r>
              <a:rPr lang="en-CA" dirty="0">
                <a:latin typeface="Adobe Garamond Pro Bold" panose="02020702060506020403" pitchFamily="18" charset="0"/>
              </a:rPr>
              <a:t> or </a:t>
            </a:r>
            <a:r>
              <a:rPr lang="en-CA" i="1" dirty="0">
                <a:latin typeface="Adobe Garamond Pro Bold" panose="02020702060506020403" pitchFamily="18" charset="0"/>
              </a:rPr>
              <a:t>Tamalpatra</a:t>
            </a:r>
            <a:r>
              <a:rPr lang="en-CA" dirty="0">
                <a:latin typeface="Adobe Garamond Pro Bold" panose="02020702060506020403" pitchFamily="18" charset="0"/>
              </a:rPr>
              <a:t> as it is called in Sanskrit, are   used to flavor different curries and rice.</a:t>
            </a:r>
          </a:p>
          <a:p>
            <a:r>
              <a:rPr lang="en-CA" dirty="0">
                <a:latin typeface="Adobe Garamond Pro Bold" panose="02020702060506020403" pitchFamily="18" charset="0"/>
              </a:rPr>
              <a:t>The leaves are aromatic with a slight hint of the fragrance of cinnamon. The leaves are browned in oil first to  increase the </a:t>
            </a:r>
            <a:r>
              <a:rPr lang="en-CA" dirty="0" smtClean="0">
                <a:latin typeface="Adobe Garamond Pro Bold" panose="02020702060506020403" pitchFamily="18" charset="0"/>
              </a:rPr>
              <a:t>aroma.</a:t>
            </a:r>
            <a:endParaRPr lang="en-CA" dirty="0">
              <a:latin typeface="Adobe Garamond Pro Bold" panose="02020702060506020403" pitchFamily="18" charset="0"/>
            </a:endParaRPr>
          </a:p>
          <a:p>
            <a:pPr marL="0" indent="0">
              <a:lnSpc>
                <a:spcPts val="1800"/>
              </a:lnSpc>
              <a:spcBef>
                <a:spcPts val="1000"/>
              </a:spcBef>
              <a:spcAft>
                <a:spcPts val="2000"/>
              </a:spcAft>
              <a:buNone/>
            </a:pP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Content Placeholder 17"/>
          <p:cNvSpPr txBox="1">
            <a:spLocks/>
          </p:cNvSpPr>
          <p:nvPr/>
        </p:nvSpPr>
        <p:spPr>
          <a:xfrm>
            <a:off x="1066039" y="4571824"/>
            <a:ext cx="2696774" cy="992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0"/>
              </a:spcAft>
              <a:buNone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6" name="Group 35" descr="Small circle with number 2 inside indicating step 2"/>
          <p:cNvGrpSpPr/>
          <p:nvPr/>
        </p:nvGrpSpPr>
        <p:grpSpPr bwMode="blackWhite">
          <a:xfrm>
            <a:off x="6427210" y="3582330"/>
            <a:ext cx="558179" cy="409838"/>
            <a:chOff x="6953426" y="711274"/>
            <a:chExt cx="558179" cy="409838"/>
          </a:xfrm>
        </p:grpSpPr>
        <p:sp>
          <p:nvSpPr>
            <p:cNvPr id="37" name="Oval 36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 descr="Number 2"/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</a:p>
          </p:txBody>
        </p:sp>
      </p:grpSp>
      <p:sp>
        <p:nvSpPr>
          <p:cNvPr id="43" name="Content Placeholder 17"/>
          <p:cNvSpPr txBox="1">
            <a:spLocks/>
          </p:cNvSpPr>
          <p:nvPr/>
        </p:nvSpPr>
        <p:spPr>
          <a:xfrm flipH="1">
            <a:off x="7198820" y="3516284"/>
            <a:ext cx="3889482" cy="2410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0"/>
              </a:spcAft>
              <a:buNone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Content Placeholder 17"/>
          <p:cNvSpPr txBox="1">
            <a:spLocks/>
          </p:cNvSpPr>
          <p:nvPr/>
        </p:nvSpPr>
        <p:spPr>
          <a:xfrm>
            <a:off x="7456516" y="3546071"/>
            <a:ext cx="3631787" cy="2258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0"/>
              </a:spcAft>
              <a:buNone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9" name="Group 18" descr="Small circle with number 1 inside indicating step 1"/>
          <p:cNvGrpSpPr/>
          <p:nvPr/>
        </p:nvGrpSpPr>
        <p:grpSpPr bwMode="blackWhite">
          <a:xfrm>
            <a:off x="475893" y="1275890"/>
            <a:ext cx="558179" cy="409838"/>
            <a:chOff x="6953426" y="711274"/>
            <a:chExt cx="558179" cy="409838"/>
          </a:xfrm>
        </p:grpSpPr>
        <p:sp>
          <p:nvSpPr>
            <p:cNvPr id="20" name="Oval 19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 descr="Number 1"/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" t="32657" r="5521" b="901"/>
          <a:stretch/>
        </p:blipFill>
        <p:spPr>
          <a:xfrm>
            <a:off x="803409" y="3812414"/>
            <a:ext cx="3611025" cy="22761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1" t="22845" r="2355" b="11726"/>
          <a:stretch/>
        </p:blipFill>
        <p:spPr>
          <a:xfrm>
            <a:off x="6908691" y="1411938"/>
            <a:ext cx="3541221" cy="20271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914674" y="3700485"/>
            <a:ext cx="4249319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 smtClean="0">
                <a:solidFill>
                  <a:srgbClr val="000000"/>
                </a:solidFill>
                <a:latin typeface="Adobe Garamond Pro Bold" panose="02020702060506020403" pitchFamily="18" charset="0"/>
              </a:rPr>
              <a:t>(</a:t>
            </a:r>
            <a:r>
              <a:rPr lang="en-CA" sz="1400" dirty="0">
                <a:solidFill>
                  <a:srgbClr val="000000"/>
                </a:solidFill>
                <a:latin typeface="Adobe Garamond Pro Bold" panose="02020702060506020403" pitchFamily="18" charset="0"/>
              </a:rPr>
              <a:t>C</a:t>
            </a:r>
            <a:r>
              <a:rPr lang="en-CA" sz="1400" dirty="0" smtClean="0">
                <a:solidFill>
                  <a:srgbClr val="000000"/>
                </a:solidFill>
                <a:latin typeface="Adobe Garamond Pro Bold" panose="02020702060506020403" pitchFamily="18" charset="0"/>
              </a:rPr>
              <a:t>arom seeds) These </a:t>
            </a:r>
            <a:r>
              <a:rPr lang="en-CA" sz="1400" dirty="0">
                <a:solidFill>
                  <a:srgbClr val="000000"/>
                </a:solidFill>
                <a:latin typeface="Adobe Garamond Pro Bold" panose="02020702060506020403" pitchFamily="18" charset="0"/>
              </a:rPr>
              <a:t>are pungent, tiny seeds grayish in </a:t>
            </a:r>
            <a:r>
              <a:rPr lang="en-CA" sz="1400" dirty="0" smtClean="0">
                <a:solidFill>
                  <a:srgbClr val="000000"/>
                </a:solidFill>
                <a:latin typeface="Adobe Garamond Pro Bold" panose="02020702060506020403" pitchFamily="18" charset="0"/>
              </a:rPr>
              <a:t>color</a:t>
            </a:r>
            <a:r>
              <a:rPr lang="en-CA" dirty="0" smtClean="0">
                <a:solidFill>
                  <a:srgbClr val="000000"/>
                </a:solidFill>
                <a:latin typeface="Adobe Garamond Pro Bold" panose="02020702060506020403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200" dirty="0">
                <a:solidFill>
                  <a:srgbClr val="000000"/>
                </a:solidFill>
                <a:latin typeface="Adobe Garamond Pro Bold" panose="02020702060506020403" pitchFamily="18" charset="0"/>
              </a:rPr>
              <a:t>It has strong flavor (sharp and bitter on tongue) &amp; smell, closely similar to thyme.</a:t>
            </a:r>
            <a:endParaRPr lang="en-CA" sz="1200" dirty="0" smtClean="0">
              <a:solidFill>
                <a:srgbClr val="000000"/>
              </a:solidFill>
              <a:latin typeface="Adobe Garamond Pro Bold" panose="02020702060506020403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>
                <a:solidFill>
                  <a:srgbClr val="000000"/>
                </a:solidFill>
                <a:latin typeface="Adobe Garamond Pro Bold" panose="02020702060506020403" pitchFamily="18" charset="0"/>
              </a:rPr>
              <a:t>Used rarely as raw in India (especially fried flatbreads).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>
                <a:solidFill>
                  <a:srgbClr val="000000"/>
                </a:solidFill>
                <a:latin typeface="Adobe Garamond Pro Bold" panose="02020702060506020403" pitchFamily="18" charset="0"/>
              </a:rPr>
              <a:t>Beside culinary, it is use as medicinal purposes to aid in digestion.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200" dirty="0" smtClean="0">
              <a:solidFill>
                <a:srgbClr val="000000"/>
              </a:solidFill>
              <a:latin typeface="Adobe Garamond Pro Bold" panose="02020702060506020403" pitchFamily="18" charset="0"/>
            </a:endParaRPr>
          </a:p>
          <a:p>
            <a:endParaRPr lang="en-CA" sz="1200" dirty="0" smtClean="0">
              <a:solidFill>
                <a:srgbClr val="000000"/>
              </a:solidFill>
              <a:latin typeface="Adobe Garamond Pro Bold" panose="02020702060506020403" pitchFamily="18" charset="0"/>
            </a:endParaRPr>
          </a:p>
          <a:p>
            <a:r>
              <a:rPr lang="en-CA" dirty="0" smtClean="0">
                <a:solidFill>
                  <a:srgbClr val="000000"/>
                </a:solidFill>
                <a:latin typeface="Adobe Garamond Pro Bold" panose="02020702060506020403" pitchFamily="18" charset="0"/>
              </a:rPr>
              <a:t> </a:t>
            </a:r>
            <a:endParaRPr lang="en-CA" dirty="0"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67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21207" y="448056"/>
            <a:ext cx="10676037" cy="640080"/>
          </a:xfrm>
        </p:spPr>
        <p:txBody>
          <a:bodyPr/>
          <a:lstStyle/>
          <a:p>
            <a:r>
              <a:rPr lang="en-US" dirty="0" smtClean="0">
                <a:latin typeface="Adobe Garamond Pro Bold" panose="02020702060506020403" pitchFamily="18" charset="0"/>
                <a:cs typeface="Segoe UI Light" panose="020B0502040204020203" pitchFamily="34" charset="0"/>
              </a:rPr>
              <a:t>Cinnamon (darchini) &amp; cloves (laung)</a:t>
            </a:r>
            <a:endParaRPr lang="en-US" dirty="0">
              <a:latin typeface="Adobe Garamond Pro Bold" panose="02020702060506020403" pitchFamily="18" charset="0"/>
              <a:cs typeface="Segoe UI Light" panose="020B0502040204020203" pitchFamily="34" charset="0"/>
            </a:endParaRPr>
          </a:p>
        </p:txBody>
      </p:sp>
      <p:sp>
        <p:nvSpPr>
          <p:cNvPr id="38" name="Content Placeholder 17"/>
          <p:cNvSpPr txBox="1">
            <a:spLocks/>
          </p:cNvSpPr>
          <p:nvPr/>
        </p:nvSpPr>
        <p:spPr>
          <a:xfrm>
            <a:off x="7631265" y="2282803"/>
            <a:ext cx="3994586" cy="173093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2000"/>
              </a:spcAft>
            </a:pPr>
            <a:r>
              <a:rPr lang="en-US" dirty="0" smtClean="0">
                <a:latin typeface="Adobe Garamond Pro Bold" panose="02020702060506020403" pitchFamily="18" charset="0"/>
                <a:cs typeface="Segoe UI" panose="020B0502040204020203" pitchFamily="34" charset="0"/>
              </a:rPr>
              <a:t>Cloves are dried flower buds (fully grown unopened buds). They are green hand-picked &amp; dried in sun until turn black.  </a:t>
            </a:r>
          </a:p>
          <a:p>
            <a:pPr>
              <a:spcAft>
                <a:spcPts val="2000"/>
              </a:spcAft>
            </a:pPr>
            <a:r>
              <a:rPr lang="en-US" dirty="0" smtClean="0">
                <a:latin typeface="Adobe Garamond Pro Bold" panose="02020702060506020403" pitchFamily="18" charset="0"/>
                <a:cs typeface="Segoe UI" panose="020B0502040204020203" pitchFamily="34" charset="0"/>
              </a:rPr>
              <a:t>Used as culinary  &amp; medicinal purposes, strong &amp; warm flavor.</a:t>
            </a:r>
          </a:p>
          <a:p>
            <a:pPr>
              <a:spcAft>
                <a:spcPts val="2000"/>
              </a:spcAft>
            </a:pPr>
            <a:endParaRPr lang="en-US" dirty="0">
              <a:latin typeface="Adobe Garamond Pro Bold" panose="02020702060506020403" pitchFamily="18" charset="0"/>
              <a:cs typeface="Segoe UI" panose="020B0502040204020203" pitchFamily="34" charset="0"/>
            </a:endParaRPr>
          </a:p>
        </p:txBody>
      </p:sp>
      <p:sp>
        <p:nvSpPr>
          <p:cNvPr id="29" name="Content Placeholder 17"/>
          <p:cNvSpPr txBox="1">
            <a:spLocks/>
          </p:cNvSpPr>
          <p:nvPr/>
        </p:nvSpPr>
        <p:spPr>
          <a:xfrm>
            <a:off x="1548645" y="4013737"/>
            <a:ext cx="3124672" cy="22815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512763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dobe Garamond Pro Bold" panose="02020702060506020403" pitchFamily="18" charset="0"/>
                <a:cs typeface="Segoe UI" panose="020B0502040204020203" pitchFamily="34" charset="0"/>
              </a:rPr>
              <a:t>these sticks are the dried bark of Verum trees grow in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Adobe Garamond Pro Bold" panose="02020702060506020403" pitchFamily="18" charset="0"/>
                <a:cs typeface="Segoe UI" panose="020B0502040204020203" pitchFamily="34" charset="0"/>
              </a:rPr>
              <a:t>S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dobe Garamond Pro Bold" panose="02020702060506020403" pitchFamily="18" charset="0"/>
                <a:cs typeface="Segoe UI" panose="020B0502040204020203" pitchFamily="34" charset="0"/>
              </a:rPr>
              <a:t>ri Lanka.</a:t>
            </a:r>
          </a:p>
          <a:p>
            <a:pPr lvl="0" defTabSz="512763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</a:pPr>
            <a:r>
              <a:rPr lang="en-CA" dirty="0">
                <a:latin typeface="Adobe Garamond Pro Bold" panose="02020702060506020403" pitchFamily="18" charset="0"/>
              </a:rPr>
              <a:t> two popular varieties of cinnamon; from Chin and from Ceylon</a:t>
            </a:r>
            <a:r>
              <a:rPr lang="en-CA" dirty="0" smtClean="0">
                <a:latin typeface="Adobe Garamond Pro Bold" panose="02020702060506020403" pitchFamily="18" charset="0"/>
              </a:rPr>
              <a:t>.</a:t>
            </a:r>
          </a:p>
          <a:p>
            <a:pPr lvl="0" defTabSz="512763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</a:pPr>
            <a:r>
              <a:rPr lang="en-CA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dobe Garamond Pro Bold" panose="02020702060506020403" pitchFamily="18" charset="0"/>
                <a:cs typeface="Segoe UI" panose="020B0502040204020203" pitchFamily="34" charset="0"/>
              </a:rPr>
              <a:t>Both with similar flavors but Ceylon has a sweeter aroma &amp; found in sticks than rolled.</a:t>
            </a:r>
          </a:p>
          <a:p>
            <a:pPr lvl="0" defTabSz="512763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</a:pPr>
            <a:r>
              <a:rPr lang="en-CA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dobe Garamond Pro Bold" panose="02020702060506020403" pitchFamily="18" charset="0"/>
                <a:cs typeface="Segoe UI" panose="020B0502040204020203" pitchFamily="34" charset="0"/>
              </a:rPr>
              <a:t>Use in sweet &amp; savory foods.</a:t>
            </a:r>
            <a:endParaRPr lang="en-US" sz="1100" dirty="0" smtClean="0">
              <a:solidFill>
                <a:prstClr val="black">
                  <a:lumMod val="75000"/>
                  <a:lumOff val="25000"/>
                </a:prstClr>
              </a:solidFill>
              <a:latin typeface="Adobe Garamond Pro Bold" panose="02020702060506020403" pitchFamily="18" charset="0"/>
              <a:cs typeface="Segoe UI" panose="020B0502040204020203" pitchFamily="34" charset="0"/>
            </a:endParaRPr>
          </a:p>
          <a:p>
            <a:pPr lvl="0" defTabSz="512763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</a:pP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Adobe Garamond Pro Bold" panose="02020702060506020403" pitchFamily="18" charset="0"/>
              <a:cs typeface="Segoe UI" panose="020B0502040204020203" pitchFamily="34" charset="0"/>
            </a:endParaRPr>
          </a:p>
          <a:p>
            <a:pPr lvl="0" defTabSz="512763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</a:pPr>
            <a:endParaRPr lang="en-US" sz="4400" dirty="0" smtClean="0">
              <a:solidFill>
                <a:prstClr val="black">
                  <a:lumMod val="75000"/>
                  <a:lumOff val="25000"/>
                </a:prstClr>
              </a:solidFill>
              <a:latin typeface="Adobe Garamond Pro Bold" panose="02020702060506020403" pitchFamily="18" charset="0"/>
              <a:cs typeface="Segoe UI" panose="020B0502040204020203" pitchFamily="34" charset="0"/>
            </a:endParaRPr>
          </a:p>
          <a:p>
            <a:pPr lvl="0" defTabSz="512763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</a:pPr>
            <a:endParaRPr lang="en-US" dirty="0" smtClean="0">
              <a:solidFill>
                <a:prstClr val="black">
                  <a:lumMod val="75000"/>
                  <a:lumOff val="25000"/>
                </a:prstClr>
              </a:solidFill>
              <a:latin typeface="Adobe Garamond Pro Bold" panose="02020702060506020403" pitchFamily="18" charset="0"/>
              <a:cs typeface="Segoe UI" panose="020B0502040204020203" pitchFamily="34" charset="0"/>
            </a:endParaRPr>
          </a:p>
        </p:txBody>
      </p:sp>
      <p:sp>
        <p:nvSpPr>
          <p:cNvPr id="22" name="Content Placeholder 17"/>
          <p:cNvSpPr txBox="1">
            <a:spLocks/>
          </p:cNvSpPr>
          <p:nvPr/>
        </p:nvSpPr>
        <p:spPr>
          <a:xfrm>
            <a:off x="1548645" y="3960842"/>
            <a:ext cx="2718555" cy="710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Content Placeholder 17"/>
          <p:cNvSpPr txBox="1">
            <a:spLocks/>
          </p:cNvSpPr>
          <p:nvPr/>
        </p:nvSpPr>
        <p:spPr>
          <a:xfrm>
            <a:off x="1570453" y="3965669"/>
            <a:ext cx="2280577" cy="442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12763">
              <a:spcAft>
                <a:spcPts val="2000"/>
              </a:spcAft>
              <a:buNone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6" name="Group 25" descr="Small circle with number 3 inside  indicating step 3"/>
          <p:cNvGrpSpPr/>
          <p:nvPr/>
        </p:nvGrpSpPr>
        <p:grpSpPr bwMode="blackWhite">
          <a:xfrm>
            <a:off x="1064636" y="3641432"/>
            <a:ext cx="558179" cy="409838"/>
            <a:chOff x="6950898" y="711274"/>
            <a:chExt cx="558179" cy="409838"/>
          </a:xfrm>
        </p:grpSpPr>
        <p:sp>
          <p:nvSpPr>
            <p:cNvPr id="27" name="Oval 26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 descr="Number 3"/>
            <p:cNvSpPr txBox="1">
              <a:spLocks noChangeAspect="1"/>
            </p:cNvSpPr>
            <p:nvPr/>
          </p:nvSpPr>
          <p:spPr bwMode="blackWhite">
            <a:xfrm>
              <a:off x="6950898" y="740168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3</a:t>
              </a:r>
            </a:p>
          </p:txBody>
        </p:sp>
      </p:grpSp>
      <p:grpSp>
        <p:nvGrpSpPr>
          <p:cNvPr id="30" name="Group 29" descr="Small circle with number 3 inside  indicating step 3"/>
          <p:cNvGrpSpPr/>
          <p:nvPr/>
        </p:nvGrpSpPr>
        <p:grpSpPr bwMode="blackWhite">
          <a:xfrm>
            <a:off x="7073086" y="2075587"/>
            <a:ext cx="558179" cy="413240"/>
            <a:chOff x="13412842" y="-2070454"/>
            <a:chExt cx="558179" cy="413240"/>
          </a:xfrm>
        </p:grpSpPr>
        <p:sp>
          <p:nvSpPr>
            <p:cNvPr id="35" name="Oval 34" descr="Small circle"/>
            <p:cNvSpPr/>
            <p:nvPr/>
          </p:nvSpPr>
          <p:spPr bwMode="blackWhite">
            <a:xfrm>
              <a:off x="13487012" y="-2067052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 descr="Number 3"/>
            <p:cNvSpPr txBox="1">
              <a:spLocks noChangeAspect="1"/>
            </p:cNvSpPr>
            <p:nvPr/>
          </p:nvSpPr>
          <p:spPr bwMode="blackWhite">
            <a:xfrm>
              <a:off x="13412842" y="-207045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4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5" t="7823" r="8248" b="748"/>
          <a:stretch/>
        </p:blipFill>
        <p:spPr>
          <a:xfrm>
            <a:off x="1471337" y="1529862"/>
            <a:ext cx="2233155" cy="19892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8" t="7830" b="2686"/>
          <a:stretch/>
        </p:blipFill>
        <p:spPr>
          <a:xfrm>
            <a:off x="7948247" y="4174473"/>
            <a:ext cx="2878016" cy="212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6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51694" y="423321"/>
            <a:ext cx="10067927" cy="640080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Adobe Garamond Pro Bold" panose="02020702060506020403" pitchFamily="18" charset="0"/>
              </a:rPr>
              <a:t>Coriander seeds (dhania) &amp; cumin seeds (jeera) </a:t>
            </a:r>
            <a:endParaRPr lang="en-US" sz="2800" dirty="0">
              <a:solidFill>
                <a:schemeClr val="tx2"/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44770" y="4255478"/>
            <a:ext cx="11169544" cy="2271218"/>
          </a:xfrm>
        </p:spPr>
        <p:txBody>
          <a:bodyPr>
            <a:normAutofit/>
          </a:bodyPr>
          <a:lstStyle/>
          <a:p>
            <a:r>
              <a:rPr lang="en-CA" sz="1100" dirty="0" smtClean="0">
                <a:latin typeface="Adobe Garamond Pro Bold" panose="02020702060506020403" pitchFamily="18" charset="0"/>
              </a:rPr>
              <a:t>Dry seeds of regular fresh coriander/cilantro                                                                                                            *   </a:t>
            </a:r>
            <a:r>
              <a:rPr lang="en-CA" sz="1200" dirty="0">
                <a:latin typeface="Adobe Garamond Pro Bold" panose="02020702060506020403" pitchFamily="18" charset="0"/>
              </a:rPr>
              <a:t>Most common spice used all over in Indian cuisine</a:t>
            </a:r>
            <a:r>
              <a:rPr lang="en-CA" sz="1200" dirty="0" smtClean="0">
                <a:latin typeface="Adobe Garamond Pro Bold" panose="02020702060506020403" pitchFamily="18" charset="0"/>
              </a:rPr>
              <a:t>.</a:t>
            </a:r>
          </a:p>
          <a:p>
            <a:r>
              <a:rPr lang="en-CA" sz="1200" dirty="0" smtClean="0">
                <a:latin typeface="Adobe Garamond Pro Bold" panose="02020702060506020403" pitchFamily="18" charset="0"/>
              </a:rPr>
              <a:t>Light </a:t>
            </a:r>
            <a:r>
              <a:rPr lang="en-CA" sz="1200" dirty="0">
                <a:latin typeface="Adobe Garamond Pro Bold" panose="02020702060506020403" pitchFamily="18" charset="0"/>
              </a:rPr>
              <a:t>brown golden color</a:t>
            </a:r>
          </a:p>
          <a:p>
            <a:pPr lvl="0"/>
            <a:r>
              <a:rPr lang="en-CA" sz="1200" dirty="0">
                <a:latin typeface="Adobe Garamond Pro Bold" panose="02020702060506020403" pitchFamily="18" charset="0"/>
              </a:rPr>
              <a:t>They can be ground into powder </a:t>
            </a:r>
            <a:r>
              <a:rPr lang="en-CA" sz="1200" dirty="0" smtClean="0">
                <a:latin typeface="Adobe Garamond Pro Bold" panose="02020702060506020403" pitchFamily="18" charset="0"/>
              </a:rPr>
              <a:t>                                                                                              </a:t>
            </a:r>
          </a:p>
          <a:p>
            <a:pPr lvl="0"/>
            <a:r>
              <a:rPr lang="en-CA" sz="1200" dirty="0" smtClean="0">
                <a:latin typeface="Adobe Garamond Pro Bold" panose="02020702060506020403" pitchFamily="18" charset="0"/>
              </a:rPr>
              <a:t>(</a:t>
            </a:r>
            <a:r>
              <a:rPr lang="en-CA" sz="1200" u="sng" dirty="0">
                <a:latin typeface="Adobe Garamond Pro Bold" panose="02020702060506020403" pitchFamily="18" charset="0"/>
              </a:rPr>
              <a:t>mostly used as powder</a:t>
            </a:r>
            <a:r>
              <a:rPr lang="en-CA" sz="1200" dirty="0">
                <a:latin typeface="Adobe Garamond Pro Bold" panose="02020702060506020403" pitchFamily="18" charset="0"/>
              </a:rPr>
              <a:t>).</a:t>
            </a:r>
          </a:p>
          <a:p>
            <a:pPr marL="0" lvl="0" indent="0">
              <a:buNone/>
            </a:pPr>
            <a:r>
              <a:rPr lang="en-CA" sz="1200" dirty="0" smtClean="0">
                <a:latin typeface="Adobe Garamond Pro Bold" panose="02020702060506020403" pitchFamily="18" charset="0"/>
              </a:rPr>
              <a:t>                                                                                                                                                                        *</a:t>
            </a:r>
            <a:r>
              <a:rPr lang="en-CA" sz="1100" dirty="0" smtClean="0">
                <a:latin typeface="Adobe Garamond Pro Bold" panose="02020702060506020403" pitchFamily="18" charset="0"/>
              </a:rPr>
              <a:t>  </a:t>
            </a:r>
            <a:r>
              <a:rPr lang="en-CA" sz="1200" dirty="0">
                <a:latin typeface="Adobe Garamond Pro Bold" panose="02020702060506020403" pitchFamily="18" charset="0"/>
              </a:rPr>
              <a:t> The roasted and fried cumin seeds impart a very unique, smoky flavor </a:t>
            </a:r>
            <a:r>
              <a:rPr lang="en-CA" sz="1200" dirty="0" smtClean="0">
                <a:latin typeface="Adobe Garamond Pro Bold" panose="02020702060506020403" pitchFamily="18" charset="0"/>
              </a:rPr>
              <a:t>to      </a:t>
            </a:r>
          </a:p>
          <a:p>
            <a:pPr marL="0" lvl="0" indent="0">
              <a:buNone/>
            </a:pPr>
            <a:r>
              <a:rPr lang="en-CA" sz="1200" dirty="0">
                <a:latin typeface="Adobe Garamond Pro Bold" panose="02020702060506020403" pitchFamily="18" charset="0"/>
              </a:rPr>
              <a:t> </a:t>
            </a:r>
            <a:r>
              <a:rPr lang="en-CA" sz="1200" dirty="0" smtClean="0">
                <a:latin typeface="Adobe Garamond Pro Bold" panose="02020702060506020403" pitchFamily="18" charset="0"/>
              </a:rPr>
              <a:t>                                                                                                                                                                                 food</a:t>
            </a:r>
            <a:r>
              <a:rPr lang="en-CA" sz="1200" dirty="0">
                <a:latin typeface="Adobe Garamond Pro Bold" panose="02020702060506020403" pitchFamily="18" charset="0"/>
              </a:rPr>
              <a:t>.</a:t>
            </a:r>
          </a:p>
          <a:p>
            <a:pPr marL="0" indent="0">
              <a:buNone/>
            </a:pPr>
            <a:r>
              <a:rPr lang="en-CA" sz="1100" dirty="0" smtClean="0">
                <a:latin typeface="Adobe Garamond Pro Bold" panose="02020702060506020403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lnSpc>
                <a:spcPts val="3600"/>
              </a:lnSpc>
              <a:spcAft>
                <a:spcPts val="0"/>
              </a:spcAft>
              <a:buNone/>
            </a:pPr>
            <a:endParaRPr lang="en-US" sz="1100" dirty="0">
              <a:latin typeface="Adobe Garamond Pro Bold" panose="02020702060506020403" pitchFamily="18" charset="0"/>
              <a:cs typeface="Segoe UI Light" panose="020B0502040204020203" pitchFamily="34" charset="0"/>
            </a:endParaRPr>
          </a:p>
          <a:p>
            <a:pPr marL="0" indent="0">
              <a:lnSpc>
                <a:spcPts val="3600"/>
              </a:lnSpc>
              <a:spcAft>
                <a:spcPts val="0"/>
              </a:spcAft>
              <a:buNone/>
            </a:pPr>
            <a:endParaRPr lang="en-US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lnSpc>
                <a:spcPts val="3600"/>
              </a:lnSpc>
              <a:spcAft>
                <a:spcPts val="0"/>
              </a:spcAft>
              <a:buNone/>
            </a:pPr>
            <a:endParaRPr lang="en-US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Flowchart: Connector 2"/>
          <p:cNvSpPr/>
          <p:nvPr/>
        </p:nvSpPr>
        <p:spPr>
          <a:xfrm>
            <a:off x="351694" y="4179277"/>
            <a:ext cx="351692" cy="369277"/>
          </a:xfrm>
          <a:prstGeom prst="flowChartConnecto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5</a:t>
            </a:r>
            <a:endParaRPr lang="en-CA" dirty="0"/>
          </a:p>
        </p:txBody>
      </p:sp>
      <p:sp>
        <p:nvSpPr>
          <p:cNvPr id="4" name="Flowchart: Connector 3"/>
          <p:cNvSpPr/>
          <p:nvPr/>
        </p:nvSpPr>
        <p:spPr>
          <a:xfrm>
            <a:off x="6600091" y="4179277"/>
            <a:ext cx="369276" cy="404446"/>
          </a:xfrm>
          <a:prstGeom prst="flowChartConnector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6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40" y="737212"/>
            <a:ext cx="3217984" cy="34420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91" y="791952"/>
            <a:ext cx="3241431" cy="33873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3" t="29455" r="10602" b="28115"/>
          <a:stretch/>
        </p:blipFill>
        <p:spPr>
          <a:xfrm>
            <a:off x="3793480" y="4179277"/>
            <a:ext cx="2180492" cy="2028091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V="1">
            <a:off x="2570922" y="5221357"/>
            <a:ext cx="1119808" cy="795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3025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7" y="448056"/>
            <a:ext cx="10829280" cy="640080"/>
          </a:xfrm>
        </p:spPr>
        <p:txBody>
          <a:bodyPr>
            <a:normAutofit/>
          </a:bodyPr>
          <a:lstStyle/>
          <a:p>
            <a:r>
              <a:rPr lang="en-CA" dirty="0" smtClean="0">
                <a:latin typeface="Adobe Garamond Pro Bold" panose="02020702060506020403" pitchFamily="18" charset="0"/>
              </a:rPr>
              <a:t>Fenugreek (methi)&amp; fennel seeds (saunf)</a:t>
            </a:r>
            <a:endParaRPr lang="en-CA" dirty="0">
              <a:latin typeface="Adobe Garamond Pro Bold" panose="020207020605060204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47" y="1949863"/>
            <a:ext cx="2418523" cy="2244450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077053"/>
              </p:ext>
            </p:extLst>
          </p:nvPr>
        </p:nvGraphicFramePr>
        <p:xfrm>
          <a:off x="1042547" y="4342225"/>
          <a:ext cx="3326296" cy="1033331"/>
        </p:xfrm>
        <a:graphic>
          <a:graphicData uri="http://schemas.openxmlformats.org/drawingml/2006/table">
            <a:tbl>
              <a:tblPr/>
              <a:tblGrid>
                <a:gridCol w="3326296">
                  <a:extLst>
                    <a:ext uri="{9D8B030D-6E8A-4147-A177-3AD203B41FA5}">
                      <a16:colId xmlns:a16="http://schemas.microsoft.com/office/drawing/2014/main" val="42630901"/>
                    </a:ext>
                  </a:extLst>
                </a:gridCol>
              </a:tblGrid>
              <a:tr h="1033331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Adobe Garamond Pro Bold" panose="02020702060506020403" pitchFamily="18" charset="0"/>
                          <a:ea typeface="+mn-ea"/>
                          <a:cs typeface="+mn-cs"/>
                        </a:rPr>
                        <a:t>Angular buff colored seeds having a slightly bitter taste.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Adobe Garamond Pro Bold" panose="02020702060506020403" pitchFamily="18" charset="0"/>
                          <a:ea typeface="+mn-ea"/>
                          <a:cs typeface="+mn-cs"/>
                        </a:rPr>
                        <a:t> The unripe, raw seeds are cooked as side dishes in certain parts of India and they are not bitter.</a:t>
                      </a:r>
                      <a:endParaRPr lang="en-CA" sz="1200" dirty="0">
                        <a:latin typeface="Adobe Garamond Pro Bold" panose="02020702060506020403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6658202"/>
                  </a:ext>
                </a:extLst>
              </a:tr>
            </a:tbl>
          </a:graphicData>
        </a:graphic>
      </p:graphicFrame>
      <p:sp>
        <p:nvSpPr>
          <p:cNvPr id="6" name="Flowchart: Connector 5"/>
          <p:cNvSpPr/>
          <p:nvPr/>
        </p:nvSpPr>
        <p:spPr>
          <a:xfrm>
            <a:off x="650482" y="4101548"/>
            <a:ext cx="379939" cy="371060"/>
          </a:xfrm>
          <a:prstGeom prst="flowChartConnector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7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1" t="-1" b="19110"/>
          <a:stretch/>
        </p:blipFill>
        <p:spPr>
          <a:xfrm>
            <a:off x="7600122" y="1987481"/>
            <a:ext cx="3684104" cy="2169214"/>
          </a:xfrm>
          <a:prstGeom prst="rect">
            <a:avLst/>
          </a:prstGeom>
        </p:spPr>
      </p:pic>
      <p:sp>
        <p:nvSpPr>
          <p:cNvPr id="8" name="Flowchart: Connector 7"/>
          <p:cNvSpPr/>
          <p:nvPr/>
        </p:nvSpPr>
        <p:spPr>
          <a:xfrm>
            <a:off x="7195931" y="1857098"/>
            <a:ext cx="404191" cy="454399"/>
          </a:xfrm>
          <a:prstGeom prst="flowChartConnector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8</a:t>
            </a:r>
            <a:endParaRPr lang="en-CA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417344"/>
              </p:ext>
            </p:extLst>
          </p:nvPr>
        </p:nvGraphicFramePr>
        <p:xfrm>
          <a:off x="7533861" y="4287078"/>
          <a:ext cx="4260574" cy="1404731"/>
        </p:xfrm>
        <a:graphic>
          <a:graphicData uri="http://schemas.openxmlformats.org/drawingml/2006/table">
            <a:tbl>
              <a:tblPr/>
              <a:tblGrid>
                <a:gridCol w="4260574">
                  <a:extLst>
                    <a:ext uri="{9D8B030D-6E8A-4147-A177-3AD203B41FA5}">
                      <a16:colId xmlns:a16="http://schemas.microsoft.com/office/drawing/2014/main" val="2603963053"/>
                    </a:ext>
                  </a:extLst>
                </a:gridCol>
              </a:tblGrid>
              <a:tr h="1404731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Adobe Garamond Pro Bold" panose="02020702060506020403" pitchFamily="18" charset="0"/>
                          <a:ea typeface="+mn-ea"/>
                          <a:cs typeface="+mn-cs"/>
                        </a:rPr>
                        <a:t>might look like Cumin Seeds, but when looked closely they are actually greener and wider.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Adobe Garamond Pro Bold" panose="02020702060506020403" pitchFamily="18" charset="0"/>
                          <a:ea typeface="+mn-ea"/>
                          <a:cs typeface="+mn-cs"/>
                        </a:rPr>
                        <a:t>These are also dry roasted and used with tiny sugar candies to make mouth fresheners after meals.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Adobe Garamond Pro Bold" panose="02020702060506020403" pitchFamily="18" charset="0"/>
                          <a:ea typeface="+mn-ea"/>
                          <a:cs typeface="+mn-cs"/>
                        </a:rPr>
                        <a:t>Fennel is known for its digestive qualities.</a:t>
                      </a:r>
                    </a:p>
                    <a:p>
                      <a:r>
                        <a:rPr lang="en-CA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Adobe Garamond Pro Bold" panose="02020702060506020403" pitchFamily="18" charset="0"/>
                          <a:ea typeface="+mn-ea"/>
                          <a:cs typeface="+mn-cs"/>
                        </a:rPr>
                        <a:t> </a:t>
                      </a:r>
                      <a:endParaRPr lang="en-CA" sz="1200" b="0" i="0" kern="1200" dirty="0">
                        <a:solidFill>
                          <a:schemeClr val="tx1"/>
                        </a:solidFill>
                        <a:effectLst/>
                        <a:latin typeface="Adobe Garamond Pro Bold" panose="020207020605060204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9392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983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538</TotalTime>
  <Words>839</Words>
  <Application>Microsoft Office PowerPoint</Application>
  <PresentationFormat>Widescreen</PresentationFormat>
  <Paragraphs>96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Adobe Caslon Pro Bold</vt:lpstr>
      <vt:lpstr>Adobe Garamond Pro Bold</vt:lpstr>
      <vt:lpstr>Arial</vt:lpstr>
      <vt:lpstr>Calibri</vt:lpstr>
      <vt:lpstr>Gill Sans MT</vt:lpstr>
      <vt:lpstr>Impact</vt:lpstr>
      <vt:lpstr>Segoe UI</vt:lpstr>
      <vt:lpstr>Segoe UI Light</vt:lpstr>
      <vt:lpstr>Segoe UI Semibold</vt:lpstr>
      <vt:lpstr>Times New Roman</vt:lpstr>
      <vt:lpstr>Badge</vt:lpstr>
      <vt:lpstr>Dimensions of culinary arts</vt:lpstr>
      <vt:lpstr>INDIAN SPICES</vt:lpstr>
      <vt:lpstr>INTRODUCTION</vt:lpstr>
      <vt:lpstr>PowerPoint Presentation</vt:lpstr>
      <vt:lpstr>   The Masala Dabba (container for spices) that every Indian kitchen owns…</vt:lpstr>
      <vt:lpstr>BAY LEAF (tej patta) &amp; carom seeds (ajwain)</vt:lpstr>
      <vt:lpstr>Cinnamon (darchini) &amp; cloves (laung)</vt:lpstr>
      <vt:lpstr>Coriander seeds (dhania) &amp; cumin seeds (jeera) </vt:lpstr>
      <vt:lpstr>Fenugreek (methi)&amp; fennel seeds (saunf)</vt:lpstr>
      <vt:lpstr>Green Cardamon (Choti Elaichi) Cardamon Black (Badi Elaichi or Kali Elaichi)</vt:lpstr>
      <vt:lpstr>Mustard seeds (rai or sarson)&amp; dried red chilly(lal mirch)</vt:lpstr>
      <vt:lpstr>Rock salt (kala namak) &amp; turmeric (haldi)</vt:lpstr>
      <vt:lpstr>conclusion</vt:lpstr>
      <vt:lpstr>END OF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PowerPoint</dc:title>
  <dc:creator>Windows User</dc:creator>
  <cp:keywords/>
  <cp:lastModifiedBy>Windows User</cp:lastModifiedBy>
  <cp:revision>51</cp:revision>
  <dcterms:created xsi:type="dcterms:W3CDTF">2018-09-05T16:29:23Z</dcterms:created>
  <dcterms:modified xsi:type="dcterms:W3CDTF">2018-09-14T20:00:04Z</dcterms:modified>
  <cp:version/>
</cp:coreProperties>
</file>