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3AC14E-AF08-4966-B6C6-81808115B6C8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6BA4D3-B40F-4FF6-9749-938DD77CA7E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C14E-AF08-4966-B6C6-81808115B6C8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A4D3-B40F-4FF6-9749-938DD77CA7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C14E-AF08-4966-B6C6-81808115B6C8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A4D3-B40F-4FF6-9749-938DD77CA7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3AC14E-AF08-4966-B6C6-81808115B6C8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A4D3-B40F-4FF6-9749-938DD77CA7E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3AC14E-AF08-4966-B6C6-81808115B6C8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6BA4D3-B40F-4FF6-9749-938DD77CA7E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C14E-AF08-4966-B6C6-81808115B6C8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A4D3-B40F-4FF6-9749-938DD77CA7E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C14E-AF08-4966-B6C6-81808115B6C8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A4D3-B40F-4FF6-9749-938DD77CA7E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3AC14E-AF08-4966-B6C6-81808115B6C8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A4D3-B40F-4FF6-9749-938DD77CA7E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C14E-AF08-4966-B6C6-81808115B6C8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A4D3-B40F-4FF6-9749-938DD77CA7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3AC14E-AF08-4966-B6C6-81808115B6C8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A4D3-B40F-4FF6-9749-938DD77CA7E0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3AC14E-AF08-4966-B6C6-81808115B6C8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A4D3-B40F-4FF6-9749-938DD77CA7E0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3AC14E-AF08-4966-B6C6-81808115B6C8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A4D3-B40F-4FF6-9749-938DD77CA7E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À LA CONQUÊTE DES FONCTIONS DE TRAVAIL D’UN REPRÉSENTANT EN ÉPARGNE COLLECTIVE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PROJET DE SESSION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Présenté à Madame </a:t>
            </a:r>
            <a:r>
              <a:rPr lang="fr-FR" b="1" dirty="0" err="1" smtClean="0"/>
              <a:t>Nataly</a:t>
            </a:r>
            <a:r>
              <a:rPr lang="fr-FR" b="1" dirty="0" smtClean="0"/>
              <a:t> Labelle</a:t>
            </a:r>
          </a:p>
          <a:p>
            <a:r>
              <a:rPr lang="fr-FR" dirty="0" smtClean="0"/>
              <a:t>PLACEMENT DES PARTICULIERS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</a:t>
            </a:r>
            <a:r>
              <a:rPr lang="fr-CA" dirty="0" smtClean="0"/>
              <a:t>formations recueillies auprès du représentant en épargne collective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Difficulté à établir </a:t>
            </a:r>
            <a:r>
              <a:rPr lang="fr-FR" dirty="0" smtClean="0"/>
              <a:t>une relation sur le long terme avec ses clients.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Les relations privilégiées sont établies par les conseillers </a:t>
            </a:r>
            <a:r>
              <a:rPr lang="fr-FR" dirty="0" smtClean="0"/>
              <a:t>financiers des divisions de courtage de la BMO </a:t>
            </a:r>
            <a:r>
              <a:rPr lang="fr-FR" dirty="0" smtClean="0"/>
              <a:t>avec </a:t>
            </a:r>
            <a:r>
              <a:rPr lang="fr-FR" dirty="0" smtClean="0"/>
              <a:t>les clients qui souhaitent investir au delà de 300.000</a:t>
            </a:r>
            <a:r>
              <a:rPr lang="fr-FR" dirty="0" smtClean="0"/>
              <a:t>$.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CA" dirty="0" smtClean="0"/>
              <a:t>Démarche d’approche du représentant en épargne collective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Prise de rendez vous en personne </a:t>
            </a:r>
            <a:r>
              <a:rPr lang="fr-CA" dirty="0" smtClean="0"/>
              <a:t>à la succursale de la BMO située, au 2163 Rue Sainte Catherine Ouest à Montréal. </a:t>
            </a:r>
            <a:endParaRPr lang="fr-CA" dirty="0" smtClean="0"/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Rendez vous programmé le mercredi 17 octobre 2018 à 14h avec Caroline </a:t>
            </a:r>
            <a:r>
              <a:rPr lang="fr-FR" dirty="0" smtClean="0"/>
              <a:t>Tuchscherer</a:t>
            </a:r>
            <a:r>
              <a:rPr lang="fr-FR" dirty="0" smtClean="0"/>
              <a:t>, Directrice services financiers et Représentante en épargne </a:t>
            </a:r>
            <a:r>
              <a:rPr lang="fr-FR" dirty="0" smtClean="0"/>
              <a:t>collective, BMO.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CA" dirty="0" smtClean="0"/>
              <a:t>Déroulement et impression de la rencontre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Rencontre avec Madame </a:t>
            </a:r>
            <a:r>
              <a:rPr lang="fr-CA" dirty="0" smtClean="0"/>
              <a:t>Caroline </a:t>
            </a:r>
            <a:r>
              <a:rPr lang="fr-FR" dirty="0" smtClean="0"/>
              <a:t>Tuchscherer </a:t>
            </a:r>
            <a:r>
              <a:rPr lang="fr-CA" dirty="0" smtClean="0"/>
              <a:t>en date du 17 octobre pendant 30 minutes. </a:t>
            </a:r>
            <a:endParaRPr lang="fr-CA" dirty="0" smtClean="0"/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A répondu très professionnellement </a:t>
            </a:r>
            <a:r>
              <a:rPr lang="fr-CA" dirty="0" smtClean="0"/>
              <a:t>à l’ensemble de nos questions. </a:t>
            </a:r>
            <a:endParaRPr lang="fr-CA" dirty="0" smtClean="0"/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R</a:t>
            </a:r>
            <a:r>
              <a:rPr lang="fr-CA" dirty="0" smtClean="0"/>
              <a:t>encontre très agréable</a:t>
            </a:r>
            <a:r>
              <a:rPr lang="fr-CA" dirty="0" smtClean="0"/>
              <a:t> </a:t>
            </a:r>
            <a:r>
              <a:rPr lang="fr-CA" dirty="0" smtClean="0"/>
              <a:t>mais trop rapide pour aborder l’ensemble des questions que nous avions listées.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Description de l’entreprise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Banque </a:t>
            </a:r>
            <a:r>
              <a:rPr lang="fr-FR" b="1" dirty="0" smtClean="0"/>
              <a:t>de Montréal</a:t>
            </a:r>
            <a:r>
              <a:rPr lang="fr-FR" dirty="0" smtClean="0"/>
              <a:t> (</a:t>
            </a:r>
            <a:r>
              <a:rPr lang="fr-FR" b="1" dirty="0" smtClean="0"/>
              <a:t>BMO</a:t>
            </a:r>
            <a:r>
              <a:rPr lang="fr-FR" dirty="0" smtClean="0"/>
              <a:t>)  fondée en </a:t>
            </a:r>
            <a:r>
              <a:rPr lang="fr-FR" dirty="0" smtClean="0"/>
              <a:t>1817. </a:t>
            </a:r>
          </a:p>
          <a:p>
            <a:r>
              <a:rPr lang="fr-FR" dirty="0" smtClean="0"/>
              <a:t>L’une des </a:t>
            </a:r>
            <a:r>
              <a:rPr lang="fr-FR" dirty="0" smtClean="0"/>
              <a:t>plus importantes banques du </a:t>
            </a:r>
            <a:r>
              <a:rPr lang="fr-FR" dirty="0" smtClean="0"/>
              <a:t>Canada.</a:t>
            </a:r>
          </a:p>
          <a:p>
            <a:r>
              <a:rPr lang="fr-FR" dirty="0" smtClean="0"/>
              <a:t>1</a:t>
            </a:r>
            <a:r>
              <a:rPr lang="fr-FR" dirty="0" smtClean="0"/>
              <a:t> 100 succursales à travers le </a:t>
            </a:r>
            <a:r>
              <a:rPr lang="fr-FR" dirty="0" smtClean="0"/>
              <a:t>Canada</a:t>
            </a:r>
          </a:p>
          <a:p>
            <a:r>
              <a:rPr lang="fr-FR" dirty="0" smtClean="0"/>
              <a:t>8</a:t>
            </a:r>
            <a:r>
              <a:rPr lang="fr-FR" baseline="30000" dirty="0" smtClean="0"/>
              <a:t>ème</a:t>
            </a:r>
            <a:r>
              <a:rPr lang="fr-FR" dirty="0" smtClean="0"/>
              <a:t> banque en importance pour son actif en Amérique du Nord (765 milliards de dollars en juillet 2018).  </a:t>
            </a:r>
          </a:p>
          <a:p>
            <a:r>
              <a:rPr lang="fr-FR" dirty="0" smtClean="0"/>
              <a:t>12 millions de </a:t>
            </a:r>
            <a:r>
              <a:rPr lang="fr-FR" dirty="0" smtClean="0"/>
              <a:t>clients</a:t>
            </a:r>
            <a:endParaRPr lang="fr-FR" dirty="0" smtClean="0"/>
          </a:p>
          <a:p>
            <a:r>
              <a:rPr lang="fr-FR" dirty="0" smtClean="0"/>
              <a:t>F</a:t>
            </a:r>
            <a:r>
              <a:rPr lang="fr-FR" dirty="0" smtClean="0"/>
              <a:t>ournisseur </a:t>
            </a:r>
            <a:r>
              <a:rPr lang="fr-FR" dirty="0" smtClean="0"/>
              <a:t>de services financiers </a:t>
            </a:r>
            <a:r>
              <a:rPr lang="fr-FR" dirty="0" smtClean="0"/>
              <a:t>diversifiés : </a:t>
            </a:r>
            <a:r>
              <a:rPr lang="fr-FR" dirty="0" smtClean="0"/>
              <a:t>services bancaires aux particuliers et aux entreprises, de la gestion de patrimoine et des services de banque d'affaires. 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</a:t>
            </a:r>
            <a:r>
              <a:rPr lang="fr-CA" dirty="0" smtClean="0"/>
              <a:t>formations recueillies auprès du représentant en épargne collective</a:t>
            </a:r>
            <a:endParaRPr lang="fr-FR" dirty="0"/>
          </a:p>
        </p:txBody>
      </p:sp>
      <p:pic>
        <p:nvPicPr>
          <p:cNvPr id="4" name="Espace réservé du contenu 3" descr="photo caro tusch.jf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772816"/>
            <a:ext cx="1905000" cy="1905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67544" y="1772816"/>
            <a:ext cx="568863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r-FR" sz="2000" b="1" dirty="0" smtClean="0"/>
              <a:t>Parcours professionnel de Caroline Tuchscherer :</a:t>
            </a:r>
          </a:p>
          <a:p>
            <a:pPr marL="27432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fr-FR" dirty="0"/>
              <a:t>R</a:t>
            </a:r>
            <a:r>
              <a:rPr lang="fr-FR" dirty="0" smtClean="0"/>
              <a:t>ejoint le Groupe BMO en 2015.</a:t>
            </a:r>
            <a:endParaRPr lang="fr-FR" b="1" dirty="0" smtClean="0"/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fr-FR" dirty="0" smtClean="0"/>
              <a:t>Account Manager au sein de  General Electric </a:t>
            </a:r>
            <a:r>
              <a:rPr lang="fr-FR" dirty="0" err="1" smtClean="0"/>
              <a:t>Company</a:t>
            </a:r>
            <a:r>
              <a:rPr lang="fr-FR" dirty="0" smtClean="0"/>
              <a:t> ou GE Capital Corporation,</a:t>
            </a: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fr-FR" dirty="0" smtClean="0"/>
              <a:t>Conseillère associée pour RBC Dominion valeurs mobilières, </a:t>
            </a: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fr-FR" dirty="0" smtClean="0"/>
              <a:t>Personal Finances Consultant - Caisse Populaire Desjardins. </a:t>
            </a: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</a:pPr>
            <a:endParaRPr lang="fr-FR" dirty="0" smtClean="0"/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r-FR" sz="2000" b="1" dirty="0" smtClean="0">
                <a:solidFill>
                  <a:prstClr val="black"/>
                </a:solidFill>
              </a:rPr>
              <a:t>Formation :</a:t>
            </a: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fr-FR" dirty="0"/>
              <a:t>L</a:t>
            </a:r>
            <a:r>
              <a:rPr lang="fr-FR" dirty="0" smtClean="0"/>
              <a:t>icence en épargne collective, </a:t>
            </a:r>
            <a:endParaRPr lang="fr-FR" dirty="0"/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fr-FR" dirty="0" smtClean="0"/>
              <a:t>BA de l’Université Concordia, </a:t>
            </a: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fr-FR" dirty="0" smtClean="0"/>
              <a:t> BA en économie de l’Université McGill.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 smtClean="0"/>
              <a:t>In</a:t>
            </a:r>
            <a:r>
              <a:rPr lang="fr-CA" dirty="0" smtClean="0"/>
              <a:t>formations </a:t>
            </a:r>
            <a:r>
              <a:rPr lang="fr-CA" dirty="0" smtClean="0"/>
              <a:t>recueillies auprès du représentant en épargne collective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Concernant la sollicitation des clients</a:t>
            </a:r>
          </a:p>
          <a:p>
            <a:pPr>
              <a:buNone/>
            </a:pPr>
            <a:endParaRPr lang="fr-FR" dirty="0" smtClean="0"/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Développement de </a:t>
            </a:r>
            <a:r>
              <a:rPr lang="fr-FR" dirty="0" smtClean="0"/>
              <a:t>la clientèle existante de la </a:t>
            </a:r>
            <a:r>
              <a:rPr lang="fr-FR" dirty="0" smtClean="0"/>
              <a:t>BMO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Toutefois</a:t>
            </a:r>
            <a:r>
              <a:rPr lang="fr-FR" dirty="0" smtClean="0"/>
              <a:t>, des clients externes, souvent référés par des clients déjà existants, sont également rencontrés</a:t>
            </a:r>
            <a:r>
              <a:rPr lang="fr-FR" dirty="0" smtClean="0"/>
              <a:t>.</a:t>
            </a:r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Produits offerts : </a:t>
            </a:r>
          </a:p>
          <a:p>
            <a:pPr>
              <a:buNone/>
            </a:pPr>
            <a:endParaRPr lang="fr-FR" dirty="0" smtClean="0"/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offre </a:t>
            </a:r>
            <a:r>
              <a:rPr lang="fr-FR" dirty="0" smtClean="0"/>
              <a:t>des fonds mutuels et CPG </a:t>
            </a:r>
            <a:endParaRPr lang="fr-FR" dirty="0" smtClean="0"/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p</a:t>
            </a:r>
            <a:r>
              <a:rPr lang="fr-FR" dirty="0" smtClean="0"/>
              <a:t>our </a:t>
            </a:r>
            <a:r>
              <a:rPr lang="fr-FR" dirty="0" smtClean="0"/>
              <a:t>l’achat d’actions, </a:t>
            </a:r>
            <a:r>
              <a:rPr lang="fr-FR" dirty="0" smtClean="0"/>
              <a:t> </a:t>
            </a:r>
            <a:r>
              <a:rPr lang="fr-FR" dirty="0" smtClean="0"/>
              <a:t>réfère ses clients aux divisions courtage de la BMO (BMO Nesbitt Burns)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</a:t>
            </a:r>
            <a:r>
              <a:rPr lang="fr-CA" dirty="0" smtClean="0"/>
              <a:t>formations recueillies auprès du représentant en épargne collective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FR" dirty="0" smtClean="0"/>
              <a:t>Utilisation des </a:t>
            </a:r>
            <a:r>
              <a:rPr lang="fr-FR" dirty="0" smtClean="0"/>
              <a:t>données déjà présentes au dossier du </a:t>
            </a:r>
            <a:r>
              <a:rPr lang="fr-FR" dirty="0" smtClean="0"/>
              <a:t>client</a:t>
            </a:r>
          </a:p>
          <a:p>
            <a:pPr algn="just"/>
            <a:r>
              <a:rPr lang="fr-FR" dirty="0" smtClean="0"/>
              <a:t>R</a:t>
            </a:r>
            <a:r>
              <a:rPr lang="fr-FR" dirty="0" smtClean="0"/>
              <a:t>enseigne </a:t>
            </a:r>
            <a:r>
              <a:rPr lang="fr-FR" dirty="0" smtClean="0"/>
              <a:t>le logiciel « explorateur de besoins » pour cerner les besoins actuels et futurs </a:t>
            </a:r>
          </a:p>
          <a:p>
            <a:pPr algn="just"/>
            <a:r>
              <a:rPr lang="fr-FR" dirty="0" smtClean="0"/>
              <a:t>Cette </a:t>
            </a:r>
            <a:r>
              <a:rPr lang="fr-FR" dirty="0" smtClean="0"/>
              <a:t>démarche vise les investissements envisagés et les besoins de financement d’une manière générale</a:t>
            </a:r>
            <a:r>
              <a:rPr lang="fr-FR" dirty="0" smtClean="0"/>
              <a:t>.</a:t>
            </a:r>
            <a:endParaRPr lang="fr-FR" dirty="0" smtClean="0"/>
          </a:p>
          <a:p>
            <a:pPr algn="just"/>
            <a:r>
              <a:rPr lang="fr-FR" dirty="0" smtClean="0"/>
              <a:t>La durée d’un rendez vous client peut aller de quelques dizaines de minutes à plus d’une heure si cela est nécessaire.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</a:t>
            </a:r>
            <a:r>
              <a:rPr lang="fr-CA" dirty="0" smtClean="0"/>
              <a:t>formations recueillies auprès du représentant en épargne collective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Réalisation du profil investisseur afin de déterminer sa tolérance au risque à long terme et à  court terme. </a:t>
            </a:r>
          </a:p>
          <a:p>
            <a:pPr algn="just"/>
            <a:r>
              <a:rPr lang="fr-FR" dirty="0" smtClean="0"/>
              <a:t>Permet de savoir </a:t>
            </a:r>
            <a:r>
              <a:rPr lang="fr-FR" dirty="0" smtClean="0"/>
              <a:t>si le client est à l’aise avec la volatilité des placements, </a:t>
            </a:r>
            <a:r>
              <a:rPr lang="fr-FR" dirty="0" smtClean="0"/>
              <a:t>le type </a:t>
            </a:r>
            <a:r>
              <a:rPr lang="fr-FR" dirty="0" smtClean="0"/>
              <a:t>de rendement </a:t>
            </a:r>
            <a:r>
              <a:rPr lang="fr-FR" dirty="0" smtClean="0"/>
              <a:t>recherché</a:t>
            </a:r>
            <a:endParaRPr lang="fr-FR" dirty="0" smtClean="0"/>
          </a:p>
          <a:p>
            <a:pPr algn="just"/>
            <a:r>
              <a:rPr lang="fr-FR" dirty="0" smtClean="0"/>
              <a:t>P</a:t>
            </a:r>
            <a:r>
              <a:rPr lang="fr-FR" dirty="0" smtClean="0"/>
              <a:t>ermet </a:t>
            </a:r>
            <a:r>
              <a:rPr lang="fr-FR" dirty="0" smtClean="0"/>
              <a:t>de conclure à des recommandations en terme de placements.</a:t>
            </a:r>
          </a:p>
          <a:p>
            <a:pPr algn="just"/>
            <a:r>
              <a:rPr lang="fr-FR" dirty="0" smtClean="0"/>
              <a:t>L’information </a:t>
            </a:r>
            <a:r>
              <a:rPr lang="fr-FR" dirty="0" smtClean="0"/>
              <a:t>délivrée au client au </a:t>
            </a:r>
            <a:r>
              <a:rPr lang="fr-FR" dirty="0" smtClean="0"/>
              <a:t>départ porte sur la répartition des actifs, les frais applicables, l’évolution du fonds depuis sa création. </a:t>
            </a:r>
          </a:p>
          <a:p>
            <a:pPr algn="just"/>
            <a:r>
              <a:rPr lang="fr-FR" dirty="0" smtClean="0"/>
              <a:t>O</a:t>
            </a:r>
            <a:r>
              <a:rPr lang="fr-FR" dirty="0" smtClean="0"/>
              <a:t>rganise </a:t>
            </a:r>
            <a:r>
              <a:rPr lang="fr-FR" dirty="0" smtClean="0"/>
              <a:t>une rencontre client une fois par </a:t>
            </a:r>
            <a:r>
              <a:rPr lang="fr-FR" dirty="0" smtClean="0"/>
              <a:t>an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</a:t>
            </a:r>
            <a:r>
              <a:rPr lang="fr-CA" dirty="0" smtClean="0"/>
              <a:t>formations recueillies auprès du représentant en épargne collective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Vérification de la conformité des transactions effectuées par les représentants par la </a:t>
            </a:r>
            <a:r>
              <a:rPr lang="fr-FR" dirty="0" smtClean="0"/>
              <a:t>direction des services financiers de la BMO </a:t>
            </a:r>
            <a:r>
              <a:rPr lang="fr-FR" dirty="0" smtClean="0"/>
              <a:t>(doivent </a:t>
            </a:r>
            <a:r>
              <a:rPr lang="fr-FR" dirty="0" smtClean="0"/>
              <a:t>satisfaire aux exigences de l’AMF </a:t>
            </a:r>
            <a:r>
              <a:rPr lang="fr-FR" dirty="0" smtClean="0"/>
              <a:t>notamment).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Exigences </a:t>
            </a:r>
            <a:r>
              <a:rPr lang="fr-FR" dirty="0" smtClean="0"/>
              <a:t>en terme de formation continue (</a:t>
            </a:r>
            <a:r>
              <a:rPr lang="fr-FR" dirty="0" smtClean="0"/>
              <a:t>offertes  </a:t>
            </a:r>
            <a:r>
              <a:rPr lang="fr-FR" dirty="0" smtClean="0"/>
              <a:t>tous les ans par la </a:t>
            </a:r>
            <a:r>
              <a:rPr lang="fr-FR" dirty="0" smtClean="0"/>
              <a:t>BMO).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Les ordres de placement ou de vente peuvent être faits par le client en agence ou par téléphone. Ces opérations peuvent également être faites en ligne par le client lui-même.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406</Words>
  <Application>Microsoft Office PowerPoint</Application>
  <PresentationFormat>Affichage à l'écran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Oriel</vt:lpstr>
      <vt:lpstr> À LA CONQUÊTE DES FONCTIONS DE TRAVAIL D’UN REPRÉSENTANT EN ÉPARGNE COLLECTIVE </vt:lpstr>
      <vt:lpstr>Démarche d’approche du représentant en épargne collective </vt:lpstr>
      <vt:lpstr>Déroulement et impression de la rencontre </vt:lpstr>
      <vt:lpstr>Description de l’entreprise </vt:lpstr>
      <vt:lpstr>Informations recueillies auprès du représentant en épargne collective</vt:lpstr>
      <vt:lpstr>Informations recueillies auprès du représentant en épargne collective  </vt:lpstr>
      <vt:lpstr>Informations recueillies auprès du représentant en épargne collective</vt:lpstr>
      <vt:lpstr>Informations recueillies auprès du représentant en épargne collective</vt:lpstr>
      <vt:lpstr>Informations recueillies auprès du représentant en épargne collective</vt:lpstr>
      <vt:lpstr>Informations recueillies auprès du représentant en épargne collective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À LA CONQUÊTE DES FONCTIONS DE TRAVAIL D’UN REPRÉSENTANT EN ÉPARGNE COLLECTIVE </dc:title>
  <dc:creator>S</dc:creator>
  <cp:lastModifiedBy>S</cp:lastModifiedBy>
  <cp:revision>1</cp:revision>
  <dcterms:created xsi:type="dcterms:W3CDTF">2018-11-19T22:48:55Z</dcterms:created>
  <dcterms:modified xsi:type="dcterms:W3CDTF">2018-11-19T23:34:28Z</dcterms:modified>
</cp:coreProperties>
</file>